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63" r:id="rId4"/>
    <p:sldId id="256" r:id="rId5"/>
    <p:sldId id="257" r:id="rId6"/>
    <p:sldId id="258" r:id="rId7"/>
    <p:sldId id="259" r:id="rId8"/>
    <p:sldId id="260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VY_52_INOVACE_04_VLA+PŘI_30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</a:t>
          </a:r>
          <a:r>
            <a:rPr lang="cs-CZ" sz="2000" dirty="0" err="1" smtClean="0">
              <a:solidFill>
                <a:schemeClr val="tx1"/>
              </a:solidFill>
            </a:rPr>
            <a:t>Plaširybová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PŘÍ – 5.A – Podnebné pásy – subtropický pás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BEDDB2-6EE1-4555-9388-EC093E034235}" type="presOf" srcId="{4C35D32F-0EAB-4CD7-82EE-45574DC2A586}" destId="{890E4F0B-2866-4A3F-A3C7-2A14B1797930}" srcOrd="1" destOrd="0" presId="urn:microsoft.com/office/officeart/2005/8/layout/target3"/>
    <dgm:cxn modelId="{58F38F14-94A4-4ACC-9BDD-7AD3F362A5A9}" type="presOf" srcId="{B651F6E3-6281-48DB-9319-2AEAFDAE7572}" destId="{619D679B-A015-4ECF-8348-D1034C574F40}" srcOrd="0" destOrd="0" presId="urn:microsoft.com/office/officeart/2005/8/layout/target3"/>
    <dgm:cxn modelId="{342BE5BE-654D-4B80-927D-0504C2A74F67}" type="presOf" srcId="{D1B46980-6531-4606-95E6-44980827E919}" destId="{6140AFEC-043D-4C43-A2F9-D0F5331DF3A3}" srcOrd="0" destOrd="0" presId="urn:microsoft.com/office/officeart/2005/8/layout/target3"/>
    <dgm:cxn modelId="{47A78F12-FB46-482B-8730-0F2A12404FC9}" type="presOf" srcId="{757F3AB3-0718-4624-B441-E567A8F0AB56}" destId="{333A1088-737F-45CB-B68E-254E46348037}" srcOrd="0" destOrd="0" presId="urn:microsoft.com/office/officeart/2005/8/layout/target3"/>
    <dgm:cxn modelId="{E3449931-BF7C-4A4E-9590-7CCC90575F36}" type="presOf" srcId="{D1D4F407-5343-4D3F-B5B9-D407B03CAEB4}" destId="{D005CE8C-CC26-4C3E-AC11-E15060ECD759}" srcOrd="0" destOrd="0" presId="urn:microsoft.com/office/officeart/2005/8/layout/target3"/>
    <dgm:cxn modelId="{E928AC4C-2A34-4675-9DED-F10EB581B8C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EB2FE7A-9630-4873-B532-E4A19C78E492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ADFB4F1-E3B8-49EB-9C2B-584C59408DFF}" type="presOf" srcId="{D8197B8C-B260-4A16-BDF4-0947B075E274}" destId="{5A5FFA88-C948-4069-8E93-59FA12366E83}" srcOrd="1" destOrd="0" presId="urn:microsoft.com/office/officeart/2005/8/layout/target3"/>
    <dgm:cxn modelId="{180BE0E1-639B-423F-BDEF-F6AF512EA4AA}" type="presOf" srcId="{4C35D32F-0EAB-4CD7-82EE-45574DC2A586}" destId="{8BEBB6EC-1DAA-4CAC-8A25-BC0FCBD5DBD5}" srcOrd="0" destOrd="0" presId="urn:microsoft.com/office/officeart/2005/8/layout/target3"/>
    <dgm:cxn modelId="{AFE20BBF-F04D-4BCD-A42A-19A8B19CAB8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C2CB277-50CD-4D8C-AD3C-B18C294CEADE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3BE5601-2026-4640-8356-F54940E55ED1}" type="presParOf" srcId="{333A1088-737F-45CB-B68E-254E46348037}" destId="{F5ABB229-8D3B-4694-996A-96F23CF14429}" srcOrd="0" destOrd="0" presId="urn:microsoft.com/office/officeart/2005/8/layout/target3"/>
    <dgm:cxn modelId="{C4B62EE2-0E12-408C-9B20-D70D57F1D99B}" type="presParOf" srcId="{333A1088-737F-45CB-B68E-254E46348037}" destId="{F41139FD-01EE-4571-8B17-4FB00FC51163}" srcOrd="1" destOrd="0" presId="urn:microsoft.com/office/officeart/2005/8/layout/target3"/>
    <dgm:cxn modelId="{25B34923-16EC-4DB1-99CA-C19BCCFB22FB}" type="presParOf" srcId="{333A1088-737F-45CB-B68E-254E46348037}" destId="{D005CE8C-CC26-4C3E-AC11-E15060ECD759}" srcOrd="2" destOrd="0" presId="urn:microsoft.com/office/officeart/2005/8/layout/target3"/>
    <dgm:cxn modelId="{F84A347E-45AE-4FCD-810B-D5FF63931A78}" type="presParOf" srcId="{333A1088-737F-45CB-B68E-254E46348037}" destId="{2C702D82-9B77-49B7-9568-BB8EB47C3372}" srcOrd="3" destOrd="0" presId="urn:microsoft.com/office/officeart/2005/8/layout/target3"/>
    <dgm:cxn modelId="{90D3E9AD-44FC-42AD-AE88-3E6ADBD6213E}" type="presParOf" srcId="{333A1088-737F-45CB-B68E-254E46348037}" destId="{A52A0455-90FF-4808-ABD0-F02540D31D5A}" srcOrd="4" destOrd="0" presId="urn:microsoft.com/office/officeart/2005/8/layout/target3"/>
    <dgm:cxn modelId="{A8871621-C76E-4C56-8EB1-602128D5AB98}" type="presParOf" srcId="{333A1088-737F-45CB-B68E-254E46348037}" destId="{6140AFEC-043D-4C43-A2F9-D0F5331DF3A3}" srcOrd="5" destOrd="0" presId="urn:microsoft.com/office/officeart/2005/8/layout/target3"/>
    <dgm:cxn modelId="{4FD811E6-D058-4F65-BB4B-8EF8A7F89ACA}" type="presParOf" srcId="{333A1088-737F-45CB-B68E-254E46348037}" destId="{9358AC05-5D7D-4327-9F80-1AD486AEA664}" srcOrd="6" destOrd="0" presId="urn:microsoft.com/office/officeart/2005/8/layout/target3"/>
    <dgm:cxn modelId="{683B4627-FFF4-4D79-B4AE-8962E6C975BA}" type="presParOf" srcId="{333A1088-737F-45CB-B68E-254E46348037}" destId="{313FC574-E1CD-4FB4-B054-0B805CE0447D}" srcOrd="7" destOrd="0" presId="urn:microsoft.com/office/officeart/2005/8/layout/target3"/>
    <dgm:cxn modelId="{BAF151DE-BD7B-410B-932C-B399C6247D22}" type="presParOf" srcId="{333A1088-737F-45CB-B68E-254E46348037}" destId="{619D679B-A015-4ECF-8348-D1034C574F40}" srcOrd="8" destOrd="0" presId="urn:microsoft.com/office/officeart/2005/8/layout/target3"/>
    <dgm:cxn modelId="{C843B789-39F3-4060-9F80-C258B2F4E0EA}" type="presParOf" srcId="{333A1088-737F-45CB-B68E-254E46348037}" destId="{322283A8-4A27-4CDA-BAE3-F381106A9174}" srcOrd="9" destOrd="0" presId="urn:microsoft.com/office/officeart/2005/8/layout/target3"/>
    <dgm:cxn modelId="{F1FF91C3-EA87-44F6-BF27-CDDEEF1DAEBE}" type="presParOf" srcId="{333A1088-737F-45CB-B68E-254E46348037}" destId="{FFC9F71D-1B4F-4AD9-A4A6-86ADEFC8AF5C}" srcOrd="10" destOrd="0" presId="urn:microsoft.com/office/officeart/2005/8/layout/target3"/>
    <dgm:cxn modelId="{5FD6CB97-63F9-4161-AEC2-A41D39CF822B}" type="presParOf" srcId="{333A1088-737F-45CB-B68E-254E46348037}" destId="{25B08C86-7E15-44DC-BE7F-FFB55DD49D12}" srcOrd="11" destOrd="0" presId="urn:microsoft.com/office/officeart/2005/8/layout/target3"/>
    <dgm:cxn modelId="{D2AEC9DB-4D32-4DED-A208-683899609A9D}" type="presParOf" srcId="{333A1088-737F-45CB-B68E-254E46348037}" destId="{76644BE8-9D7C-4C09-B250-3D10AF48CBB7}" srcOrd="12" destOrd="0" presId="urn:microsoft.com/office/officeart/2005/8/layout/target3"/>
    <dgm:cxn modelId="{A85A9652-2466-4E4F-8629-1D0B2E9EE4E2}" type="presParOf" srcId="{333A1088-737F-45CB-B68E-254E46348037}" destId="{EE85B701-7295-41C0-BA7A-34D3756A2AE6}" srcOrd="13" destOrd="0" presId="urn:microsoft.com/office/officeart/2005/8/layout/target3"/>
    <dgm:cxn modelId="{0102EED1-FFC8-4440-B718-E0C001306773}" type="presParOf" srcId="{333A1088-737F-45CB-B68E-254E46348037}" destId="{8BEBB6EC-1DAA-4CAC-8A25-BC0FCBD5DBD5}" srcOrd="14" destOrd="0" presId="urn:microsoft.com/office/officeart/2005/8/layout/target3"/>
    <dgm:cxn modelId="{49105B86-9D82-4656-A132-CED3A363CB98}" type="presParOf" srcId="{333A1088-737F-45CB-B68E-254E46348037}" destId="{AED2198E-93D5-4001-81B4-73124B309672}" srcOrd="15" destOrd="0" presId="urn:microsoft.com/office/officeart/2005/8/layout/target3"/>
    <dgm:cxn modelId="{C09AC7A5-4BA2-4A7F-B6DA-B83CE9CB46ED}" type="presParOf" srcId="{333A1088-737F-45CB-B68E-254E46348037}" destId="{2BE915AB-18AA-4053-B92C-3BFC9ED204BB}" srcOrd="16" destOrd="0" presId="urn:microsoft.com/office/officeart/2005/8/layout/target3"/>
    <dgm:cxn modelId="{8C7A6629-E9EF-4CE9-A061-0AEE6420EFA8}" type="presParOf" srcId="{333A1088-737F-45CB-B68E-254E46348037}" destId="{6BB5E863-4638-4E1D-BFDE-399D028AC4ED}" srcOrd="17" destOrd="0" presId="urn:microsoft.com/office/officeart/2005/8/layout/target3"/>
    <dgm:cxn modelId="{EBA893AA-AD7A-4010-B9CF-01C08A628D26}" type="presParOf" srcId="{333A1088-737F-45CB-B68E-254E46348037}" destId="{5A5FFA88-C948-4069-8E93-59FA12366E83}" srcOrd="18" destOrd="0" presId="urn:microsoft.com/office/officeart/2005/8/layout/target3"/>
    <dgm:cxn modelId="{4A6F95EA-C0E1-4E50-BA7C-38C79D579B8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</a:t>
          </a:r>
          <a:r>
            <a:rPr lang="cs-CZ" sz="2000" kern="1200" dirty="0" err="1" smtClean="0">
              <a:solidFill>
                <a:schemeClr val="tx1"/>
              </a:solidFill>
            </a:rPr>
            <a:t>Plaširybová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VY_52_INOVACE_04_VLA+PŘI_30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PŘÍ – 5.A – Podnebné pásy – subtropický pás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C9C579-E75D-45EE-BDFB-19961E0B57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1CF69C-34C2-4DBC-9079-1ADF8D655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38358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12D15-2246-4C7C-BCEA-54B442704FE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4C398-2153-45EA-8F3A-EBB8141A7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12D15-2246-4C7C-BCEA-54B442704FE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4C398-2153-45EA-8F3A-EBB8141A7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12D15-2246-4C7C-BCEA-54B442704FE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4C398-2153-45EA-8F3A-EBB8141A7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12D15-2246-4C7C-BCEA-54B442704FE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4C398-2153-45EA-8F3A-EBB8141A7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12D15-2246-4C7C-BCEA-54B442704FE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4C398-2153-45EA-8F3A-EBB8141A7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12D15-2246-4C7C-BCEA-54B442704FE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4C398-2153-45EA-8F3A-EBB8141A7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12D15-2246-4C7C-BCEA-54B442704FE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4C398-2153-45EA-8F3A-EBB8141A7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12D15-2246-4C7C-BCEA-54B442704FE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4C398-2153-45EA-8F3A-EBB8141A7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12D15-2246-4C7C-BCEA-54B442704FE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4C398-2153-45EA-8F3A-EBB8141A7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12D15-2246-4C7C-BCEA-54B442704FE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4C398-2153-45EA-8F3A-EBB8141A7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12D15-2246-4C7C-BCEA-54B442704FE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4C398-2153-45EA-8F3A-EBB8141A7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12D15-2246-4C7C-BCEA-54B442704FE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74C398-2153-45EA-8F3A-EBB8141A7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7270576" cy="1035546"/>
          </a:xfrm>
        </p:spPr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539552" y="1556792"/>
            <a:ext cx="7232848" cy="40820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Metodický list je určen pro žáky 5.ročníku v hodině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přírodovědy. 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určen k procvičování nebo ověřování učiva na interaktivní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tabuli.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Žáci mohou pracovat společně nebo ve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skupinách. 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použit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PowerPoint.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Žáci aktivně pracovali.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486600" cy="1872208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PODNEBNÉ PÁSY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Subtropický pás</a:t>
            </a:r>
            <a:endParaRPr lang="cs-CZ" sz="4800" dirty="0">
              <a:solidFill>
                <a:srgbClr val="00B050"/>
              </a:solidFill>
            </a:endParaRPr>
          </a:p>
        </p:txBody>
      </p:sp>
      <p:pic>
        <p:nvPicPr>
          <p:cNvPr id="4" name="Picture 2" descr="C:\Users\Radek\AppData\Local\Microsoft\Windows\Temporary Internet Files\Content.IE5\MU8YTLUJ\MP9001444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060848"/>
            <a:ext cx="3024336" cy="19442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7772400" cy="2088232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5300" dirty="0" smtClean="0"/>
              <a:t>Subtropický pás</a:t>
            </a:r>
            <a:br>
              <a:rPr lang="cs-CZ" sz="53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>
                <a:solidFill>
                  <a:schemeClr val="tx2">
                    <a:lumMod val="50000"/>
                  </a:schemeClr>
                </a:solidFill>
              </a:rPr>
              <a:t>Doplň text:</a:t>
            </a:r>
            <a:endParaRPr lang="cs-CZ" i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24944"/>
            <a:ext cx="6400800" cy="331236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Subtropické pásy tvoří přechod mezi …………………… pásem a pásy ………….. Zimy jsou v těchto oblastech …………., poměrně …………… a vlhké. Léta jsou ……………., velmi …………. a suchá. Mezi dnem a nocí jsou jen ……...........rozdíly teplot.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/>
              <a:t>Subtropický pás</a:t>
            </a:r>
            <a:br>
              <a:rPr lang="cs-CZ" dirty="0" smtClean="0"/>
            </a:br>
            <a:r>
              <a:rPr lang="cs-CZ" i="1" dirty="0" smtClean="0">
                <a:solidFill>
                  <a:srgbClr val="C00000"/>
                </a:solidFill>
              </a:rPr>
              <a:t>Správné řešení: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Subtropické pásy tvoří přechod mezi </a:t>
            </a:r>
            <a:r>
              <a:rPr lang="cs-CZ" i="1" dirty="0" smtClean="0">
                <a:solidFill>
                  <a:srgbClr val="FF0000"/>
                </a:solidFill>
              </a:rPr>
              <a:t>tropickým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pásem a pásy </a:t>
            </a:r>
            <a:r>
              <a:rPr lang="cs-CZ" i="1" dirty="0" smtClean="0">
                <a:solidFill>
                  <a:srgbClr val="FF0000"/>
                </a:solidFill>
              </a:rPr>
              <a:t>mírnými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 Zimy jsou v těchto oblastech </a:t>
            </a:r>
            <a:r>
              <a:rPr lang="cs-CZ" i="1" dirty="0" smtClean="0">
                <a:solidFill>
                  <a:srgbClr val="FF0000"/>
                </a:solidFill>
              </a:rPr>
              <a:t>krátké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poměrně </a:t>
            </a:r>
            <a:r>
              <a:rPr lang="cs-CZ" i="1" dirty="0" smtClean="0">
                <a:solidFill>
                  <a:srgbClr val="FF0000"/>
                </a:solidFill>
              </a:rPr>
              <a:t>teplé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a vlhké. Léta jsou </a:t>
            </a:r>
            <a:r>
              <a:rPr lang="cs-CZ" i="1" dirty="0" smtClean="0">
                <a:solidFill>
                  <a:srgbClr val="FF0000"/>
                </a:solidFill>
              </a:rPr>
              <a:t>dlouhá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velmi </a:t>
            </a:r>
            <a:r>
              <a:rPr lang="cs-CZ" i="1" dirty="0" smtClean="0">
                <a:solidFill>
                  <a:srgbClr val="FF0000"/>
                </a:solidFill>
              </a:rPr>
              <a:t>teplá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a suchá. Mezi dnem a nocí jsou jen </a:t>
            </a:r>
            <a:r>
              <a:rPr lang="cs-CZ" i="1" dirty="0" smtClean="0">
                <a:solidFill>
                  <a:srgbClr val="FF0000"/>
                </a:solidFill>
              </a:rPr>
              <a:t>mírné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rozdíly teplot.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Rostliny, které zde rostou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i="1" dirty="0" smtClean="0">
                <a:solidFill>
                  <a:schemeClr val="accent1">
                    <a:lumMod val="75000"/>
                  </a:schemeClr>
                </a:solidFill>
              </a:rPr>
              <a:t>Přiřaď správný název k obrázku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28800"/>
            <a:ext cx="5372769" cy="4642953"/>
          </a:xfrm>
        </p:spPr>
        <p:txBody>
          <a:bodyPr/>
          <a:lstStyle/>
          <a:p>
            <a:r>
              <a:rPr lang="cs-CZ" dirty="0" smtClean="0"/>
              <a:t>Olivovník</a:t>
            </a:r>
          </a:p>
          <a:p>
            <a:r>
              <a:rPr lang="cs-CZ" dirty="0" smtClean="0"/>
              <a:t>Citrus</a:t>
            </a:r>
          </a:p>
          <a:p>
            <a:r>
              <a:rPr lang="cs-CZ" dirty="0" smtClean="0"/>
              <a:t>Cypřiše</a:t>
            </a:r>
          </a:p>
          <a:p>
            <a:r>
              <a:rPr lang="cs-CZ" dirty="0" smtClean="0"/>
              <a:t>Levandule</a:t>
            </a:r>
          </a:p>
          <a:p>
            <a:r>
              <a:rPr lang="cs-CZ" dirty="0"/>
              <a:t>C</a:t>
            </a:r>
            <a:r>
              <a:rPr lang="cs-CZ" dirty="0" smtClean="0"/>
              <a:t>esmína</a:t>
            </a:r>
            <a:endParaRPr lang="cs-CZ" dirty="0"/>
          </a:p>
        </p:txBody>
      </p:sp>
      <p:pic>
        <p:nvPicPr>
          <p:cNvPr id="1026" name="Picture 2" descr="C:\Users\Radek\AppData\Local\Microsoft\Windows\Temporary Internet Files\Content.IE5\2683EM40\MP9004332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077072"/>
            <a:ext cx="2169715" cy="1736651"/>
          </a:xfrm>
          <a:prstGeom prst="rect">
            <a:avLst/>
          </a:prstGeom>
          <a:noFill/>
        </p:spPr>
      </p:pic>
      <p:pic>
        <p:nvPicPr>
          <p:cNvPr id="1027" name="Picture 3" descr="C:\Users\Radek\AppData\Local\Microsoft\Windows\Temporary Internet Files\Content.IE5\B05O2413\MP9004329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501008"/>
            <a:ext cx="2309887" cy="1706687"/>
          </a:xfrm>
          <a:prstGeom prst="rect">
            <a:avLst/>
          </a:prstGeom>
          <a:noFill/>
        </p:spPr>
      </p:pic>
      <p:pic>
        <p:nvPicPr>
          <p:cNvPr id="1028" name="Picture 4" descr="C:\Users\Radek\AppData\Local\Microsoft\Windows\Temporary Internet Files\Content.IE5\MU8YTLUJ\MP9002893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4797152"/>
            <a:ext cx="2097633" cy="1566912"/>
          </a:xfrm>
          <a:prstGeom prst="rect">
            <a:avLst/>
          </a:prstGeom>
          <a:noFill/>
        </p:spPr>
      </p:pic>
      <p:pic>
        <p:nvPicPr>
          <p:cNvPr id="1029" name="Picture 5" descr="C:\Users\Radek\AppData\Local\Microsoft\Windows\Temporary Internet Files\Content.IE5\2LL3T3H9\MP90043862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1700808"/>
            <a:ext cx="2304256" cy="1552898"/>
          </a:xfrm>
          <a:prstGeom prst="rect">
            <a:avLst/>
          </a:prstGeom>
          <a:noFill/>
        </p:spPr>
      </p:pic>
      <p:pic>
        <p:nvPicPr>
          <p:cNvPr id="1030" name="Picture 6" descr="C:\Users\Radek\AppData\Local\Microsoft\Windows\Temporary Internet Files\Content.IE5\2LL3T3H9\MP90021616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1556792"/>
            <a:ext cx="2376264" cy="16463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Rostliny, které zde rostou</a:t>
            </a:r>
            <a:b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řešení: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Olivovník</a:t>
            </a:r>
          </a:p>
          <a:p>
            <a:endParaRPr lang="cs-CZ" dirty="0" smtClean="0"/>
          </a:p>
          <a:p>
            <a:r>
              <a:rPr lang="cs-CZ" dirty="0" smtClean="0"/>
              <a:t>Citrus</a:t>
            </a:r>
          </a:p>
          <a:p>
            <a:endParaRPr lang="cs-CZ" dirty="0" smtClean="0"/>
          </a:p>
          <a:p>
            <a:r>
              <a:rPr lang="cs-CZ" dirty="0" smtClean="0"/>
              <a:t>Cypřiše</a:t>
            </a:r>
          </a:p>
          <a:p>
            <a:endParaRPr lang="cs-CZ" dirty="0" smtClean="0"/>
          </a:p>
          <a:p>
            <a:r>
              <a:rPr lang="cs-CZ" dirty="0" smtClean="0"/>
              <a:t>Levandule</a:t>
            </a:r>
          </a:p>
          <a:p>
            <a:endParaRPr lang="cs-CZ" dirty="0" smtClean="0"/>
          </a:p>
          <a:p>
            <a:r>
              <a:rPr lang="cs-CZ" dirty="0" smtClean="0"/>
              <a:t>Cesmína</a:t>
            </a:r>
          </a:p>
          <a:p>
            <a:endParaRPr lang="cs-CZ" dirty="0"/>
          </a:p>
        </p:txBody>
      </p:sp>
      <p:pic>
        <p:nvPicPr>
          <p:cNvPr id="4" name="Picture 5" descr="C:\Users\Radek\AppData\Local\Microsoft\Windows\Temporary Internet Files\Content.IE5\2LL3T3H9\MP9004386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077072"/>
            <a:ext cx="1512168" cy="864096"/>
          </a:xfrm>
          <a:prstGeom prst="rect">
            <a:avLst/>
          </a:prstGeom>
          <a:noFill/>
        </p:spPr>
      </p:pic>
      <p:pic>
        <p:nvPicPr>
          <p:cNvPr id="5" name="Picture 6" descr="C:\Users\Radek\AppData\Local\Microsoft\Windows\Temporary Internet Files\Content.IE5\2LL3T3H9\MP9002161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5085184"/>
            <a:ext cx="1440160" cy="720080"/>
          </a:xfrm>
          <a:prstGeom prst="rect">
            <a:avLst/>
          </a:prstGeom>
          <a:noFill/>
        </p:spPr>
      </p:pic>
      <p:pic>
        <p:nvPicPr>
          <p:cNvPr id="6" name="Picture 3" descr="C:\Users\Radek\AppData\Local\Microsoft\Windows\Temporary Internet Files\Content.IE5\B05O2413\MP90043294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2276872"/>
            <a:ext cx="1296144" cy="792088"/>
          </a:xfrm>
          <a:prstGeom prst="rect">
            <a:avLst/>
          </a:prstGeom>
          <a:noFill/>
        </p:spPr>
      </p:pic>
      <p:pic>
        <p:nvPicPr>
          <p:cNvPr id="7" name="Picture 2" descr="C:\Users\Radek\AppData\Local\Microsoft\Windows\Temporary Internet Files\Content.IE5\2683EM40\MP9004332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1484784"/>
            <a:ext cx="1296144" cy="720080"/>
          </a:xfrm>
          <a:prstGeom prst="rect">
            <a:avLst/>
          </a:prstGeom>
          <a:noFill/>
        </p:spPr>
      </p:pic>
      <p:pic>
        <p:nvPicPr>
          <p:cNvPr id="8" name="Picture 4" descr="C:\Users\Radek\AppData\Local\Microsoft\Windows\Temporary Internet Files\Content.IE5\MU8YTLUJ\MP90028938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3140968"/>
            <a:ext cx="1296144" cy="8640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Živočichové, kteří zde žijí</a:t>
            </a:r>
            <a:b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Přiřaď správný název k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9127" y="1600200"/>
            <a:ext cx="9073008" cy="4525963"/>
          </a:xfrm>
        </p:spPr>
        <p:txBody>
          <a:bodyPr/>
          <a:lstStyle/>
          <a:p>
            <a:r>
              <a:rPr lang="cs-CZ" dirty="0" smtClean="0"/>
              <a:t>Muflon</a:t>
            </a:r>
          </a:p>
          <a:p>
            <a:r>
              <a:rPr lang="cs-CZ" dirty="0" smtClean="0"/>
              <a:t>Klokan</a:t>
            </a:r>
          </a:p>
          <a:p>
            <a:r>
              <a:rPr lang="cs-CZ" dirty="0" smtClean="0"/>
              <a:t>Daněk</a:t>
            </a:r>
          </a:p>
          <a:p>
            <a:r>
              <a:rPr lang="cs-CZ" dirty="0" smtClean="0"/>
              <a:t>Kobra</a:t>
            </a:r>
          </a:p>
          <a:p>
            <a:r>
              <a:rPr lang="cs-CZ" dirty="0" smtClean="0"/>
              <a:t>Puma</a:t>
            </a:r>
          </a:p>
          <a:p>
            <a:endParaRPr lang="cs-CZ" dirty="0"/>
          </a:p>
        </p:txBody>
      </p:sp>
      <p:pic>
        <p:nvPicPr>
          <p:cNvPr id="1026" name="Picture 2" descr="C:\Users\Radek\AppData\Local\Microsoft\Windows\Temporary Internet Files\Content.IE5\2LL3T3H9\MP900182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653136"/>
            <a:ext cx="2376264" cy="1425079"/>
          </a:xfrm>
          <a:prstGeom prst="rect">
            <a:avLst/>
          </a:prstGeom>
          <a:noFill/>
        </p:spPr>
      </p:pic>
      <p:pic>
        <p:nvPicPr>
          <p:cNvPr id="1027" name="Picture 3" descr="C:\Users\Radek\AppData\Local\Microsoft\Windows\Temporary Internet Files\Content.IE5\B05O2413\MP9001806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564904"/>
            <a:ext cx="2232248" cy="1609799"/>
          </a:xfrm>
          <a:prstGeom prst="rect">
            <a:avLst/>
          </a:prstGeom>
          <a:noFill/>
        </p:spPr>
      </p:pic>
      <p:pic>
        <p:nvPicPr>
          <p:cNvPr id="1028" name="Picture 4" descr="C:\Users\Radek\AppData\Local\Microsoft\Windows\Temporary Internet Files\Content.IE5\2LL3T3H9\MP9002625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556792"/>
            <a:ext cx="2304257" cy="1554113"/>
          </a:xfrm>
          <a:prstGeom prst="rect">
            <a:avLst/>
          </a:prstGeom>
          <a:noFill/>
        </p:spPr>
      </p:pic>
      <p:pic>
        <p:nvPicPr>
          <p:cNvPr id="1029" name="Picture 5" descr="C:\Users\Radek\AppData\Local\Microsoft\Windows\Temporary Internet Files\Content.IE5\B05O2413\MP9001787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3429000"/>
            <a:ext cx="1689075" cy="2336899"/>
          </a:xfrm>
          <a:prstGeom prst="rect">
            <a:avLst/>
          </a:prstGeom>
          <a:noFill/>
        </p:spPr>
      </p:pic>
      <p:pic>
        <p:nvPicPr>
          <p:cNvPr id="1030" name="Picture 6" descr="C:\Users\Radek\AppData\Local\Microsoft\Windows\Temporary Internet Files\Content.IE5\B05O2413\MP90040735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4293096"/>
            <a:ext cx="2304256" cy="15121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Živočichové, kteří zde žijí</a:t>
            </a:r>
            <a:b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Muflon</a:t>
            </a:r>
          </a:p>
          <a:p>
            <a:endParaRPr lang="cs-CZ" dirty="0" smtClean="0"/>
          </a:p>
          <a:p>
            <a:r>
              <a:rPr lang="cs-CZ" dirty="0" smtClean="0"/>
              <a:t>Klokan</a:t>
            </a:r>
          </a:p>
          <a:p>
            <a:endParaRPr lang="cs-CZ" dirty="0" smtClean="0"/>
          </a:p>
          <a:p>
            <a:r>
              <a:rPr lang="cs-CZ" dirty="0" smtClean="0"/>
              <a:t>Daněk</a:t>
            </a:r>
          </a:p>
          <a:p>
            <a:endParaRPr lang="cs-CZ" dirty="0" smtClean="0"/>
          </a:p>
          <a:p>
            <a:r>
              <a:rPr lang="cs-CZ" dirty="0" smtClean="0"/>
              <a:t>Kobra</a:t>
            </a:r>
          </a:p>
          <a:p>
            <a:endParaRPr lang="cs-CZ" dirty="0" smtClean="0"/>
          </a:p>
          <a:p>
            <a:r>
              <a:rPr lang="cs-CZ" dirty="0" smtClean="0"/>
              <a:t>Puma</a:t>
            </a:r>
            <a:endParaRPr lang="cs-CZ" dirty="0"/>
          </a:p>
        </p:txBody>
      </p:sp>
      <p:pic>
        <p:nvPicPr>
          <p:cNvPr id="4" name="Picture 3" descr="C:\Users\Radek\AppData\Local\Microsoft\Windows\Temporary Internet Files\Content.IE5\B05O2413\MP9001806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420888"/>
            <a:ext cx="1584176" cy="864096"/>
          </a:xfrm>
          <a:prstGeom prst="rect">
            <a:avLst/>
          </a:prstGeom>
          <a:noFill/>
        </p:spPr>
      </p:pic>
      <p:pic>
        <p:nvPicPr>
          <p:cNvPr id="5" name="Picture 4" descr="C:\Users\Radek\AppData\Local\Microsoft\Windows\Temporary Internet Files\Content.IE5\2LL3T3H9\MP9002625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3356992"/>
            <a:ext cx="1512169" cy="864096"/>
          </a:xfrm>
          <a:prstGeom prst="rect">
            <a:avLst/>
          </a:prstGeom>
          <a:noFill/>
        </p:spPr>
      </p:pic>
      <p:pic>
        <p:nvPicPr>
          <p:cNvPr id="6" name="Picture 2" descr="C:\Users\Radek\AppData\Local\Microsoft\Windows\Temporary Internet Files\Content.IE5\2LL3T3H9\MP9001825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1484784"/>
            <a:ext cx="1584176" cy="849015"/>
          </a:xfrm>
          <a:prstGeom prst="rect">
            <a:avLst/>
          </a:prstGeom>
          <a:noFill/>
        </p:spPr>
      </p:pic>
      <p:pic>
        <p:nvPicPr>
          <p:cNvPr id="7" name="Picture 6" descr="C:\Users\Radek\AppData\Local\Microsoft\Windows\Temporary Internet Files\Content.IE5\B05O2413\MP9004073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5157192"/>
            <a:ext cx="1512168" cy="1008112"/>
          </a:xfrm>
          <a:prstGeom prst="rect">
            <a:avLst/>
          </a:prstGeom>
          <a:noFill/>
        </p:spPr>
      </p:pic>
      <p:pic>
        <p:nvPicPr>
          <p:cNvPr id="8" name="Picture 5" descr="C:\Users\Radek\AppData\Local\Microsoft\Windows\Temporary Internet Files\Content.IE5\B05O2413\MP90017876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4005064"/>
            <a:ext cx="1185019" cy="12567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</a:t>
            </a:r>
            <a:r>
              <a:rPr lang="cs-CZ" dirty="0" smtClean="0"/>
              <a:t>:  vlastní  tvorba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217</Words>
  <Application>Microsoft Office PowerPoint</Application>
  <PresentationFormat>Předvádění na obrazovce (4:3)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PODNEBNÉ PÁSY</vt:lpstr>
      <vt:lpstr>Subtropický pás  Doplň text:</vt:lpstr>
      <vt:lpstr>Subtropický pás Správné řešení:</vt:lpstr>
      <vt:lpstr>Rostliny, které zde rostou Přiřaď správný název k obrázku:</vt:lpstr>
      <vt:lpstr>Rostliny, které zde rostou Správné řešení:</vt:lpstr>
      <vt:lpstr>Živočichové, kteří zde žijí  Přiřaď správný název k obrázku:</vt:lpstr>
      <vt:lpstr>Živočichové, kteří zde žijí  Správné řešení: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Subtropický pás</dc:title>
  <dc:creator>Radek Plaširyba</dc:creator>
  <cp:lastModifiedBy>Učitel</cp:lastModifiedBy>
  <cp:revision>17</cp:revision>
  <dcterms:created xsi:type="dcterms:W3CDTF">2011-11-12T14:04:52Z</dcterms:created>
  <dcterms:modified xsi:type="dcterms:W3CDTF">2012-03-14T14:54:03Z</dcterms:modified>
</cp:coreProperties>
</file>