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8" r:id="rId4"/>
    <p:sldId id="262" r:id="rId5"/>
    <p:sldId id="259" r:id="rId6"/>
    <p:sldId id="263" r:id="rId7"/>
    <p:sldId id="264" r:id="rId8"/>
    <p:sldId id="265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890DA3-A7F9-4846-8304-630F7544782D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ED398F-CE12-4C56-ACFA-A8453A23F37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1367"/>
            <a:ext cx="681037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1582341"/>
            <a:ext cx="7632848" cy="507831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400" dirty="0" smtClean="0">
                <a:solidFill>
                  <a:schemeClr val="tx1"/>
                </a:solidFill>
              </a:rPr>
              <a:t>Název projektu: Zkvalitnění výuky cizích jazyků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Číslo projektu: CZ.1.07/1.4.00/21.3228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Datum: 5. 5. 2013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Základní škola Havlíčkův Brod, </a:t>
            </a:r>
            <a:r>
              <a:rPr lang="cs-CZ" sz="2400" dirty="0" err="1" smtClean="0">
                <a:solidFill>
                  <a:schemeClr val="tx1"/>
                </a:solidFill>
              </a:rPr>
              <a:t>Štáflova</a:t>
            </a:r>
            <a:r>
              <a:rPr lang="cs-CZ" sz="2400" dirty="0" smtClean="0">
                <a:solidFill>
                  <a:schemeClr val="tx1"/>
                </a:solidFill>
              </a:rPr>
              <a:t> 2004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Jméno: Mgr. Kateřina </a:t>
            </a:r>
            <a:r>
              <a:rPr lang="cs-CZ" sz="2400" dirty="0" err="1" smtClean="0">
                <a:solidFill>
                  <a:schemeClr val="tx1"/>
                </a:solidFill>
              </a:rPr>
              <a:t>Zimplová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Ročník: 5.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oblast: Matematika a její aplikace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Vzdělávací obor: Matematika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Tematický okruh, téma: </a:t>
            </a:r>
            <a:r>
              <a:rPr lang="cs-CZ" sz="2400" dirty="0" smtClean="0">
                <a:solidFill>
                  <a:schemeClr val="tx1"/>
                </a:solidFill>
              </a:rPr>
              <a:t>VY_32_INOVACE_M4-5_10_Střed_úsečky_5.ročník</a:t>
            </a:r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Metodické doporučení/anotace: DUM slouží k výkladu </a:t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>a opakování  učiva.</a:t>
            </a:r>
            <a:endParaRPr lang="cs-CZ" sz="2400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51781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Konstrukce středu úsečky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Přímá spojovací čára 25"/>
          <p:cNvCxnSpPr>
            <a:stCxn id="29" idx="0"/>
          </p:cNvCxnSpPr>
          <p:nvPr/>
        </p:nvCxnSpPr>
        <p:spPr>
          <a:xfrm>
            <a:off x="2551900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Levá složená závorka 27"/>
          <p:cNvSpPr/>
          <p:nvPr/>
        </p:nvSpPr>
        <p:spPr>
          <a:xfrm rot="16200000" flipH="1">
            <a:off x="5538293" y="2098789"/>
            <a:ext cx="511811" cy="2164118"/>
          </a:xfrm>
          <a:prstGeom prst="leftBrace">
            <a:avLst>
              <a:gd name="adj1" fmla="val 8333"/>
              <a:gd name="adj2" fmla="val 49265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Levá složená závorka 28"/>
          <p:cNvSpPr/>
          <p:nvPr/>
        </p:nvSpPr>
        <p:spPr>
          <a:xfrm rot="16200000" flipH="1">
            <a:off x="3378054" y="2098788"/>
            <a:ext cx="511809" cy="2164117"/>
          </a:xfrm>
          <a:prstGeom prst="leftBrace">
            <a:avLst>
              <a:gd name="adj1" fmla="val 8333"/>
              <a:gd name="adj2" fmla="val 49265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2555776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716016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876256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369126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89606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89412" y="3409836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91880" y="2492896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652120" y="2492896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x</a:t>
            </a:r>
            <a:endParaRPr lang="cs-CZ" b="1" dirty="0"/>
          </a:p>
        </p:txBody>
      </p:sp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Co je to střed úsečky?</a:t>
            </a:r>
            <a:endParaRPr lang="cs-CZ" b="1" dirty="0"/>
          </a:p>
        </p:txBody>
      </p:sp>
      <p:sp>
        <p:nvSpPr>
          <p:cNvPr id="36" name="Nadpis 34"/>
          <p:cNvSpPr txBox="1">
            <a:spLocks/>
          </p:cNvSpPr>
          <p:nvPr/>
        </p:nvSpPr>
        <p:spPr>
          <a:xfrm>
            <a:off x="467544" y="4667126"/>
            <a:ext cx="8229600" cy="1498178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Střed S úsečky AB je bod, který 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leží 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na úsečce AB a má od jejích krajních bodů 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stejnou vzdálenost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2800" b="1" noProof="0" dirty="0" smtClean="0"/>
              <a:t>|AS|=|BS|= x</a:t>
            </a:r>
            <a:endParaRPr kumimoji="0" lang="cs-CZ" sz="36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Přímá spojovací čára 16"/>
          <p:cNvCxnSpPr/>
          <p:nvPr/>
        </p:nvCxnSpPr>
        <p:spPr>
          <a:xfrm>
            <a:off x="4716016" y="1196752"/>
            <a:ext cx="0" cy="3888432"/>
          </a:xfrm>
          <a:prstGeom prst="line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2551900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2555776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716016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6876256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2369126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689606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89412" y="3409836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b="1" dirty="0"/>
          </a:p>
        </p:txBody>
      </p:sp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Co je to osa úsečky?</a:t>
            </a:r>
            <a:endParaRPr lang="cs-CZ" b="1" dirty="0"/>
          </a:p>
        </p:txBody>
      </p:sp>
      <p:sp>
        <p:nvSpPr>
          <p:cNvPr id="36" name="Nadpis 34"/>
          <p:cNvSpPr txBox="1">
            <a:spLocks/>
          </p:cNvSpPr>
          <p:nvPr/>
        </p:nvSpPr>
        <p:spPr>
          <a:xfrm>
            <a:off x="467544" y="5373216"/>
            <a:ext cx="8229600" cy="100811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Osa </a:t>
            </a:r>
            <a:r>
              <a:rPr kumimoji="0" lang="cs-CZ" sz="2800" b="1" i="1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</a:t>
            </a:r>
            <a:r>
              <a:rPr kumimoji="0" lang="cs-CZ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úsečky AB je přímka, která </a:t>
            </a:r>
            <a:r>
              <a:rPr kumimoji="0" lang="cs-CZ" sz="28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prochází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středem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úsečky AB a je na ni </a:t>
            </a:r>
            <a:r>
              <a:rPr kumimoji="0" lang="cs-CZ" sz="2800" b="1" i="0" u="sng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kolmá</a:t>
            </a:r>
            <a:r>
              <a:rPr kumimoji="0" lang="cs-CZ" sz="2800" b="1" i="0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  <a:endParaRPr kumimoji="0" lang="cs-CZ" sz="3600" b="1" i="0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89412" y="105273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o</a:t>
            </a:r>
            <a:endParaRPr lang="cs-CZ" b="1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412776"/>
            <a:ext cx="3168352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Každý bod , který leží na ose úsečky, má od obou krajních bodů úsečky stejnou vzdálenost.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35" grpId="0" animBg="1"/>
      <p:bldP spid="36" grpId="0" animBg="1"/>
      <p:bldP spid="19" grpId="0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6" name="Přímá spojovací čára 25"/>
          <p:cNvCxnSpPr/>
          <p:nvPr/>
        </p:nvCxnSpPr>
        <p:spPr>
          <a:xfrm>
            <a:off x="4496116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82047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13342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633822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Jak sestrojíme střed úsečky?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457200" y="980728"/>
            <a:ext cx="3008313" cy="454372"/>
          </a:xfrm>
        </p:spPr>
        <p:txBody>
          <a:bodyPr/>
          <a:lstStyle/>
          <a:p>
            <a:r>
              <a:rPr lang="cs-CZ" u="sng" dirty="0" smtClean="0"/>
              <a:t>Postup konstrukce:</a:t>
            </a:r>
            <a:endParaRPr lang="cs-CZ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úsečku AB.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louk 18"/>
          <p:cNvSpPr/>
          <p:nvPr/>
        </p:nvSpPr>
        <p:spPr>
          <a:xfrm rot="2700000">
            <a:off x="2851848" y="1308640"/>
            <a:ext cx="4248472" cy="4248472"/>
          </a:xfrm>
          <a:prstGeom prst="arc">
            <a:avLst>
              <a:gd name="adj1" fmla="val 15588810"/>
              <a:gd name="adj2" fmla="val 675683"/>
            </a:avLst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4496116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82047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13342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633822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162880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</a:t>
            </a:r>
            <a:endParaRPr lang="cs-CZ" b="1" i="1" dirty="0"/>
          </a:p>
        </p:txBody>
      </p:sp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Jak sestrojíme střed úsečky?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457200" y="980728"/>
            <a:ext cx="3008313" cy="454372"/>
          </a:xfrm>
        </p:spPr>
        <p:txBody>
          <a:bodyPr/>
          <a:lstStyle/>
          <a:p>
            <a:r>
              <a:rPr lang="cs-CZ" u="sng" dirty="0" smtClean="0"/>
              <a:t>Postup konstrukce:</a:t>
            </a:r>
            <a:endParaRPr lang="cs-CZ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úsečku AB.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se středem  v bodě A. Poloměr volíme odhadem tak, aby byl větší než polovina úsečky.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louk 18"/>
          <p:cNvSpPr/>
          <p:nvPr/>
        </p:nvSpPr>
        <p:spPr>
          <a:xfrm rot="2700000">
            <a:off x="2851848" y="1308640"/>
            <a:ext cx="4248472" cy="4248472"/>
          </a:xfrm>
          <a:prstGeom prst="arc">
            <a:avLst>
              <a:gd name="adj1" fmla="val 15588810"/>
              <a:gd name="adj2" fmla="val 675683"/>
            </a:avLst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700000" flipH="1" flipV="1">
            <a:off x="6212392" y="1308640"/>
            <a:ext cx="4248472" cy="4248472"/>
          </a:xfrm>
          <a:prstGeom prst="arc">
            <a:avLst>
              <a:gd name="adj1" fmla="val 15418725"/>
              <a:gd name="adj2" fmla="val 600367"/>
            </a:avLst>
          </a:prstGeom>
          <a:ln w="28575"/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4496116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82047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13342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633822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162880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</a:t>
            </a:r>
            <a:endParaRPr lang="cs-CZ" b="1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76288" y="1628800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l</a:t>
            </a:r>
            <a:endParaRPr lang="cs-CZ" b="1" i="1" dirty="0"/>
          </a:p>
        </p:txBody>
      </p:sp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Jak sestrojíme střed úsečky?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457200" y="980728"/>
            <a:ext cx="3008313" cy="454372"/>
          </a:xfrm>
        </p:spPr>
        <p:txBody>
          <a:bodyPr/>
          <a:lstStyle/>
          <a:p>
            <a:r>
              <a:rPr lang="cs-CZ" u="sng" dirty="0" smtClean="0"/>
              <a:t>Postup konstrukce:</a:t>
            </a:r>
            <a:endParaRPr lang="cs-CZ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úsečku AB.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se středem  v bodě A. Poloměr volíme odhadem tak, aby byl větší než polovina úsečky.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 se stejným poloměrem  a se středem v bodě B.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louk 18"/>
          <p:cNvSpPr/>
          <p:nvPr/>
        </p:nvSpPr>
        <p:spPr>
          <a:xfrm rot="2700000">
            <a:off x="2851848" y="1308640"/>
            <a:ext cx="4248472" cy="4248472"/>
          </a:xfrm>
          <a:prstGeom prst="arc">
            <a:avLst>
              <a:gd name="adj1" fmla="val 15588810"/>
              <a:gd name="adj2" fmla="val 675683"/>
            </a:avLst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700000" flipH="1" flipV="1">
            <a:off x="6212392" y="1308640"/>
            <a:ext cx="4248472" cy="4248472"/>
          </a:xfrm>
          <a:prstGeom prst="arc">
            <a:avLst>
              <a:gd name="adj1" fmla="val 15418725"/>
              <a:gd name="adj2" fmla="val 600367"/>
            </a:avLst>
          </a:prstGeom>
          <a:ln w="28575"/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ovací čára 25"/>
          <p:cNvCxnSpPr/>
          <p:nvPr/>
        </p:nvCxnSpPr>
        <p:spPr>
          <a:xfrm>
            <a:off x="4496116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82047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13342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633822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05636" y="1844824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05636" y="4437112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162880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</a:t>
            </a:r>
            <a:endParaRPr lang="cs-CZ" b="1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76288" y="1628800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l</a:t>
            </a:r>
            <a:endParaRPr lang="cs-CZ" b="1" i="1" dirty="0"/>
          </a:p>
        </p:txBody>
      </p:sp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Jak sestrojíme střed úsečky?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457200" y="980728"/>
            <a:ext cx="3008313" cy="454372"/>
          </a:xfrm>
        </p:spPr>
        <p:txBody>
          <a:bodyPr/>
          <a:lstStyle/>
          <a:p>
            <a:r>
              <a:rPr lang="cs-CZ" u="sng" dirty="0" smtClean="0"/>
              <a:t>Postup konstrukce:</a:t>
            </a:r>
            <a:endParaRPr lang="cs-CZ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úsečku AB.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se středem  v bodě A. Poloměr volíme odhadem tak, aby byl větší než polovina úsečky.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 se stejným poloměrem  a se středem v bodě 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Průsečíky oblouků kružnic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a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označíme C, 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louk 18"/>
          <p:cNvSpPr/>
          <p:nvPr/>
        </p:nvSpPr>
        <p:spPr>
          <a:xfrm rot="2700000">
            <a:off x="2851848" y="1308640"/>
            <a:ext cx="4248472" cy="4248472"/>
          </a:xfrm>
          <a:prstGeom prst="arc">
            <a:avLst>
              <a:gd name="adj1" fmla="val 15588810"/>
              <a:gd name="adj2" fmla="val 675683"/>
            </a:avLst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700000" flipH="1" flipV="1">
            <a:off x="6212392" y="1308640"/>
            <a:ext cx="4248472" cy="4248472"/>
          </a:xfrm>
          <a:prstGeom prst="arc">
            <a:avLst>
              <a:gd name="adj1" fmla="val 15418725"/>
              <a:gd name="adj2" fmla="val 600367"/>
            </a:avLst>
          </a:prstGeom>
          <a:ln w="28575"/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6660232" y="1196752"/>
            <a:ext cx="0" cy="4608512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496116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82047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13342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633822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05636" y="1844824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05636" y="4437112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33628" y="105273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o</a:t>
            </a:r>
            <a:endParaRPr lang="cs-CZ" b="1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162880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</a:t>
            </a:r>
            <a:endParaRPr lang="cs-CZ" b="1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76288" y="1628800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l</a:t>
            </a:r>
            <a:endParaRPr lang="cs-CZ" b="1" i="1" dirty="0"/>
          </a:p>
        </p:txBody>
      </p:sp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Jak sestrojíme střed úsečky?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457200" y="980728"/>
            <a:ext cx="3008313" cy="454372"/>
          </a:xfrm>
        </p:spPr>
        <p:txBody>
          <a:bodyPr/>
          <a:lstStyle/>
          <a:p>
            <a:r>
              <a:rPr lang="cs-CZ" u="sng" dirty="0" smtClean="0"/>
              <a:t>Postup konstrukce:</a:t>
            </a:r>
            <a:endParaRPr lang="cs-CZ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úsečku AB.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se středem  v bodě A. Poloměr volíme odhadem tak, aby byl větší než polovina úsečky.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 se stejným poloměrem  a se středem v bodě 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Průsečíky oblouků kružnic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a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označíme C, D.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přímku CD. Tato přímka je osou </a:t>
            </a:r>
            <a:r>
              <a:rPr lang="cs-CZ" sz="1800" b="1" i="1" dirty="0" smtClean="0"/>
              <a:t>o</a:t>
            </a:r>
            <a:r>
              <a:rPr lang="cs-CZ" sz="1800" b="1" dirty="0" smtClean="0"/>
              <a:t> úsečky AB.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louk 18"/>
          <p:cNvSpPr/>
          <p:nvPr/>
        </p:nvSpPr>
        <p:spPr>
          <a:xfrm rot="2700000">
            <a:off x="2851848" y="1308640"/>
            <a:ext cx="4248472" cy="4248472"/>
          </a:xfrm>
          <a:prstGeom prst="arc">
            <a:avLst>
              <a:gd name="adj1" fmla="val 15588810"/>
              <a:gd name="adj2" fmla="val 675683"/>
            </a:avLst>
          </a:prstGeom>
          <a:ln w="28575"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louk 20"/>
          <p:cNvSpPr/>
          <p:nvPr/>
        </p:nvSpPr>
        <p:spPr>
          <a:xfrm rot="2700000" flipH="1" flipV="1">
            <a:off x="6212392" y="1308640"/>
            <a:ext cx="4248472" cy="4248472"/>
          </a:xfrm>
          <a:prstGeom prst="arc">
            <a:avLst>
              <a:gd name="adj1" fmla="val 15418725"/>
              <a:gd name="adj2" fmla="val 600367"/>
            </a:avLst>
          </a:prstGeom>
          <a:ln w="28575"/>
          <a:scene3d>
            <a:camera prst="orthographicFront">
              <a:rot lat="0" lon="0" rev="0"/>
            </a:camera>
            <a:lightRig rig="threePt" dir="t"/>
          </a:scene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čára 22"/>
          <p:cNvCxnSpPr/>
          <p:nvPr/>
        </p:nvCxnSpPr>
        <p:spPr>
          <a:xfrm>
            <a:off x="6660232" y="1196752"/>
            <a:ext cx="0" cy="4608512"/>
          </a:xfrm>
          <a:prstGeom prst="line">
            <a:avLst/>
          </a:prstGeom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496116" y="3436751"/>
            <a:ext cx="4320480" cy="1"/>
          </a:xfrm>
          <a:prstGeom prst="line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449999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666023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8820472" y="3356992"/>
            <a:ext cx="0" cy="144016"/>
          </a:xfrm>
          <a:prstGeom prst="line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4313342" y="3409836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633822" y="3409836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33628" y="3409836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05636" y="1844824"/>
            <a:ext cx="3866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</a:t>
            </a:r>
            <a:endParaRPr lang="cs-CZ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705636" y="4437112"/>
            <a:ext cx="4106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</a:t>
            </a:r>
            <a:endParaRPr lang="cs-CZ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633628" y="105273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o</a:t>
            </a:r>
            <a:endParaRPr lang="cs-CZ" b="1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012160" y="162880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k</a:t>
            </a:r>
            <a:endParaRPr lang="cs-CZ" b="1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976288" y="1628800"/>
            <a:ext cx="2600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/>
              <a:t>l</a:t>
            </a:r>
            <a:endParaRPr lang="cs-CZ" b="1" i="1" dirty="0"/>
          </a:p>
        </p:txBody>
      </p:sp>
      <p:sp>
        <p:nvSpPr>
          <p:cNvPr id="33" name="Nadpis 34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b="1" dirty="0" smtClean="0"/>
              <a:t>Jak sestrojíme střed úsečky?</a:t>
            </a:r>
            <a:endParaRPr kumimoji="0" lang="cs-CZ" sz="4400" b="1" i="0" u="none" strike="noStrike" kern="1200" cap="none" spc="0" normalizeH="0" baseline="0" noProof="0" dirty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4" name="Nadpis 33"/>
          <p:cNvSpPr>
            <a:spLocks noGrp="1"/>
          </p:cNvSpPr>
          <p:nvPr>
            <p:ph type="title"/>
          </p:nvPr>
        </p:nvSpPr>
        <p:spPr>
          <a:xfrm>
            <a:off x="457200" y="980728"/>
            <a:ext cx="3008313" cy="454372"/>
          </a:xfrm>
        </p:spPr>
        <p:txBody>
          <a:bodyPr/>
          <a:lstStyle/>
          <a:p>
            <a:r>
              <a:rPr lang="cs-CZ" u="sng" dirty="0" smtClean="0"/>
              <a:t>Postup konstrukce:</a:t>
            </a:r>
            <a:endParaRPr lang="cs-CZ" u="sng" dirty="0"/>
          </a:p>
        </p:txBody>
      </p:sp>
      <p:sp>
        <p:nvSpPr>
          <p:cNvPr id="36" name="Zástupný symbol pro text 35"/>
          <p:cNvSpPr>
            <a:spLocks noGrp="1"/>
          </p:cNvSpPr>
          <p:nvPr>
            <p:ph type="body"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úsečku AB.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se středem  v bodě A. Poloměr volíme odhadem tak, aby byl větší než polovina úsečky.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Opíšeme oblouk kružnice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 se stejným poloměrem  a se středem v bodě 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Průsečíky oblouků kružnic </a:t>
            </a:r>
            <a:r>
              <a:rPr lang="cs-CZ" sz="1800" b="1" i="1" dirty="0" smtClean="0"/>
              <a:t>k</a:t>
            </a:r>
            <a:r>
              <a:rPr lang="cs-CZ" sz="1800" b="1" dirty="0" smtClean="0"/>
              <a:t> a </a:t>
            </a:r>
            <a:r>
              <a:rPr lang="cs-CZ" sz="1800" b="1" i="1" dirty="0" smtClean="0"/>
              <a:t>l</a:t>
            </a:r>
            <a:r>
              <a:rPr lang="cs-CZ" sz="1800" b="1" dirty="0" smtClean="0"/>
              <a:t> označíme C, D.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Narýsujeme přímku CD. Tato přímka je osou </a:t>
            </a:r>
            <a:r>
              <a:rPr lang="cs-CZ" sz="1800" b="1" i="1" dirty="0" smtClean="0"/>
              <a:t>o</a:t>
            </a:r>
            <a:r>
              <a:rPr lang="cs-CZ" sz="1800" b="1" dirty="0" smtClean="0"/>
              <a:t> úsečky AB.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1800" b="1" dirty="0" smtClean="0"/>
              <a:t>Průsečík S osy </a:t>
            </a:r>
            <a:r>
              <a:rPr lang="cs-CZ" sz="1800" b="1" i="1" dirty="0" smtClean="0"/>
              <a:t>o</a:t>
            </a:r>
            <a:r>
              <a:rPr lang="cs-CZ" sz="1800" b="1" dirty="0" smtClean="0"/>
              <a:t> s úsečkou AB je střed úsečky AB.</a:t>
            </a:r>
            <a:endParaRPr lang="cs-CZ" sz="1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Nadpis 3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600" b="1" dirty="0" smtClean="0"/>
              <a:t>Použité zdroje</a:t>
            </a:r>
            <a:endParaRPr lang="cs-CZ" b="1" dirty="0"/>
          </a:p>
        </p:txBody>
      </p:sp>
      <p:sp>
        <p:nvSpPr>
          <p:cNvPr id="17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Učební  texty byly vytvořeny s využitím učebnice: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JUSTOVÁ, Jaroslava: </a:t>
            </a:r>
            <a:r>
              <a:rPr kumimoji="0" lang="cs-CZ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Matematika pro</a:t>
            </a:r>
            <a:r>
              <a:rPr kumimoji="0" lang="cs-CZ" sz="2000" b="0" i="1" u="none" strike="noStrike" kern="1200" cap="none" spc="0" normalizeH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5. ročník ZŠ, 2. díl.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1. 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vyd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dk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Praha: ALTER, 1996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dk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102</TotalTime>
  <Words>492</Words>
  <Application>Microsoft Office PowerPoint</Application>
  <PresentationFormat>Předvádění na obrazovce (4:3)</PresentationFormat>
  <Paragraphs>90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Konstrukce středu úsečky</vt:lpstr>
      <vt:lpstr>Co je to střed úsečky?</vt:lpstr>
      <vt:lpstr>Co je to osa úsečky?</vt:lpstr>
      <vt:lpstr>Postup konstrukce:</vt:lpstr>
      <vt:lpstr>Postup konstrukce:</vt:lpstr>
      <vt:lpstr>Postup konstrukce:</vt:lpstr>
      <vt:lpstr>Postup konstrukce:</vt:lpstr>
      <vt:lpstr>Postup konstrukce:</vt:lpstr>
      <vt:lpstr>Postup konstrukce: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zimpl</dc:creator>
  <cp:lastModifiedBy>Aleš</cp:lastModifiedBy>
  <cp:revision>25</cp:revision>
  <dcterms:created xsi:type="dcterms:W3CDTF">2013-05-04T20:46:30Z</dcterms:created>
  <dcterms:modified xsi:type="dcterms:W3CDTF">2013-06-02T15:33:35Z</dcterms:modified>
</cp:coreProperties>
</file>