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8" r:id="rId4"/>
    <p:sldId id="273" r:id="rId5"/>
    <p:sldId id="259" r:id="rId6"/>
    <p:sldId id="271" r:id="rId7"/>
    <p:sldId id="272" r:id="rId8"/>
    <p:sldId id="274" r:id="rId9"/>
    <p:sldId id="276" r:id="rId10"/>
    <p:sldId id="27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582341"/>
            <a:ext cx="7632848" cy="507831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5. 5.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5.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Matematika a její aplikace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Matematika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okruh, téma</a:t>
            </a:r>
            <a:r>
              <a:rPr lang="cs-CZ" sz="2400" smtClean="0">
                <a:solidFill>
                  <a:schemeClr val="tx1"/>
                </a:solidFill>
              </a:rPr>
              <a:t>: </a:t>
            </a:r>
            <a:r>
              <a:rPr lang="cs-CZ" sz="2400" smtClean="0">
                <a:solidFill>
                  <a:schemeClr val="tx1"/>
                </a:solidFill>
              </a:rPr>
              <a:t>VY_32_INOVACE_M4-5_11_Trojúhelník_5.ročník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rozšíření učiva.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178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Trojúhelníky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Nadpis 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Co je to trojúhelník?</a:t>
            </a:r>
            <a:endParaRPr lang="cs-CZ" b="1" dirty="0"/>
          </a:p>
        </p:txBody>
      </p:sp>
      <p:sp>
        <p:nvSpPr>
          <p:cNvPr id="36" name="Nadpis 34"/>
          <p:cNvSpPr txBox="1">
            <a:spLocks/>
          </p:cNvSpPr>
          <p:nvPr/>
        </p:nvSpPr>
        <p:spPr>
          <a:xfrm>
            <a:off x="467544" y="4869160"/>
            <a:ext cx="8229600" cy="129614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800" b="1" dirty="0" smtClean="0"/>
              <a:t>Trojúhelník je geometrický útvar určený třemi body, neležícími v jedné přímce.</a:t>
            </a:r>
          </a:p>
        </p:txBody>
      </p:sp>
      <p:sp>
        <p:nvSpPr>
          <p:cNvPr id="17" name="Rovnoramenný trojúhelník 16"/>
          <p:cNvSpPr/>
          <p:nvPr/>
        </p:nvSpPr>
        <p:spPr>
          <a:xfrm rot="21099186">
            <a:off x="798044" y="1803464"/>
            <a:ext cx="3863017" cy="1859048"/>
          </a:xfrm>
          <a:prstGeom prst="triangle">
            <a:avLst>
              <a:gd name="adj" fmla="val 82457"/>
            </a:avLst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83568" y="3913892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17404" y="3356992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65270" y="1177588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2" name="Oblouk 21"/>
          <p:cNvSpPr/>
          <p:nvPr/>
        </p:nvSpPr>
        <p:spPr>
          <a:xfrm>
            <a:off x="179512" y="3068960"/>
            <a:ext cx="1584176" cy="1728192"/>
          </a:xfrm>
          <a:prstGeom prst="arc">
            <a:avLst>
              <a:gd name="adj1" fmla="val 19238354"/>
              <a:gd name="adj2" fmla="val 21142137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>
            <a:off x="2987824" y="764704"/>
            <a:ext cx="1584176" cy="1728192"/>
          </a:xfrm>
          <a:prstGeom prst="arc">
            <a:avLst>
              <a:gd name="adj1" fmla="val 3578085"/>
              <a:gd name="adj2" fmla="val 8256328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louk 23"/>
          <p:cNvSpPr/>
          <p:nvPr/>
        </p:nvSpPr>
        <p:spPr>
          <a:xfrm>
            <a:off x="3923928" y="2492896"/>
            <a:ext cx="1584176" cy="1728192"/>
          </a:xfrm>
          <a:prstGeom prst="arc">
            <a:avLst>
              <a:gd name="adj1" fmla="val 10294800"/>
              <a:gd name="adj2" fmla="val 14593673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763688" y="3212976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a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585246" y="2780928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b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347864" y="2329716"/>
            <a:ext cx="332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g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313342" y="2132856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769240" y="3573016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123728" y="2285256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220072" y="1556792"/>
            <a:ext cx="338437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A, B, C – vrcholy trojúhelníka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220072" y="3140968"/>
            <a:ext cx="338437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atin typeface="Symbol" pitchFamily="18" charset="2"/>
              </a:rPr>
              <a:t>a, b, g </a:t>
            </a:r>
            <a:r>
              <a:rPr lang="cs-CZ" b="1" dirty="0" smtClean="0"/>
              <a:t>– vnitřní úhly trojúhelníka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220072" y="2348880"/>
            <a:ext cx="338437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a, b, c – strany trojúhelníka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8" grpId="0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Nadpis 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Co platí v každém trojúhelníku?</a:t>
            </a:r>
            <a:endParaRPr lang="cs-CZ" b="1" dirty="0"/>
          </a:p>
        </p:txBody>
      </p:sp>
      <p:sp>
        <p:nvSpPr>
          <p:cNvPr id="36" name="Nadpis 34"/>
          <p:cNvSpPr txBox="1">
            <a:spLocks/>
          </p:cNvSpPr>
          <p:nvPr/>
        </p:nvSpPr>
        <p:spPr>
          <a:xfrm>
            <a:off x="467544" y="1700808"/>
            <a:ext cx="8229600" cy="7200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>
              <a:spcBef>
                <a:spcPct val="0"/>
              </a:spcBef>
              <a:defRPr/>
            </a:pPr>
            <a:r>
              <a:rPr lang="cs-CZ" sz="2000" b="1" dirty="0" smtClean="0"/>
              <a:t>Trojúhelníková nerovnost: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b="1" dirty="0" smtClean="0"/>
              <a:t>Součet každých dvou stran trojúhelníku musí být větší než strana třetí. 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467544" y="5199583"/>
            <a:ext cx="223224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Symbol" pitchFamily="18" charset="2"/>
              </a:rPr>
              <a:t>a + b + g = 180°</a:t>
            </a:r>
            <a:endParaRPr lang="cs-CZ" sz="24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67544" y="2823319"/>
            <a:ext cx="122413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a + b &gt; c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19872" y="2823319"/>
            <a:ext cx="122413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b + c &gt; a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72200" y="2823319"/>
            <a:ext cx="122413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c + a &gt; b</a:t>
            </a:r>
            <a:endParaRPr lang="cs-CZ" b="1" dirty="0"/>
          </a:p>
        </p:txBody>
      </p:sp>
      <p:sp>
        <p:nvSpPr>
          <p:cNvPr id="29" name="Nadpis 34"/>
          <p:cNvSpPr txBox="1">
            <a:spLocks/>
          </p:cNvSpPr>
          <p:nvPr/>
        </p:nvSpPr>
        <p:spPr>
          <a:xfrm>
            <a:off x="467544" y="4077072"/>
            <a:ext cx="8229600" cy="72008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>
              <a:spcBef>
                <a:spcPct val="0"/>
              </a:spcBef>
              <a:defRPr/>
            </a:pPr>
            <a:r>
              <a:rPr lang="cs-CZ" sz="2000" b="1" dirty="0" smtClean="0">
                <a:latin typeface="Symbol" pitchFamily="18" charset="2"/>
              </a:rPr>
              <a:t>a, b, g </a:t>
            </a:r>
            <a:r>
              <a:rPr lang="cs-CZ" sz="2000" b="1" dirty="0" smtClean="0"/>
              <a:t>– vnitřní úhly trojúhelníka</a:t>
            </a:r>
          </a:p>
          <a:p>
            <a:pPr lvl="0">
              <a:spcBef>
                <a:spcPct val="0"/>
              </a:spcBef>
              <a:defRPr/>
            </a:pPr>
            <a:r>
              <a:rPr lang="cs-CZ" sz="2000" b="1" dirty="0" smtClean="0"/>
              <a:t>Součet vnitřních úhlů v trojúhelníku je vždy 180°.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40" grpId="0" animBg="1"/>
      <p:bldP spid="41" grpId="0" animBg="1"/>
      <p:bldP spid="26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9941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Trojúhelníky podle stran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1. Obecný (různostranný)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trojúhelník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241176" y="1390452"/>
            <a:ext cx="3322712" cy="45437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Co platí v obecném trojúhelníku?</a:t>
            </a:r>
            <a:endParaRPr lang="cs-CZ" sz="1800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>
          <a:xfrm>
            <a:off x="267543" y="1916832"/>
            <a:ext cx="3296345" cy="420933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Všechny strany </a:t>
            </a:r>
            <a:br>
              <a:rPr lang="cs-CZ" sz="2400" b="1" dirty="0" smtClean="0"/>
            </a:br>
            <a:r>
              <a:rPr lang="cs-CZ" sz="2400" b="1" dirty="0" smtClean="0"/>
              <a:t>mají různé délky</a:t>
            </a:r>
            <a:br>
              <a:rPr lang="cs-CZ" sz="2400" b="1" dirty="0" smtClean="0"/>
            </a:b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3200" b="1" dirty="0" smtClean="0"/>
              <a:t>a </a:t>
            </a:r>
            <a:r>
              <a:rPr lang="cs-CZ" sz="3200" b="1" dirty="0" smtClean="0">
                <a:sym typeface="Symbol"/>
              </a:rPr>
              <a:t> b  c  a</a:t>
            </a:r>
            <a:endParaRPr lang="cs-CZ" sz="32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Všechny vnitřní úhly mají různou velikost</a:t>
            </a:r>
            <a:br>
              <a:rPr lang="cs-CZ" sz="2400" b="1" dirty="0" smtClean="0"/>
            </a:b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el-GR" sz="3200" b="1" dirty="0" smtClean="0"/>
              <a:t>α</a:t>
            </a:r>
            <a:r>
              <a:rPr lang="cs-CZ" sz="3200" b="1" dirty="0" smtClean="0"/>
              <a:t> </a:t>
            </a:r>
            <a:r>
              <a:rPr lang="cs-CZ" sz="3200" b="1" dirty="0" smtClean="0">
                <a:sym typeface="Symbol"/>
              </a:rPr>
              <a:t> </a:t>
            </a:r>
            <a:r>
              <a:rPr lang="el-GR" sz="3200" b="1" dirty="0" smtClean="0"/>
              <a:t>β</a:t>
            </a:r>
            <a:r>
              <a:rPr lang="cs-CZ" sz="3200" b="1" dirty="0" smtClean="0">
                <a:sym typeface="Symbol"/>
              </a:rPr>
              <a:t>  </a:t>
            </a:r>
            <a:r>
              <a:rPr lang="el-GR" sz="3200" b="1" dirty="0" smtClean="0"/>
              <a:t>γ</a:t>
            </a:r>
            <a:r>
              <a:rPr lang="cs-CZ" sz="3200" b="1" dirty="0" smtClean="0">
                <a:sym typeface="Symbol"/>
              </a:rPr>
              <a:t>  </a:t>
            </a:r>
            <a:r>
              <a:rPr lang="el-GR" sz="3200" b="1" dirty="0" smtClean="0"/>
              <a:t>α</a:t>
            </a: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4211960" y="4941168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45796" y="4365104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589064" y="1609636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18" name="Oblouk 17"/>
          <p:cNvSpPr/>
          <p:nvPr/>
        </p:nvSpPr>
        <p:spPr>
          <a:xfrm>
            <a:off x="3707904" y="4077072"/>
            <a:ext cx="1584176" cy="1728192"/>
          </a:xfrm>
          <a:prstGeom prst="arc">
            <a:avLst>
              <a:gd name="adj1" fmla="val 19333518"/>
              <a:gd name="adj2" fmla="val 21048241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>
            <a:off x="7740352" y="1196752"/>
            <a:ext cx="1584176" cy="1728192"/>
          </a:xfrm>
          <a:prstGeom prst="arc">
            <a:avLst>
              <a:gd name="adj1" fmla="val 5368024"/>
              <a:gd name="adj2" fmla="val 8416851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4221088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a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58516" y="3429000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b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840258" y="2689756"/>
            <a:ext cx="332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g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460432" y="3265820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97632" y="4581128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84168" y="3140968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4427984" y="4365104"/>
            <a:ext cx="3888432" cy="576064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13" idx="0"/>
          </p:cNvCxnSpPr>
          <p:nvPr/>
        </p:nvCxnSpPr>
        <p:spPr>
          <a:xfrm flipV="1">
            <a:off x="4413297" y="2080012"/>
            <a:ext cx="4263159" cy="2861156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8316416" y="2060848"/>
            <a:ext cx="360040" cy="2304256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louk 37"/>
          <p:cNvSpPr/>
          <p:nvPr/>
        </p:nvSpPr>
        <p:spPr>
          <a:xfrm>
            <a:off x="7524328" y="3501008"/>
            <a:ext cx="1584176" cy="1728192"/>
          </a:xfrm>
          <a:prstGeom prst="arc">
            <a:avLst>
              <a:gd name="adj1" fmla="val 10330535"/>
              <a:gd name="adj2" fmla="val 16699137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9941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Trojúhelníky podle stran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 Rovnoramenný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trojúhelník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241176" y="1390452"/>
            <a:ext cx="4042792" cy="45437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Co platí v rovnoramenném trojúhelníku?</a:t>
            </a:r>
            <a:endParaRPr lang="cs-CZ" sz="1800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>
          <a:xfrm>
            <a:off x="267543" y="1916832"/>
            <a:ext cx="3296345" cy="46805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Právě dvě strany </a:t>
            </a:r>
            <a:br>
              <a:rPr lang="cs-CZ" sz="2400" b="1" dirty="0" smtClean="0"/>
            </a:br>
            <a:r>
              <a:rPr lang="cs-CZ" sz="2400" b="1" dirty="0" smtClean="0"/>
              <a:t>jsou stejně dlouhé</a:t>
            </a:r>
            <a:br>
              <a:rPr lang="cs-CZ" sz="2400" b="1" dirty="0" smtClean="0"/>
            </a:br>
            <a:r>
              <a:rPr lang="cs-CZ" sz="3200" b="1" dirty="0" smtClean="0"/>
              <a:t>a </a:t>
            </a:r>
            <a:r>
              <a:rPr lang="cs-CZ" sz="3200" b="1" dirty="0" smtClean="0">
                <a:sym typeface="Symbol"/>
              </a:rPr>
              <a:t> b  c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ym typeface="Symbol"/>
              </a:rPr>
              <a:t>Stejně dlouhé strany se nazývají </a:t>
            </a:r>
            <a:r>
              <a:rPr lang="cs-CZ" sz="2400" b="1" u="sng" dirty="0" smtClean="0">
                <a:sym typeface="Symbol"/>
              </a:rPr>
              <a:t>ramena</a:t>
            </a:r>
            <a:r>
              <a:rPr lang="cs-CZ" sz="2400" b="1" dirty="0" smtClean="0">
                <a:sym typeface="Symbol"/>
              </a:rPr>
              <a:t>, </a:t>
            </a:r>
            <a:br>
              <a:rPr lang="cs-CZ" sz="2400" b="1" dirty="0" smtClean="0">
                <a:sym typeface="Symbol"/>
              </a:rPr>
            </a:br>
            <a:r>
              <a:rPr lang="cs-CZ" sz="2400" b="1" dirty="0" smtClean="0">
                <a:sym typeface="Symbol"/>
              </a:rPr>
              <a:t>třetí strana se nazývá </a:t>
            </a:r>
            <a:r>
              <a:rPr lang="cs-CZ" sz="2400" b="1" u="sng" dirty="0" smtClean="0">
                <a:sym typeface="Symbol"/>
              </a:rPr>
              <a:t>základna</a:t>
            </a:r>
            <a:endParaRPr lang="cs-CZ" sz="32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Vnitřní úhly při základně mají stejnou velikost</a:t>
            </a:r>
            <a:br>
              <a:rPr lang="cs-CZ" sz="2400" b="1" dirty="0" smtClean="0"/>
            </a:br>
            <a:r>
              <a:rPr lang="el-GR" sz="3200" b="1" dirty="0" smtClean="0"/>
              <a:t>α</a:t>
            </a:r>
            <a:r>
              <a:rPr lang="cs-CZ" sz="3200" b="1" dirty="0" smtClean="0"/>
              <a:t> </a:t>
            </a:r>
            <a:r>
              <a:rPr lang="cs-CZ" sz="3200" b="1" dirty="0" smtClean="0">
                <a:sym typeface="Symbol"/>
              </a:rPr>
              <a:t> </a:t>
            </a:r>
            <a:r>
              <a:rPr lang="el-GR" sz="3200" b="1" dirty="0" smtClean="0"/>
              <a:t>β</a:t>
            </a:r>
            <a:r>
              <a:rPr lang="cs-CZ" sz="3200" b="1" dirty="0" smtClean="0">
                <a:sym typeface="Symbol"/>
              </a:rPr>
              <a:t>  </a:t>
            </a:r>
            <a:r>
              <a:rPr lang="el-GR" sz="3200" b="1" dirty="0" smtClean="0"/>
              <a:t>γ</a:t>
            </a: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52100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5229200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1196752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18" name="Oblouk 17"/>
          <p:cNvSpPr/>
          <p:nvPr/>
        </p:nvSpPr>
        <p:spPr>
          <a:xfrm>
            <a:off x="4067944" y="4437112"/>
            <a:ext cx="1584176" cy="1728192"/>
          </a:xfrm>
          <a:prstGeom prst="arc">
            <a:avLst>
              <a:gd name="adj1" fmla="val 17496426"/>
              <a:gd name="adj2" fmla="val 21556290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>
            <a:off x="5508104" y="836712"/>
            <a:ext cx="1584176" cy="1728192"/>
          </a:xfrm>
          <a:prstGeom prst="arc">
            <a:avLst>
              <a:gd name="adj1" fmla="val 4139533"/>
              <a:gd name="adj2" fmla="val 6630638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529462" y="4489956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a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10444" y="4489956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b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56176" y="2473732"/>
            <a:ext cx="332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g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161728" y="3337828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08860" y="5229200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31078" y="3337828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38" name="Oblouk 37"/>
          <p:cNvSpPr/>
          <p:nvPr/>
        </p:nvSpPr>
        <p:spPr>
          <a:xfrm>
            <a:off x="6948264" y="4437112"/>
            <a:ext cx="1584176" cy="1728192"/>
          </a:xfrm>
          <a:prstGeom prst="arc">
            <a:avLst>
              <a:gd name="adj1" fmla="val 10744925"/>
              <a:gd name="adj2" fmla="val 14846176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4860032" y="1700808"/>
            <a:ext cx="2880320" cy="3600400"/>
          </a:xfrm>
          <a:prstGeom prst="triangl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5580112" y="5661248"/>
            <a:ext cx="15025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základna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092280" y="2996952"/>
            <a:ext cx="1340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rameno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355976" y="2996952"/>
            <a:ext cx="1340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rameno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9941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Trojúhelníky podle stran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3. Rovnostranný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trojúhelník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241176" y="1390452"/>
            <a:ext cx="4042792" cy="45437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Co platí v </a:t>
            </a:r>
            <a:r>
              <a:rPr lang="cs-CZ" sz="1800" u="sng" dirty="0" err="1" smtClean="0"/>
              <a:t>rovnostrannémtrojúhelníku</a:t>
            </a:r>
            <a:r>
              <a:rPr lang="cs-CZ" sz="1800" u="sng" dirty="0" smtClean="0"/>
              <a:t>?</a:t>
            </a:r>
            <a:endParaRPr lang="cs-CZ" sz="1800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>
          <a:xfrm>
            <a:off x="267543" y="1916832"/>
            <a:ext cx="3296345" cy="46805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Všechny strany </a:t>
            </a:r>
            <a:br>
              <a:rPr lang="cs-CZ" sz="2400" b="1" dirty="0" smtClean="0"/>
            </a:br>
            <a:r>
              <a:rPr lang="cs-CZ" sz="2400" b="1" dirty="0" smtClean="0"/>
              <a:t>jsou stejně dlouhé</a:t>
            </a:r>
          </a:p>
          <a:p>
            <a:pPr marL="342900" indent="-342900"/>
            <a:r>
              <a:rPr lang="cs-CZ" sz="3200" b="1" dirty="0" smtClean="0"/>
              <a:t>	a </a:t>
            </a:r>
            <a:r>
              <a:rPr lang="cs-CZ" sz="3200" b="1" dirty="0" smtClean="0">
                <a:sym typeface="Symbol"/>
              </a:rPr>
              <a:t> b  c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Všechny vnitřní úhly mají stejnou velikost</a:t>
            </a:r>
            <a:br>
              <a:rPr lang="cs-CZ" sz="2400" b="1" dirty="0" smtClean="0"/>
            </a:br>
            <a:r>
              <a:rPr lang="el-GR" sz="3200" b="1" dirty="0" smtClean="0"/>
              <a:t>α</a:t>
            </a:r>
            <a:r>
              <a:rPr lang="cs-CZ" sz="3200" b="1" dirty="0" smtClean="0"/>
              <a:t> </a:t>
            </a:r>
            <a:r>
              <a:rPr lang="cs-CZ" sz="3200" b="1" dirty="0" smtClean="0">
                <a:sym typeface="Symbol"/>
              </a:rPr>
              <a:t> </a:t>
            </a:r>
            <a:r>
              <a:rPr lang="el-GR" sz="3200" b="1" dirty="0" smtClean="0"/>
              <a:t>β</a:t>
            </a:r>
            <a:r>
              <a:rPr lang="cs-CZ" sz="3200" b="1" dirty="0" smtClean="0">
                <a:sym typeface="Symbol"/>
              </a:rPr>
              <a:t>  </a:t>
            </a:r>
            <a:r>
              <a:rPr lang="el-GR" sz="3200" b="1" dirty="0" smtClean="0"/>
              <a:t>γ</a:t>
            </a:r>
            <a:endParaRPr lang="cs-CZ" sz="3200" b="1" dirty="0" smtClean="0"/>
          </a:p>
          <a:p>
            <a:pPr marL="342900" indent="-342900"/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Velikost vnitřních úhlů je 60°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52100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001780" y="5229200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1772816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18" name="Oblouk 17"/>
          <p:cNvSpPr/>
          <p:nvPr/>
        </p:nvSpPr>
        <p:spPr>
          <a:xfrm>
            <a:off x="3851920" y="4437112"/>
            <a:ext cx="1584176" cy="1728192"/>
          </a:xfrm>
          <a:prstGeom prst="arc">
            <a:avLst>
              <a:gd name="adj1" fmla="val 17496426"/>
              <a:gd name="adj2" fmla="val 21556290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>
            <a:off x="5508104" y="1484784"/>
            <a:ext cx="1584176" cy="1728192"/>
          </a:xfrm>
          <a:prstGeom prst="arc">
            <a:avLst>
              <a:gd name="adj1" fmla="val 3652049"/>
              <a:gd name="adj2" fmla="val 7413544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5313438" y="4489956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a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54460" y="4489956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b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56176" y="3068960"/>
            <a:ext cx="332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g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161728" y="3481844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08860" y="5229200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04048" y="3481844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38" name="Oblouk 37"/>
          <p:cNvSpPr/>
          <p:nvPr/>
        </p:nvSpPr>
        <p:spPr>
          <a:xfrm>
            <a:off x="7092280" y="4437112"/>
            <a:ext cx="1584176" cy="1728192"/>
          </a:xfrm>
          <a:prstGeom prst="arc">
            <a:avLst>
              <a:gd name="adj1" fmla="val 10744925"/>
              <a:gd name="adj2" fmla="val 14846176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4499992" y="2276872"/>
            <a:ext cx="3528392" cy="3024336"/>
          </a:xfrm>
          <a:prstGeom prst="triangle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9941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Trojúhelníky podle úhlů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1. Ostroúhlý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trojúhelník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241176" y="1628800"/>
            <a:ext cx="3322712" cy="45437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Co platí </a:t>
            </a:r>
            <a:br>
              <a:rPr lang="cs-CZ" sz="1800" u="sng" dirty="0" smtClean="0"/>
            </a:br>
            <a:r>
              <a:rPr lang="cs-CZ" sz="1800" u="sng" dirty="0" smtClean="0"/>
              <a:t>v ostroúhlém trojúhelníku?</a:t>
            </a:r>
            <a:endParaRPr lang="cs-CZ" sz="1800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>
          <a:xfrm>
            <a:off x="267543" y="2244005"/>
            <a:ext cx="3296345" cy="168905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Všechny vnitřní úhly  jsou menší než 90° </a:t>
            </a:r>
            <a:br>
              <a:rPr lang="cs-CZ" sz="2400" b="1" dirty="0" smtClean="0"/>
            </a:br>
            <a:r>
              <a:rPr lang="cs-CZ" sz="2400" b="1" dirty="0" smtClean="0"/>
              <a:t>(jsou menší než úhel pravý)</a:t>
            </a:r>
            <a:br>
              <a:rPr lang="cs-CZ" sz="2400" b="1" dirty="0" smtClean="0"/>
            </a:br>
            <a:r>
              <a:rPr lang="cs-CZ" sz="1800" b="1" dirty="0" smtClean="0"/>
              <a:t/>
            </a:r>
            <a:br>
              <a:rPr lang="cs-CZ" sz="1800" b="1" dirty="0" smtClean="0"/>
            </a:b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5949280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61620" y="1484784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01032" y="5930116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18" name="Oblouk 17"/>
          <p:cNvSpPr/>
          <p:nvPr/>
        </p:nvSpPr>
        <p:spPr>
          <a:xfrm>
            <a:off x="2627784" y="5085184"/>
            <a:ext cx="1584176" cy="1728192"/>
          </a:xfrm>
          <a:prstGeom prst="arc">
            <a:avLst>
              <a:gd name="adj1" fmla="val 18677199"/>
              <a:gd name="adj2" fmla="val 1242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>
            <a:off x="5940152" y="1196752"/>
            <a:ext cx="1584176" cy="1728192"/>
          </a:xfrm>
          <a:prstGeom prst="arc">
            <a:avLst>
              <a:gd name="adj1" fmla="val 4107220"/>
              <a:gd name="adj2" fmla="val 7870636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5301208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a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22412" y="2852936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b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92186" y="5138028"/>
            <a:ext cx="332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g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737792" y="3789040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68700" y="3697868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5949280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38" name="Oblouk 37"/>
          <p:cNvSpPr/>
          <p:nvPr/>
        </p:nvSpPr>
        <p:spPr>
          <a:xfrm>
            <a:off x="7452320" y="5013176"/>
            <a:ext cx="1584176" cy="1728192"/>
          </a:xfrm>
          <a:prstGeom prst="arc">
            <a:avLst>
              <a:gd name="adj1" fmla="val 10567343"/>
              <a:gd name="adj2" fmla="val 15005827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419872" y="2060848"/>
            <a:ext cx="4896544" cy="3888432"/>
          </a:xfrm>
          <a:prstGeom prst="triangle">
            <a:avLst>
              <a:gd name="adj" fmla="val 67714"/>
            </a:avLst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9941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Trojúhelníky podle úhlů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 Pravoúhlý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trojúhelník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241176" y="1628800"/>
            <a:ext cx="3322712" cy="45437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Co platí </a:t>
            </a:r>
            <a:br>
              <a:rPr lang="cs-CZ" sz="1800" u="sng" dirty="0" smtClean="0"/>
            </a:br>
            <a:r>
              <a:rPr lang="cs-CZ" sz="1800" u="sng" dirty="0" smtClean="0"/>
              <a:t>v pravoúhlém trojúhelníku?</a:t>
            </a:r>
            <a:endParaRPr lang="cs-CZ" sz="1800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>
          <a:xfrm>
            <a:off x="267543" y="2244005"/>
            <a:ext cx="3224337" cy="2841179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Právě jeden úhel (</a:t>
            </a:r>
            <a:r>
              <a:rPr lang="el-GR" sz="2400" b="1" dirty="0" smtClean="0"/>
              <a:t>γ</a:t>
            </a:r>
            <a:r>
              <a:rPr lang="cs-CZ" sz="2400" b="1" dirty="0" smtClean="0"/>
              <a:t>)</a:t>
            </a:r>
            <a:br>
              <a:rPr lang="cs-CZ" sz="2400" b="1" dirty="0" smtClean="0"/>
            </a:br>
            <a:r>
              <a:rPr lang="cs-CZ" sz="2400" b="1" dirty="0" smtClean="0"/>
              <a:t>je pravý (měří 90°)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Strana proti pravému úhlu se nazývá </a:t>
            </a:r>
            <a:r>
              <a:rPr lang="cs-CZ" sz="2400" b="1" u="sng" dirty="0" smtClean="0"/>
              <a:t>přepona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Ostatní strany </a:t>
            </a:r>
            <a:br>
              <a:rPr lang="cs-CZ" sz="2400" b="1" dirty="0" smtClean="0"/>
            </a:br>
            <a:r>
              <a:rPr lang="cs-CZ" sz="2400" b="1" dirty="0" smtClean="0"/>
              <a:t>se nazývají </a:t>
            </a:r>
            <a:r>
              <a:rPr lang="cs-CZ" sz="2400" b="1" u="sng" dirty="0" smtClean="0"/>
              <a:t>odvěsny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5949280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17804" y="1484784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301032" y="5930116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18" name="Oblouk 17"/>
          <p:cNvSpPr/>
          <p:nvPr/>
        </p:nvSpPr>
        <p:spPr>
          <a:xfrm>
            <a:off x="2627784" y="5085184"/>
            <a:ext cx="1584176" cy="1728192"/>
          </a:xfrm>
          <a:prstGeom prst="arc">
            <a:avLst>
              <a:gd name="adj1" fmla="val 19301901"/>
              <a:gd name="adj2" fmla="val 1242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>
            <a:off x="7524328" y="1196752"/>
            <a:ext cx="1584176" cy="1728192"/>
          </a:xfrm>
          <a:prstGeom prst="arc">
            <a:avLst>
              <a:gd name="adj1" fmla="val 5403808"/>
              <a:gd name="adj2" fmla="val 8422877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5301208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a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18556" y="2780928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b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36202" y="4849996"/>
            <a:ext cx="332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g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316416" y="3789040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60788" y="3645024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68144" y="5949280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38" name="Oblouk 37"/>
          <p:cNvSpPr/>
          <p:nvPr/>
        </p:nvSpPr>
        <p:spPr>
          <a:xfrm>
            <a:off x="7452320" y="5085184"/>
            <a:ext cx="1584176" cy="1728192"/>
          </a:xfrm>
          <a:prstGeom prst="arc">
            <a:avLst>
              <a:gd name="adj1" fmla="val 10732668"/>
              <a:gd name="adj2" fmla="val 16432187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419872" y="2060848"/>
            <a:ext cx="4896544" cy="3888432"/>
          </a:xfrm>
          <a:prstGeom prst="triangle">
            <a:avLst>
              <a:gd name="adj" fmla="val 100000"/>
            </a:avLst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790803" y="3265820"/>
            <a:ext cx="1437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přepona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63688" y="6237312"/>
            <a:ext cx="1430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odvěsna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604448" y="2348880"/>
            <a:ext cx="37702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o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d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v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ě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99412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Trojúhelníky podle úhlů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3. Tupoúhlý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trojúhelník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241176" y="1628800"/>
            <a:ext cx="3322712" cy="45437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Co platí </a:t>
            </a:r>
            <a:br>
              <a:rPr lang="cs-CZ" sz="1800" u="sng" dirty="0" smtClean="0"/>
            </a:br>
            <a:r>
              <a:rPr lang="cs-CZ" sz="1800" u="sng" dirty="0" smtClean="0"/>
              <a:t>v tupoúhlém trojúhelníku?</a:t>
            </a:r>
            <a:endParaRPr lang="cs-CZ" sz="1800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>
          <a:xfrm>
            <a:off x="267543" y="2244005"/>
            <a:ext cx="3296345" cy="168905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Největší  vnitřní úhel (</a:t>
            </a:r>
            <a:r>
              <a:rPr lang="el-GR" sz="2400" b="1" dirty="0" smtClean="0"/>
              <a:t>γ</a:t>
            </a:r>
            <a:r>
              <a:rPr lang="cs-CZ" sz="2400" b="1" dirty="0" smtClean="0"/>
              <a:t>) je větší než 90° </a:t>
            </a:r>
            <a:br>
              <a:rPr lang="cs-CZ" sz="2400" b="1" dirty="0" smtClean="0"/>
            </a:br>
            <a:r>
              <a:rPr lang="cs-CZ" sz="2400" b="1" dirty="0" smtClean="0"/>
              <a:t>(je větší než úhel pravý)</a:t>
            </a:r>
            <a:br>
              <a:rPr lang="cs-CZ" sz="2400" b="1" dirty="0" smtClean="0"/>
            </a:br>
            <a:r>
              <a:rPr lang="cs-CZ" sz="1800" b="1" dirty="0" smtClean="0"/>
              <a:t/>
            </a:r>
            <a:br>
              <a:rPr lang="cs-CZ" sz="1800" b="1" dirty="0" smtClean="0"/>
            </a:b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5661248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25716" y="2276872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5066020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18" name="Oblouk 17"/>
          <p:cNvSpPr/>
          <p:nvPr/>
        </p:nvSpPr>
        <p:spPr>
          <a:xfrm>
            <a:off x="2555776" y="4797152"/>
            <a:ext cx="1584176" cy="1728192"/>
          </a:xfrm>
          <a:prstGeom prst="arc">
            <a:avLst>
              <a:gd name="adj1" fmla="val 19333518"/>
              <a:gd name="adj2" fmla="val 21048241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>
            <a:off x="6588224" y="1916832"/>
            <a:ext cx="1584176" cy="1728192"/>
          </a:xfrm>
          <a:prstGeom prst="arc">
            <a:avLst>
              <a:gd name="adj1" fmla="val 5368024"/>
              <a:gd name="adj2" fmla="val 8416851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4941168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a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10444" y="3429000"/>
            <a:ext cx="3818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b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84074" y="4221088"/>
            <a:ext cx="332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Symbol" pitchFamily="18" charset="2"/>
              </a:rPr>
              <a:t>g</a:t>
            </a:r>
            <a:endParaRPr lang="cs-CZ" b="1" dirty="0">
              <a:latin typeface="Symbol" pitchFamily="18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08304" y="3985900"/>
            <a:ext cx="36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5504" y="3717032"/>
            <a:ext cx="335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32040" y="5373216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3275856" y="5085184"/>
            <a:ext cx="3888432" cy="576064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13" idx="0"/>
          </p:cNvCxnSpPr>
          <p:nvPr/>
        </p:nvCxnSpPr>
        <p:spPr>
          <a:xfrm flipV="1">
            <a:off x="3261169" y="2800092"/>
            <a:ext cx="4263159" cy="2861156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7164288" y="2780928"/>
            <a:ext cx="360040" cy="2304256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louk 37"/>
          <p:cNvSpPr/>
          <p:nvPr/>
        </p:nvSpPr>
        <p:spPr>
          <a:xfrm>
            <a:off x="6372200" y="4221088"/>
            <a:ext cx="1584176" cy="1728192"/>
          </a:xfrm>
          <a:prstGeom prst="arc">
            <a:avLst>
              <a:gd name="adj1" fmla="val 10330535"/>
              <a:gd name="adj2" fmla="val 16699137"/>
            </a:avLst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Nadpis 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Použité zdroje</a:t>
            </a:r>
            <a:endParaRPr lang="cs-CZ" b="1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Učební  texty byly vytvořeny s využitím učebnice: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JUSTOVÁ, Jaroslava: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Matematika pro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5. ročník ZŠ, 2. díl.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1.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vyd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ALTER, 1996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226</TotalTime>
  <Words>350</Words>
  <Application>Microsoft Office PowerPoint</Application>
  <PresentationFormat>Předvádění na obrazovce (4:3)</PresentationFormat>
  <Paragraphs>140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Trojúhelníky</vt:lpstr>
      <vt:lpstr>Co je to trojúhelník?</vt:lpstr>
      <vt:lpstr>Co platí v každém trojúhelníku?</vt:lpstr>
      <vt:lpstr>Co platí v obecném trojúhelníku?</vt:lpstr>
      <vt:lpstr>Co platí v rovnoramenném trojúhelníku?</vt:lpstr>
      <vt:lpstr>Co platí v rovnostrannémtrojúhelníku?</vt:lpstr>
      <vt:lpstr>Co platí  v ostroúhlém trojúhelníku?</vt:lpstr>
      <vt:lpstr>Co platí  v pravoúhlém trojúhelníku?</vt:lpstr>
      <vt:lpstr>Co platí  v tupoúhlém trojúhelníku?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zimpl</dc:creator>
  <cp:lastModifiedBy>Aleš</cp:lastModifiedBy>
  <cp:revision>43</cp:revision>
  <dcterms:created xsi:type="dcterms:W3CDTF">2013-05-04T20:46:30Z</dcterms:created>
  <dcterms:modified xsi:type="dcterms:W3CDTF">2013-06-02T15:37:08Z</dcterms:modified>
</cp:coreProperties>
</file>