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612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4089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625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3449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4012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16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4198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5097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7560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6952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4430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4B1238-30BD-4B7B-ABF9-17D3A097948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FDB451-3F4A-439B-95D9-E1EE3F60C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4363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4536504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700" dirty="0"/>
              <a:t>Název projektu: Zkvalitnění výuky cizích jazyků</a:t>
            </a:r>
            <a:br>
              <a:rPr lang="cs-CZ" sz="2700" dirty="0"/>
            </a:br>
            <a:r>
              <a:rPr lang="cs-CZ" sz="2700" dirty="0"/>
              <a:t>Číslo projektu: CZ.1.07/1.4.00/21.3228</a:t>
            </a:r>
            <a:br>
              <a:rPr lang="cs-CZ" sz="2700" dirty="0"/>
            </a:br>
            <a:r>
              <a:rPr lang="cs-CZ" sz="2700" dirty="0"/>
              <a:t>Datum: 5. 5. 2013</a:t>
            </a:r>
            <a:br>
              <a:rPr lang="cs-CZ" sz="2700" dirty="0"/>
            </a:br>
            <a:r>
              <a:rPr lang="cs-CZ" sz="2700" dirty="0"/>
              <a:t>Základní škola Havlíčkův Brod, </a:t>
            </a:r>
            <a:r>
              <a:rPr lang="cs-CZ" sz="2700" dirty="0" err="1"/>
              <a:t>Štáflova</a:t>
            </a:r>
            <a:r>
              <a:rPr lang="cs-CZ" sz="2700" dirty="0"/>
              <a:t> 2004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/>
              <a:t>Jméno: Mgr. Kateřina </a:t>
            </a:r>
            <a:r>
              <a:rPr lang="cs-CZ" sz="2700" dirty="0" err="1"/>
              <a:t>Zimplová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Ročník: 5.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/>
              <a:t>Vzdělávací oblast: Matematika a její aplikace</a:t>
            </a:r>
            <a:br>
              <a:rPr lang="cs-CZ" sz="2700" dirty="0"/>
            </a:br>
            <a:r>
              <a:rPr lang="cs-CZ" sz="2700" dirty="0"/>
              <a:t>Vzdělávací obor: Matematika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/>
              <a:t>Tematický okruh, téma: </a:t>
            </a:r>
            <a:r>
              <a:rPr lang="cs-CZ" sz="2700" dirty="0" smtClean="0"/>
              <a:t>VY_32_INOVACE_M4-5_12_Desetinná_čísla_01_5.ročník</a:t>
            </a: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Metodické doporučení/anotace: DUM slouží k výkladu </a:t>
            </a:r>
            <a:r>
              <a:rPr lang="cs-CZ" dirty="0"/>
              <a:t/>
            </a:r>
            <a:br>
              <a:rPr lang="cs-CZ" dirty="0"/>
            </a:br>
            <a:r>
              <a:rPr lang="cs-CZ" sz="2700" dirty="0"/>
              <a:t>a opakování  učiva.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34557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692696"/>
            <a:ext cx="8064896" cy="554461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400" b="1" dirty="0" smtClean="0">
                <a:solidFill>
                  <a:schemeClr val="tx1"/>
                </a:solidFill>
              </a:rPr>
              <a:t>Desetinná čísla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- úvod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0189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067718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Zlomky se jmenovatelem 10, 100, 1000 atd. nazýváme DESETINNÉ ZLOMKY</a:t>
            </a:r>
            <a:endParaRPr lang="cs-CZ" sz="32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19256" cy="4968552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</a:t>
                </a:r>
                <a:r>
                  <a:rPr lang="cs-CZ" sz="2800" dirty="0" smtClean="0"/>
                  <a:t>Deset desetin je jeden celek.</a:t>
                </a:r>
                <a:endParaRPr lang="cs-CZ" sz="2800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</a:t>
                </a:r>
                <a:r>
                  <a:rPr lang="cs-CZ" sz="4400" dirty="0" smtClean="0"/>
                  <a:t>1</a:t>
                </a:r>
                <a14:m>
                  <m:oMath xmlns:m="http://schemas.openxmlformats.org/officeDocument/2006/math">
                    <m:r>
                      <a:rPr lang="cs-CZ" sz="44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4400" dirty="0" smtClean="0"/>
              </a:p>
              <a:p>
                <a:pPr marL="0" indent="0">
                  <a:buNone/>
                </a:pPr>
                <a:r>
                  <a:rPr lang="cs-CZ" sz="4400" dirty="0"/>
                  <a:t> </a:t>
                </a:r>
                <a:r>
                  <a:rPr lang="cs-CZ" sz="4400" dirty="0" smtClean="0"/>
                  <a:t>                                  </a:t>
                </a:r>
                <a:r>
                  <a:rPr lang="cs-CZ" sz="2800" dirty="0" smtClean="0"/>
                  <a:t>celek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                                         desetina</a:t>
                </a:r>
                <a:endParaRPr lang="cs-CZ" sz="4400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19256" cy="4968552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827584" y="1916832"/>
            <a:ext cx="3096344" cy="410445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299695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971600" y="3329300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971600" y="371703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71600" y="407707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971600" y="443711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971600" y="2281640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971600" y="551723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971600" y="2636058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971600" y="515719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971600" y="4797152"/>
            <a:ext cx="2808312" cy="180020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792964" y="4527122"/>
            <a:ext cx="1058416" cy="10044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923928" y="3807042"/>
            <a:ext cx="997041" cy="9615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27896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63272" cy="995710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Zlomky se jmenovatelem 10, 100, 1000 atd. nazýváme DESETINNÉ ZLOMKY</a:t>
            </a:r>
            <a:endParaRPr lang="cs-CZ" sz="32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" name="Zástupný symbol pro text 3"/>
              <p:cNvSpPr>
                <a:spLocks noGrp="1"/>
              </p:cNvSpPr>
              <p:nvPr>
                <p:ph type="body" sz="half" idx="2"/>
              </p:nvPr>
            </p:nvSpPr>
            <p:spPr>
              <a:xfrm>
                <a:off x="457200" y="1435100"/>
                <a:ext cx="8363272" cy="5018236"/>
              </a:xfrm>
            </p:spPr>
            <p:txBody>
              <a:bodyPr>
                <a:normAutofit/>
              </a:bodyPr>
              <a:lstStyle/>
              <a:p>
                <a:endParaRPr lang="cs-CZ" sz="2800" dirty="0" smtClean="0"/>
              </a:p>
              <a:p>
                <a:r>
                  <a:rPr lang="cs-CZ" sz="2800" dirty="0" smtClean="0"/>
                  <a:t>                                                        Sto setin je jeden celek.</a:t>
                </a:r>
              </a:p>
              <a:p>
                <a:endParaRPr lang="cs-CZ" sz="2800" dirty="0"/>
              </a:p>
              <a:p>
                <a:r>
                  <a:rPr lang="cs-CZ" sz="2800" dirty="0" smtClean="0"/>
                  <a:t>                                                               </a:t>
                </a:r>
                <a:r>
                  <a:rPr lang="cs-CZ" sz="4400" dirty="0" smtClean="0"/>
                  <a:t>1</a:t>
                </a:r>
                <a14:m>
                  <m:oMath xmlns:m="http://schemas.openxmlformats.org/officeDocument/2006/math">
                    <m:r>
                      <a:rPr lang="cs-CZ" sz="44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4400" dirty="0" smtClean="0"/>
              </a:p>
              <a:p>
                <a:r>
                  <a:rPr lang="cs-CZ" sz="4400" dirty="0"/>
                  <a:t>	</a:t>
                </a:r>
                <a:r>
                  <a:rPr lang="cs-CZ" sz="4400" dirty="0" smtClean="0"/>
                  <a:t>												           </a:t>
                </a:r>
                <a:r>
                  <a:rPr lang="cs-CZ" sz="2800" dirty="0" smtClean="0"/>
                  <a:t>celek</a:t>
                </a:r>
                <a:r>
                  <a:rPr lang="cs-CZ" sz="4400" dirty="0" smtClean="0"/>
                  <a:t>				                         </a:t>
                </a:r>
                <a:r>
                  <a:rPr lang="cs-CZ" sz="2800" dirty="0" smtClean="0"/>
                  <a:t>setina</a:t>
                </a:r>
                <a:endParaRPr lang="cs-CZ" sz="4400" dirty="0"/>
              </a:p>
            </p:txBody>
          </p:sp>
        </mc:Choice>
        <mc:Fallback>
          <p:sp>
            <p:nvSpPr>
              <p:cNvPr id="4" name="Zástupný symbol pro text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2"/>
              </p:nvPr>
            </p:nvSpPr>
            <p:spPr>
              <a:xfrm>
                <a:off x="457200" y="1435100"/>
                <a:ext cx="8363272" cy="5018236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79512" y="1894918"/>
            <a:ext cx="4824535" cy="448641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3578326" y="4139021"/>
            <a:ext cx="289466" cy="1875646"/>
            <a:chOff x="817766" y="2492896"/>
            <a:chExt cx="289466" cy="1875646"/>
          </a:xfrm>
        </p:grpSpPr>
        <p:sp>
          <p:nvSpPr>
            <p:cNvPr id="38" name="Ovál 37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31251" y="4139021"/>
            <a:ext cx="289466" cy="1875646"/>
            <a:chOff x="817766" y="2492896"/>
            <a:chExt cx="289466" cy="1875646"/>
          </a:xfrm>
        </p:grpSpPr>
        <p:sp>
          <p:nvSpPr>
            <p:cNvPr id="45" name="Ovál 44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vál 45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vál 47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vál 48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4436224" y="4139021"/>
            <a:ext cx="289466" cy="1875646"/>
            <a:chOff x="817766" y="2492896"/>
            <a:chExt cx="289466" cy="1875646"/>
          </a:xfrm>
        </p:grpSpPr>
        <p:sp>
          <p:nvSpPr>
            <p:cNvPr id="51" name="Ovál 50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vál 54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273792" y="2167688"/>
            <a:ext cx="289466" cy="1875646"/>
            <a:chOff x="817766" y="2492896"/>
            <a:chExt cx="289466" cy="1875646"/>
          </a:xfrm>
        </p:grpSpPr>
        <p:sp>
          <p:nvSpPr>
            <p:cNvPr id="57" name="Ovál 56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744052" y="2167688"/>
            <a:ext cx="289466" cy="1875646"/>
            <a:chOff x="817766" y="2492896"/>
            <a:chExt cx="289466" cy="1875646"/>
          </a:xfrm>
        </p:grpSpPr>
        <p:sp>
          <p:nvSpPr>
            <p:cNvPr id="63" name="Ovál 62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vál 63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Ovál 64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4023031" y="4139021"/>
            <a:ext cx="289466" cy="1875646"/>
            <a:chOff x="817766" y="2492896"/>
            <a:chExt cx="289466" cy="1875646"/>
          </a:xfrm>
        </p:grpSpPr>
        <p:sp>
          <p:nvSpPr>
            <p:cNvPr id="69" name="Ovál 68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Ovál 69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Ovál 70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2200542" y="2167688"/>
            <a:ext cx="289466" cy="1875646"/>
            <a:chOff x="817766" y="2492896"/>
            <a:chExt cx="289466" cy="1875646"/>
          </a:xfrm>
        </p:grpSpPr>
        <p:sp>
          <p:nvSpPr>
            <p:cNvPr id="75" name="Ovál 74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2704198" y="2166944"/>
            <a:ext cx="289466" cy="1875646"/>
            <a:chOff x="817766" y="2492896"/>
            <a:chExt cx="289466" cy="1875646"/>
          </a:xfrm>
        </p:grpSpPr>
        <p:sp>
          <p:nvSpPr>
            <p:cNvPr id="81" name="Ovál 80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827584" y="2161777"/>
            <a:ext cx="289466" cy="1875646"/>
            <a:chOff x="817766" y="2492896"/>
            <a:chExt cx="289466" cy="1875646"/>
          </a:xfrm>
        </p:grpSpPr>
        <p:sp>
          <p:nvSpPr>
            <p:cNvPr id="87" name="Ovál 86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3110955" y="2167688"/>
            <a:ext cx="289466" cy="1875646"/>
            <a:chOff x="817766" y="2492896"/>
            <a:chExt cx="289466" cy="1875646"/>
          </a:xfrm>
        </p:grpSpPr>
        <p:sp>
          <p:nvSpPr>
            <p:cNvPr id="93" name="Ovál 92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vál 95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vál 96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3568508" y="2167688"/>
            <a:ext cx="289466" cy="1875646"/>
            <a:chOff x="817766" y="2492896"/>
            <a:chExt cx="289466" cy="1875646"/>
          </a:xfrm>
        </p:grpSpPr>
        <p:sp>
          <p:nvSpPr>
            <p:cNvPr id="99" name="Ovál 98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vál 99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vál 100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vál 101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vál 102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4004320" y="2166944"/>
            <a:ext cx="289466" cy="1875646"/>
            <a:chOff x="817766" y="2492896"/>
            <a:chExt cx="289466" cy="1875646"/>
          </a:xfrm>
        </p:grpSpPr>
        <p:sp>
          <p:nvSpPr>
            <p:cNvPr id="105" name="Ovál 104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vál 105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vál 106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4426406" y="2155866"/>
            <a:ext cx="289466" cy="1875646"/>
            <a:chOff x="817766" y="2492896"/>
            <a:chExt cx="289466" cy="1875646"/>
          </a:xfrm>
        </p:grpSpPr>
        <p:sp>
          <p:nvSpPr>
            <p:cNvPr id="111" name="Ovál 110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vál 111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vál 113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422416" y="2167688"/>
            <a:ext cx="289466" cy="1875646"/>
            <a:chOff x="817766" y="2492896"/>
            <a:chExt cx="289466" cy="1875646"/>
          </a:xfrm>
        </p:grpSpPr>
        <p:sp>
          <p:nvSpPr>
            <p:cNvPr id="117" name="Ovál 116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vál 117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vál 118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vál 119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Ovál 120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2714016" y="4139021"/>
            <a:ext cx="289466" cy="1875646"/>
            <a:chOff x="817766" y="2492896"/>
            <a:chExt cx="289466" cy="1875646"/>
          </a:xfrm>
        </p:grpSpPr>
        <p:sp>
          <p:nvSpPr>
            <p:cNvPr id="123" name="Ovál 122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vál 123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vál 124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vál 125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Ovál 126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8" name="Skupina 127"/>
          <p:cNvGrpSpPr/>
          <p:nvPr/>
        </p:nvGrpSpPr>
        <p:grpSpPr>
          <a:xfrm>
            <a:off x="2210360" y="4139021"/>
            <a:ext cx="289466" cy="1875646"/>
            <a:chOff x="817766" y="2492896"/>
            <a:chExt cx="289466" cy="1875646"/>
          </a:xfrm>
        </p:grpSpPr>
        <p:sp>
          <p:nvSpPr>
            <p:cNvPr id="129" name="Ovál 128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Ovál 131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Ovál 132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4" name="Skupina 133"/>
          <p:cNvGrpSpPr/>
          <p:nvPr/>
        </p:nvGrpSpPr>
        <p:grpSpPr>
          <a:xfrm>
            <a:off x="1754530" y="4139021"/>
            <a:ext cx="289466" cy="1875646"/>
            <a:chOff x="817766" y="2492896"/>
            <a:chExt cx="289466" cy="1875646"/>
          </a:xfrm>
        </p:grpSpPr>
        <p:sp>
          <p:nvSpPr>
            <p:cNvPr id="135" name="Ovál 134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Ovál 135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Ovál 136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Ovál 137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Ovál 138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0" name="Skupina 139"/>
          <p:cNvGrpSpPr/>
          <p:nvPr/>
        </p:nvGrpSpPr>
        <p:grpSpPr>
          <a:xfrm>
            <a:off x="1263974" y="4139021"/>
            <a:ext cx="289466" cy="1875646"/>
            <a:chOff x="817766" y="2492896"/>
            <a:chExt cx="289466" cy="1875646"/>
          </a:xfrm>
        </p:grpSpPr>
        <p:sp>
          <p:nvSpPr>
            <p:cNvPr id="141" name="Ovál 140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Ovál 141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Ovál 142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Ovál 143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Ovál 144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6" name="Skupina 145"/>
          <p:cNvGrpSpPr/>
          <p:nvPr/>
        </p:nvGrpSpPr>
        <p:grpSpPr>
          <a:xfrm>
            <a:off x="857698" y="4139021"/>
            <a:ext cx="289466" cy="1875646"/>
            <a:chOff x="817766" y="2492896"/>
            <a:chExt cx="289466" cy="1875646"/>
          </a:xfrm>
        </p:grpSpPr>
        <p:sp>
          <p:nvSpPr>
            <p:cNvPr id="147" name="Ovál 146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Ovál 147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vál 148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vál 149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vál 150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2" name="Skupina 151"/>
          <p:cNvGrpSpPr/>
          <p:nvPr/>
        </p:nvGrpSpPr>
        <p:grpSpPr>
          <a:xfrm>
            <a:off x="432894" y="4133110"/>
            <a:ext cx="289466" cy="1875646"/>
            <a:chOff x="817766" y="2492896"/>
            <a:chExt cx="289466" cy="1875646"/>
          </a:xfrm>
        </p:grpSpPr>
        <p:sp>
          <p:nvSpPr>
            <p:cNvPr id="153" name="Ovál 152"/>
            <p:cNvSpPr/>
            <p:nvPr/>
          </p:nvSpPr>
          <p:spPr>
            <a:xfrm>
              <a:off x="827584" y="328498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vál 153"/>
            <p:cNvSpPr/>
            <p:nvPr/>
          </p:nvSpPr>
          <p:spPr>
            <a:xfrm>
              <a:off x="825009" y="3675165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vál 154"/>
            <p:cNvSpPr/>
            <p:nvPr/>
          </p:nvSpPr>
          <p:spPr>
            <a:xfrm>
              <a:off x="827584" y="2894342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vál 155"/>
            <p:cNvSpPr/>
            <p:nvPr/>
          </p:nvSpPr>
          <p:spPr>
            <a:xfrm>
              <a:off x="827584" y="4088894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vál 156"/>
            <p:cNvSpPr/>
            <p:nvPr/>
          </p:nvSpPr>
          <p:spPr>
            <a:xfrm>
              <a:off x="817766" y="2492896"/>
              <a:ext cx="279648" cy="2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59" name="Přímá spojnice se šipkou 158"/>
          <p:cNvCxnSpPr/>
          <p:nvPr/>
        </p:nvCxnSpPr>
        <p:spPr>
          <a:xfrm>
            <a:off x="5035870" y="4268913"/>
            <a:ext cx="1552354" cy="8020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1" name="Přímá spojnice se šipkou 160"/>
          <p:cNvCxnSpPr/>
          <p:nvPr/>
        </p:nvCxnSpPr>
        <p:spPr>
          <a:xfrm>
            <a:off x="4701653" y="5074788"/>
            <a:ext cx="1552354" cy="8020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336291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77968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/>
          <a:lstStyle/>
          <a:p>
            <a:r>
              <a:rPr lang="cs-CZ" sz="3200" dirty="0" smtClean="0"/>
              <a:t>Je tento zlomek desetinný?</a:t>
            </a:r>
            <a:endParaRPr lang="cs-CZ" sz="32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19256" cy="4641379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11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34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38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90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19256" cy="4641379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 3"/>
          <p:cNvSpPr/>
          <p:nvPr/>
        </p:nvSpPr>
        <p:spPr>
          <a:xfrm>
            <a:off x="1475656" y="1997410"/>
            <a:ext cx="1008112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5" name="Ovál 4"/>
          <p:cNvSpPr/>
          <p:nvPr/>
        </p:nvSpPr>
        <p:spPr>
          <a:xfrm>
            <a:off x="4283968" y="3391272"/>
            <a:ext cx="1008112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6" name="Ovál 5"/>
          <p:cNvSpPr/>
          <p:nvPr/>
        </p:nvSpPr>
        <p:spPr>
          <a:xfrm>
            <a:off x="7380312" y="4797152"/>
            <a:ext cx="1008112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7" name="Ovál 6"/>
          <p:cNvSpPr/>
          <p:nvPr/>
        </p:nvSpPr>
        <p:spPr>
          <a:xfrm>
            <a:off x="4283968" y="4797152"/>
            <a:ext cx="1008112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8" name="Ovál 7"/>
          <p:cNvSpPr/>
          <p:nvPr/>
        </p:nvSpPr>
        <p:spPr>
          <a:xfrm>
            <a:off x="7380312" y="2020280"/>
            <a:ext cx="1008112" cy="1080120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ANO</a:t>
            </a:r>
            <a:endParaRPr lang="cs-CZ" sz="2000" b="1" dirty="0"/>
          </a:p>
        </p:txBody>
      </p:sp>
      <p:sp>
        <p:nvSpPr>
          <p:cNvPr id="9" name="Ovál 8"/>
          <p:cNvSpPr/>
          <p:nvPr/>
        </p:nvSpPr>
        <p:spPr>
          <a:xfrm>
            <a:off x="1475656" y="3391272"/>
            <a:ext cx="1008112" cy="108012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10" name="Ovál 9"/>
          <p:cNvSpPr/>
          <p:nvPr/>
        </p:nvSpPr>
        <p:spPr>
          <a:xfrm>
            <a:off x="1475656" y="4797152"/>
            <a:ext cx="1008112" cy="108012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11" name="Ovál 10"/>
          <p:cNvSpPr/>
          <p:nvPr/>
        </p:nvSpPr>
        <p:spPr>
          <a:xfrm>
            <a:off x="4283968" y="2020280"/>
            <a:ext cx="1008112" cy="108012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  <p:sp>
        <p:nvSpPr>
          <p:cNvPr id="12" name="Ovál 11"/>
          <p:cNvSpPr/>
          <p:nvPr/>
        </p:nvSpPr>
        <p:spPr>
          <a:xfrm>
            <a:off x="7380312" y="3341154"/>
            <a:ext cx="1008112" cy="1080120"/>
          </a:xfrm>
          <a:prstGeom prst="ellipse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2628050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19256" cy="92370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Desetinné zlomky však nemusí představovat pouze úplné celky:</a:t>
            </a:r>
            <a:endParaRPr lang="cs-CZ" sz="32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2818656" cy="321803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normAutofit/>
          </a:bodyPr>
          <a:lstStyle/>
          <a:p>
            <a:r>
              <a:rPr lang="cs-CZ" sz="2800" dirty="0" smtClean="0"/>
              <a:t>                                        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78074" y="180253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8074" y="206923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78074" y="233593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78074" y="260263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578074" y="286933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78074" y="3170684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578074" y="340538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8074" y="367208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578074" y="393878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578074" y="420548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578074" y="4797152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578074" y="5085184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78074" y="537321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78074" y="5683696"/>
            <a:ext cx="2592288" cy="1143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4125838" y="1853881"/>
                <a:ext cx="2808312" cy="10526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400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i="1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44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44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0" i="1" smtClean="0">
                            <a:latin typeface="Cambria Math"/>
                          </a:rPr>
                          <m:t>14</m:t>
                        </m:r>
                      </m:num>
                      <m:den>
                        <m:r>
                          <a:rPr lang="cs-CZ" sz="44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44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5838" y="1853881"/>
                <a:ext cx="2808312" cy="105266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913" b="-132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 flipV="1">
            <a:off x="3347864" y="2602632"/>
            <a:ext cx="777974" cy="9170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3347864" y="2983632"/>
            <a:ext cx="1440160" cy="215206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786858" y="3551227"/>
            <a:ext cx="36004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Máme </a:t>
            </a:r>
            <a:r>
              <a:rPr lang="cs-CZ" sz="2800" b="1" dirty="0" smtClean="0"/>
              <a:t>jeden celek a čtyři desetiny</a:t>
            </a:r>
            <a:r>
              <a:rPr lang="cs-CZ" sz="2800" dirty="0" smtClean="0"/>
              <a:t>, nebo také můžeme říci, že máme  </a:t>
            </a:r>
            <a:r>
              <a:rPr lang="cs-CZ" sz="2800" b="1" dirty="0" smtClean="0"/>
              <a:t>čtrnáct  desetin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89591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 animBg="1"/>
      <p:bldP spid="21" grpId="0" animBg="1"/>
      <p:bldP spid="22" grpId="0" animBg="1"/>
      <p:bldP spid="23" grpId="0" animBg="1"/>
      <p:bldP spid="24" grpId="0" animBg="1"/>
      <p:bldP spid="25" grpId="0" animBg="1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3050"/>
                <a:ext cx="8219256" cy="995710"/>
              </a:xfr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3200" dirty="0" smtClean="0"/>
                  <a:t>Doplň podle vzoru: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>
                            <a:latin typeface="Cambria Math"/>
                          </a:rPr>
                          <m:t>12 </m:t>
                        </m:r>
                      </m:num>
                      <m:den>
                        <m:r>
                          <a:rPr lang="cs-CZ" sz="3200" b="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3200" dirty="0"/>
                  <a:t> = 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b="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3050"/>
                <a:ext cx="8219256" cy="995710"/>
              </a:xfrm>
              <a:blipFill rotWithShape="1">
                <a:blip r:embed="rId2" cstate="print"/>
                <a:stretch>
                  <a:fillRect l="-1778" b="-9697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19256" cy="51845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125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 smtClean="0"/>
                  <a:t> =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337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sz="2800" dirty="0" smtClean="0"/>
                  <a:t> =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45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</a:p>
              <a:p>
                <a:pPr marL="0" indent="0">
                  <a:buNone/>
                </a:pPr>
                <a:endParaRPr lang="cs-CZ" sz="2800" dirty="0"/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:r>
                  <a:rPr lang="cs-CZ" sz="2800" dirty="0" smtClean="0"/>
                  <a:t>Každý desetinný zlomek můžeme zapsat jako desetinné číslo.</a:t>
                </a:r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19256" cy="5184576"/>
              </a:xfrm>
              <a:blipFill rotWithShape="1">
                <a:blip r:embed="rId3" cstate="print"/>
                <a:stretch>
                  <a:fillRect l="-1558" r="-11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6" name="Výbuch 2 5"/>
              <p:cNvSpPr/>
              <p:nvPr/>
            </p:nvSpPr>
            <p:spPr>
              <a:xfrm>
                <a:off x="5952383" y="1328006"/>
                <a:ext cx="1584176" cy="1825724"/>
              </a:xfrm>
              <a:prstGeom prst="irregularSeal2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6" name="Výbuch 2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2383" y="1328006"/>
                <a:ext cx="1584176" cy="1825724"/>
              </a:xfrm>
              <a:prstGeom prst="irregularSeal2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Výbuch 2 6"/>
              <p:cNvSpPr/>
              <p:nvPr/>
            </p:nvSpPr>
            <p:spPr>
              <a:xfrm>
                <a:off x="1619672" y="1268760"/>
                <a:ext cx="1944216" cy="1944216"/>
              </a:xfrm>
              <a:prstGeom prst="irregularSeal2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1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7" name="Výbuch 2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1268760"/>
                <a:ext cx="1944216" cy="1944216"/>
              </a:xfrm>
              <a:prstGeom prst="irregularSeal2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Výbuch 2 8"/>
              <p:cNvSpPr/>
              <p:nvPr/>
            </p:nvSpPr>
            <p:spPr>
              <a:xfrm>
                <a:off x="1619672" y="3212976"/>
                <a:ext cx="1944216" cy="1944216"/>
              </a:xfrm>
              <a:prstGeom prst="irregularSeal2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37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9" name="Výbuch 2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3212976"/>
                <a:ext cx="1944216" cy="1944216"/>
              </a:xfrm>
              <a:prstGeom prst="irregularSeal2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1" name="Výbuch 2 10"/>
              <p:cNvSpPr/>
              <p:nvPr/>
            </p:nvSpPr>
            <p:spPr>
              <a:xfrm>
                <a:off x="5723983" y="3272222"/>
                <a:ext cx="1791816" cy="1884970"/>
              </a:xfrm>
              <a:prstGeom prst="irregularSeal2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11" name="Výbuch 2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3983" y="3272222"/>
                <a:ext cx="1791816" cy="1884970"/>
              </a:xfrm>
              <a:prstGeom prst="irregularSeal2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1051125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9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85169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3200" dirty="0" smtClean="0"/>
              <a:t>Proč desetinná čísla?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8219256" cy="469106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Desetinná čísla jsou důležitá v běžném životě.</a:t>
            </a:r>
          </a:p>
          <a:p>
            <a:r>
              <a:rPr lang="cs-CZ" sz="2800" dirty="0" smtClean="0"/>
              <a:t>Kde se nimi například setkáš?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placení penězi …..  </a:t>
            </a:r>
            <a:r>
              <a:rPr lang="cs-CZ" sz="2800" smtClean="0"/>
              <a:t>5,50 </a:t>
            </a:r>
            <a:r>
              <a:rPr lang="cs-CZ" sz="2800" dirty="0" smtClean="0"/>
              <a:t>Kč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měření délky …….  2,6 cm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vážení ………………   1,7 Kg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měření teploty ….  20,2 ⁰C</a:t>
            </a:r>
            <a:endParaRPr lang="cs-CZ" sz="2800" baseline="30000" dirty="0" smtClean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počítání průměru ….  1,5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68131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16832"/>
            <a:ext cx="8208912" cy="439248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sz="2800" dirty="0">
                <a:solidFill>
                  <a:schemeClr val="dk1"/>
                </a:solidFill>
              </a:rPr>
              <a:t>Učební  texty byly vytvořeny s využitím učebnice:</a:t>
            </a:r>
            <a:br>
              <a:rPr lang="cs-CZ" sz="2800" dirty="0">
                <a:solidFill>
                  <a:schemeClr val="dk1"/>
                </a:solidFill>
              </a:rPr>
            </a:br>
            <a:r>
              <a:rPr lang="cs-CZ" sz="2800" dirty="0">
                <a:solidFill>
                  <a:schemeClr val="dk1"/>
                </a:solidFill>
              </a:rPr>
              <a:t>JUSTOVÁ, Jaroslava: </a:t>
            </a:r>
            <a:r>
              <a:rPr lang="cs-CZ" sz="2800" i="1" dirty="0">
                <a:solidFill>
                  <a:schemeClr val="dk1"/>
                </a:solidFill>
              </a:rPr>
              <a:t>Matematika pro 5. ročník ZŠ, 2. díl.</a:t>
            </a:r>
            <a:r>
              <a:rPr lang="cs-CZ" sz="2800" dirty="0">
                <a:solidFill>
                  <a:schemeClr val="dk1"/>
                </a:solidFill>
              </a:rPr>
              <a:t> 1. vyd. Praha: ALTER, 1996</a:t>
            </a:r>
            <a:endParaRPr lang="cs-CZ" sz="2800" dirty="0"/>
          </a:p>
        </p:txBody>
      </p:sp>
      <p:sp>
        <p:nvSpPr>
          <p:cNvPr id="4" name="Nadpis 34"/>
          <p:cNvSpPr>
            <a:spLocks noGrp="1"/>
          </p:cNvSpPr>
          <p:nvPr>
            <p:ph type="ctrTitle"/>
          </p:nvPr>
        </p:nvSpPr>
        <p:spPr>
          <a:xfrm>
            <a:off x="395536" y="404665"/>
            <a:ext cx="8352928" cy="1224136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9569714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135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projektu: Zkvalitnění výuky cizích jazyků Číslo projektu: CZ.1.07/1.4.00/21.3228 Datum: 5. 5. 2013 Základní škola Havlíčkův Brod, Štáflova 2004 Jméno: Mgr. Kateřina Zimplová Ročník: 5. Vzdělávací oblast: Matematika a její aplikace Vzdělávací obor: Matematika Tematický okruh, téma: VY_32_INOVACE_M4-5_12_Desetinná_čísla_01_5.ročník Metodické doporučení/anotace: DUM slouží k výkladu  a opakování  učiva.</vt:lpstr>
      <vt:lpstr>Snímek 2</vt:lpstr>
      <vt:lpstr>Zlomky se jmenovatelem 10, 100, 1000 atd. nazýváme DESETINNÉ ZLOMKY</vt:lpstr>
      <vt:lpstr>Zlomky se jmenovatelem 10, 100, 1000 atd. nazýváme DESETINNÉ ZLOMKY</vt:lpstr>
      <vt:lpstr>Je tento zlomek desetinný?</vt:lpstr>
      <vt:lpstr>Desetinné zlomky však nemusí představovat pouze úplné celky:</vt:lpstr>
      <vt:lpstr> </vt:lpstr>
      <vt:lpstr>Proč desetinná čísla?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Aleš</cp:lastModifiedBy>
  <cp:revision>36</cp:revision>
  <dcterms:created xsi:type="dcterms:W3CDTF">2013-05-04T06:27:45Z</dcterms:created>
  <dcterms:modified xsi:type="dcterms:W3CDTF">2013-06-02T15:40:58Z</dcterms:modified>
</cp:coreProperties>
</file>