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0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691122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2150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14118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8149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5342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85264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25629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63061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6572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8461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892797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27DDB8-8586-4053-B983-2402128A9648}" type="datetimeFigureOut">
              <a:rPr lang="cs-CZ" smtClean="0"/>
              <a:pPr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47D4D2-6E0D-4B5C-859B-802B2527BA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69107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404665"/>
            <a:ext cx="7772400" cy="13681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1916832"/>
            <a:ext cx="8352928" cy="453650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Název projektu: Zkvalitnění výuky cizích jazyků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Číslo projektu: CZ.1.07/1.4.00/21.3228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Datum: 5. 5. 2013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Základní škola Havlíčkův Brod, </a:t>
            </a:r>
            <a:r>
              <a:rPr lang="cs-CZ" sz="2400" dirty="0" err="1" smtClean="0">
                <a:solidFill>
                  <a:schemeClr val="tx1"/>
                </a:solidFill>
              </a:rPr>
              <a:t>Štáflova</a:t>
            </a:r>
            <a:r>
              <a:rPr lang="cs-CZ" sz="2400" dirty="0" smtClean="0">
                <a:solidFill>
                  <a:schemeClr val="tx1"/>
                </a:solidFill>
              </a:rPr>
              <a:t> 2004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Jméno: Mgr. Kateřina </a:t>
            </a:r>
            <a:r>
              <a:rPr lang="cs-CZ" sz="2400" dirty="0" err="1" smtClean="0">
                <a:solidFill>
                  <a:schemeClr val="tx1"/>
                </a:solidFill>
              </a:rPr>
              <a:t>Zimplová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Ročník: 5.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Vzdělávací oblast: Matematika a její aplikace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Vzdělávací obor: Matematika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Tematický okruh, téma</a:t>
            </a:r>
            <a:r>
              <a:rPr lang="cs-CZ" sz="2400" smtClean="0">
                <a:solidFill>
                  <a:schemeClr val="tx1"/>
                </a:solidFill>
              </a:rPr>
              <a:t>: </a:t>
            </a:r>
            <a:r>
              <a:rPr lang="cs-CZ" sz="2400" smtClean="0">
                <a:solidFill>
                  <a:schemeClr val="tx1"/>
                </a:solidFill>
              </a:rPr>
              <a:t>VY_32_INOVACE_M4-5_13_Desetinná_čísla_02_5.ročník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Metodické doporučení/anotace: DUM slouží k výkladu </a:t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a rozšíření učiva.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61367"/>
            <a:ext cx="6810375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545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5688631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Desetinná čísla</a:t>
            </a:r>
            <a:br>
              <a:rPr lang="cs-CZ" dirty="0" smtClean="0"/>
            </a:br>
            <a:r>
              <a:rPr lang="cs-CZ" dirty="0" smtClean="0"/>
              <a:t>- seznámení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7197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568952" cy="116205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Každý desetinný zlomek můžeme zapsat jako </a:t>
            </a:r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desetinné číslo</a:t>
            </a:r>
            <a:r>
              <a:rPr lang="cs-CZ" sz="3200" dirty="0" smtClean="0"/>
              <a:t>. Jak to provedeme?</a:t>
            </a:r>
            <a:endParaRPr lang="cs-CZ" sz="3200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628800"/>
                <a:ext cx="8568952" cy="4968552"/>
              </a:xfr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dirty="0" smtClean="0"/>
                  <a:t>Máme </a:t>
                </a:r>
                <a:r>
                  <a:rPr lang="cs-CZ" sz="2800" dirty="0"/>
                  <a:t>n</a:t>
                </a:r>
                <a:r>
                  <a:rPr lang="cs-CZ" sz="2800" dirty="0" smtClean="0"/>
                  <a:t>apř. zlomek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215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 smtClean="0"/>
                  <a:t>. Už víme, že jej můžeme zapsat také jako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 smtClean="0"/>
                  <a:t>. Pak píšeme: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ZNÁZORNĚNÍ:</a:t>
                </a:r>
                <a:endParaRPr lang="cs-CZ" sz="2800" dirty="0"/>
              </a:p>
              <a:p>
                <a:pPr marL="0" indent="0">
                  <a:buNone/>
                </a:pPr>
                <a:r>
                  <a:rPr lang="cs-CZ" sz="2800" dirty="0" smtClean="0"/>
                  <a:t>					     desetiny	        setiny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		      </a:t>
                </a:r>
                <a:r>
                  <a:rPr lang="cs-CZ" sz="5400" dirty="0" smtClean="0">
                    <a:solidFill>
                      <a:srgbClr val="FFC000"/>
                    </a:solidFill>
                  </a:rPr>
                  <a:t>2</a:t>
                </a:r>
                <a:r>
                  <a:rPr lang="cs-CZ" sz="5400" dirty="0" smtClean="0">
                    <a:solidFill>
                      <a:srgbClr val="0070C0"/>
                    </a:solidFill>
                  </a:rPr>
                  <a:t>,</a:t>
                </a:r>
                <a:r>
                  <a:rPr lang="cs-CZ" sz="5400" dirty="0" smtClean="0"/>
                  <a:t> </a:t>
                </a:r>
                <a:r>
                  <a:rPr lang="cs-CZ" sz="5400" dirty="0" smtClean="0">
                    <a:solidFill>
                      <a:srgbClr val="FF0000"/>
                    </a:solidFill>
                  </a:rPr>
                  <a:t>1</a:t>
                </a:r>
                <a:r>
                  <a:rPr lang="cs-CZ" sz="5400" dirty="0">
                    <a:solidFill>
                      <a:srgbClr val="FF0000"/>
                    </a:solidFill>
                  </a:rPr>
                  <a:t>5</a:t>
                </a:r>
                <a:endParaRPr lang="cs-CZ" sz="5400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		</a:t>
                </a:r>
                <a:r>
                  <a:rPr lang="cs-CZ" sz="2800" dirty="0" smtClean="0">
                    <a:solidFill>
                      <a:srgbClr val="FFC000"/>
                    </a:solidFill>
                  </a:rPr>
                  <a:t>celá část</a:t>
                </a:r>
                <a:r>
                  <a:rPr lang="cs-CZ" sz="2800" dirty="0" smtClean="0"/>
                  <a:t>	</a:t>
                </a:r>
                <a:r>
                  <a:rPr lang="cs-CZ" sz="2800" dirty="0" smtClean="0">
                    <a:solidFill>
                      <a:srgbClr val="FF0000"/>
                    </a:solidFill>
                  </a:rPr>
                  <a:t>desetinná část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			</a:t>
                </a:r>
                <a:r>
                  <a:rPr lang="cs-CZ" sz="2800" dirty="0" smtClean="0">
                    <a:solidFill>
                      <a:srgbClr val="0070C0"/>
                    </a:solidFill>
                  </a:rPr>
                  <a:t>desetinná čárka</a:t>
                </a:r>
              </a:p>
              <a:p>
                <a:pPr marL="0" indent="0">
                  <a:buNone/>
                </a:pPr>
                <a:endParaRPr lang="cs-CZ" sz="2800" dirty="0"/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endParaRPr lang="cs-CZ" sz="28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628800"/>
                <a:ext cx="8568952" cy="4968552"/>
              </a:xfrm>
              <a:blipFill rotWithShape="1">
                <a:blip r:embed="rId2" cstate="print"/>
                <a:stretch>
                  <a:fillRect l="-14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Přímá spojnice se šipkou 5"/>
          <p:cNvCxnSpPr/>
          <p:nvPr/>
        </p:nvCxnSpPr>
        <p:spPr>
          <a:xfrm>
            <a:off x="5364088" y="3845319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6156176" y="3845319"/>
            <a:ext cx="1368152" cy="59179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619923" y="3521283"/>
            <a:ext cx="1111646" cy="127586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835696" y="3513986"/>
            <a:ext cx="1164162" cy="128316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C000"/>
              </a:solidFill>
            </a:endParaRPr>
          </a:p>
        </p:txBody>
      </p:sp>
      <p:grpSp>
        <p:nvGrpSpPr>
          <p:cNvPr id="35" name="Skupina 34"/>
          <p:cNvGrpSpPr/>
          <p:nvPr/>
        </p:nvGrpSpPr>
        <p:grpSpPr>
          <a:xfrm>
            <a:off x="515796" y="5961090"/>
            <a:ext cx="1744029" cy="296930"/>
            <a:chOff x="619923" y="4617287"/>
            <a:chExt cx="1744029" cy="296930"/>
          </a:xfrm>
        </p:grpSpPr>
        <p:sp>
          <p:nvSpPr>
            <p:cNvPr id="18" name="Obdélník 17"/>
            <p:cNvSpPr/>
            <p:nvPr/>
          </p:nvSpPr>
          <p:spPr>
            <a:xfrm>
              <a:off x="61992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Obdélník 18"/>
            <p:cNvSpPr/>
            <p:nvPr/>
          </p:nvSpPr>
          <p:spPr>
            <a:xfrm>
              <a:off x="964005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délník 19"/>
            <p:cNvSpPr/>
            <p:nvPr/>
          </p:nvSpPr>
          <p:spPr>
            <a:xfrm>
              <a:off x="170216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Obdélník 27"/>
            <p:cNvSpPr/>
            <p:nvPr/>
          </p:nvSpPr>
          <p:spPr>
            <a:xfrm>
              <a:off x="135048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209688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2388704" y="5449673"/>
            <a:ext cx="1744029" cy="296930"/>
            <a:chOff x="619923" y="4617287"/>
            <a:chExt cx="1744029" cy="296930"/>
          </a:xfrm>
        </p:grpSpPr>
        <p:sp>
          <p:nvSpPr>
            <p:cNvPr id="37" name="Obdélník 36"/>
            <p:cNvSpPr/>
            <p:nvPr/>
          </p:nvSpPr>
          <p:spPr>
            <a:xfrm>
              <a:off x="61992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964005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bdélník 38"/>
            <p:cNvSpPr/>
            <p:nvPr/>
          </p:nvSpPr>
          <p:spPr>
            <a:xfrm>
              <a:off x="170216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bdélník 39"/>
            <p:cNvSpPr/>
            <p:nvPr/>
          </p:nvSpPr>
          <p:spPr>
            <a:xfrm>
              <a:off x="135048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bdélník 40"/>
            <p:cNvSpPr/>
            <p:nvPr/>
          </p:nvSpPr>
          <p:spPr>
            <a:xfrm>
              <a:off x="209688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23715" y="5449673"/>
            <a:ext cx="1744029" cy="296930"/>
            <a:chOff x="619923" y="4617287"/>
            <a:chExt cx="1744029" cy="296930"/>
          </a:xfrm>
        </p:grpSpPr>
        <p:sp>
          <p:nvSpPr>
            <p:cNvPr id="43" name="Obdélník 42"/>
            <p:cNvSpPr/>
            <p:nvPr/>
          </p:nvSpPr>
          <p:spPr>
            <a:xfrm>
              <a:off x="61992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964005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170216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1350483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2096880" y="4617287"/>
              <a:ext cx="267072" cy="29693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49" name="Přímá spojnice se šipkou 48"/>
          <p:cNvCxnSpPr/>
          <p:nvPr/>
        </p:nvCxnSpPr>
        <p:spPr>
          <a:xfrm>
            <a:off x="5220072" y="4797152"/>
            <a:ext cx="792088" cy="6525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2694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496944" cy="563662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3200" dirty="0" smtClean="0"/>
              <a:t>Příklady:</a:t>
            </a:r>
            <a:endParaRPr lang="cs-CZ" sz="3200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1052736"/>
                <a:ext cx="8496944" cy="5073427"/>
              </a:xfr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2800" dirty="0" smtClean="0"/>
                  <a:t>	Píšeme	čteme</a:t>
                </a:r>
              </a:p>
              <a:p>
                <a:pPr marL="0" indent="0">
                  <a:buNone/>
                </a:pPr>
                <a:r>
                  <a:rPr lang="cs-CZ" sz="2800" dirty="0" smtClean="0"/>
                  <a:t> 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:r>
                  <a:rPr lang="cs-CZ" sz="2800" dirty="0" smtClean="0">
                    <a:solidFill>
                      <a:srgbClr val="FF0000"/>
                    </a:solidFill>
                  </a:rPr>
                  <a:t>0,4</a:t>
                </a:r>
                <a:r>
                  <a:rPr lang="cs-CZ" sz="2800" dirty="0" smtClean="0"/>
                  <a:t>	nula celá čtyři desetiny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	(žádná celá čtyři desetiny)</a:t>
                </a:r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r>
                  <a:rPr lang="cs-CZ" sz="2800" dirty="0" smtClean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19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:r>
                  <a:rPr lang="cs-CZ" sz="2800" dirty="0" smtClean="0">
                    <a:solidFill>
                      <a:srgbClr val="0070C0"/>
                    </a:solidFill>
                  </a:rPr>
                  <a:t>0,19</a:t>
                </a:r>
                <a:r>
                  <a:rPr lang="cs-CZ" sz="2800" dirty="0" smtClean="0"/>
                  <a:t> 	nula celá devatenáct setin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	(žádná celá devatenáct setin)</a:t>
                </a:r>
                <a:endParaRPr lang="cs-CZ" sz="2800" dirty="0"/>
              </a:p>
              <a:p>
                <a:pPr marL="0" indent="0">
                  <a:buNone/>
                </a:pPr>
                <a:endParaRPr lang="cs-CZ" sz="2800" dirty="0"/>
              </a:p>
              <a:p>
                <a:pPr marL="0" indent="0">
                  <a:buNone/>
                </a:pPr>
                <a:r>
                  <a:rPr lang="cs-CZ" sz="2800" dirty="0" smtClean="0"/>
                  <a:t>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225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800" dirty="0" smtClean="0"/>
                  <a:t> = </a:t>
                </a:r>
                <a:r>
                  <a:rPr lang="cs-CZ" sz="2800" dirty="0" smtClean="0">
                    <a:solidFill>
                      <a:srgbClr val="0070C0"/>
                    </a:solidFill>
                  </a:rPr>
                  <a:t>2,25</a:t>
                </a:r>
                <a:r>
                  <a:rPr lang="cs-CZ" sz="2800" dirty="0" smtClean="0"/>
                  <a:t>	dvě celé dvacet pět setin</a:t>
                </a:r>
              </a:p>
              <a:p>
                <a:pPr marL="0" indent="0">
                  <a:buNone/>
                </a:pPr>
                <a:r>
                  <a:rPr lang="cs-CZ" sz="2800" dirty="0"/>
                  <a:t>	</a:t>
                </a:r>
                <a:r>
                  <a:rPr lang="cs-CZ" sz="2800" dirty="0" smtClean="0"/>
                  <a:t>	</a:t>
                </a:r>
              </a:p>
              <a:p>
                <a:pPr marL="0" indent="0">
                  <a:buNone/>
                </a:pPr>
                <a:endParaRPr lang="cs-CZ" sz="2800" dirty="0" smtClean="0"/>
              </a:p>
              <a:p>
                <a:pPr marL="0" indent="0">
                  <a:buNone/>
                </a:pPr>
                <a:endParaRPr lang="cs-CZ" sz="28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1052736"/>
                <a:ext cx="8496944" cy="5073427"/>
              </a:xfrm>
              <a:blipFill rotWithShape="1">
                <a:blip r:embed="rId2" cstate="print"/>
                <a:stretch>
                  <a:fillRect t="-19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124249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496944" cy="707678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Procvičme to: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4929411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5" name="Ovál 4"/>
              <p:cNvSpPr/>
              <p:nvPr/>
            </p:nvSpPr>
            <p:spPr>
              <a:xfrm>
                <a:off x="611560" y="177281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Ovál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772816"/>
                <a:ext cx="1656184" cy="914400"/>
              </a:xfrm>
              <a:prstGeom prst="ellipse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2" name="Ovál 11"/>
              <p:cNvSpPr/>
              <p:nvPr/>
            </p:nvSpPr>
            <p:spPr>
              <a:xfrm>
                <a:off x="611560" y="285293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2" name="Ovál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2852936"/>
                <a:ext cx="1656184" cy="914400"/>
              </a:xfrm>
              <a:prstGeom prst="ellipse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3" name="Ovál 12"/>
              <p:cNvSpPr/>
              <p:nvPr/>
            </p:nvSpPr>
            <p:spPr>
              <a:xfrm>
                <a:off x="595264" y="393305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3" name="Ovál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264" y="3933056"/>
                <a:ext cx="1656184" cy="914400"/>
              </a:xfrm>
              <a:prstGeom prst="ellipse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5" name="Ovál 14"/>
              <p:cNvSpPr/>
              <p:nvPr/>
            </p:nvSpPr>
            <p:spPr>
              <a:xfrm>
                <a:off x="611560" y="501317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5" name="Ovál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5013176"/>
                <a:ext cx="1656184" cy="914400"/>
              </a:xfrm>
              <a:prstGeom prst="ellipse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6" name="Ovál 15"/>
              <p:cNvSpPr/>
              <p:nvPr/>
            </p:nvSpPr>
            <p:spPr>
              <a:xfrm>
                <a:off x="4499992" y="177281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6" name="Ovál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772816"/>
                <a:ext cx="1656184" cy="914400"/>
              </a:xfrm>
              <a:prstGeom prst="ellipse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7" name="Ovál 16"/>
              <p:cNvSpPr/>
              <p:nvPr/>
            </p:nvSpPr>
            <p:spPr>
              <a:xfrm>
                <a:off x="4499992" y="285293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245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7" name="Ovál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2852936"/>
                <a:ext cx="1656184" cy="914400"/>
              </a:xfrm>
              <a:prstGeom prst="ellipse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8" name="Ovál 17"/>
              <p:cNvSpPr/>
              <p:nvPr/>
            </p:nvSpPr>
            <p:spPr>
              <a:xfrm>
                <a:off x="4499992" y="393305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898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8" name="Ovál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3933056"/>
                <a:ext cx="1656184" cy="914400"/>
              </a:xfrm>
              <a:prstGeom prst="ellipse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19" name="Ovál 18"/>
              <p:cNvSpPr/>
              <p:nvPr/>
            </p:nvSpPr>
            <p:spPr>
              <a:xfrm>
                <a:off x="4499992" y="5013176"/>
                <a:ext cx="1656184" cy="914400"/>
              </a:xfrm>
              <a:prstGeom prst="ellipse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311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19" name="Ovál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5013176"/>
                <a:ext cx="1656184" cy="914400"/>
              </a:xfrm>
              <a:prstGeom prst="ellipse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vál 19"/>
          <p:cNvSpPr/>
          <p:nvPr/>
        </p:nvSpPr>
        <p:spPr>
          <a:xfrm>
            <a:off x="2627784" y="1772816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0,6</a:t>
            </a:r>
            <a:endParaRPr lang="cs-CZ" dirty="0"/>
          </a:p>
        </p:txBody>
      </p:sp>
      <p:sp>
        <p:nvSpPr>
          <p:cNvPr id="21" name="Ovál 20"/>
          <p:cNvSpPr/>
          <p:nvPr/>
        </p:nvSpPr>
        <p:spPr>
          <a:xfrm>
            <a:off x="2607905" y="2852936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1,7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2607905" y="3933056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4,1</a:t>
            </a:r>
            <a:endParaRPr lang="cs-CZ" dirty="0"/>
          </a:p>
        </p:txBody>
      </p:sp>
      <p:sp>
        <p:nvSpPr>
          <p:cNvPr id="23" name="Ovál 22"/>
          <p:cNvSpPr/>
          <p:nvPr/>
        </p:nvSpPr>
        <p:spPr>
          <a:xfrm>
            <a:off x="2607905" y="5013176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7,8</a:t>
            </a:r>
            <a:endParaRPr lang="cs-CZ" dirty="0"/>
          </a:p>
        </p:txBody>
      </p:sp>
      <p:sp>
        <p:nvSpPr>
          <p:cNvPr id="24" name="Ovál 23"/>
          <p:cNvSpPr/>
          <p:nvPr/>
        </p:nvSpPr>
        <p:spPr>
          <a:xfrm>
            <a:off x="6444208" y="1772816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0,45</a:t>
            </a:r>
            <a:endParaRPr lang="cs-CZ" dirty="0"/>
          </a:p>
        </p:txBody>
      </p:sp>
      <p:sp>
        <p:nvSpPr>
          <p:cNvPr id="25" name="Ovál 24"/>
          <p:cNvSpPr/>
          <p:nvPr/>
        </p:nvSpPr>
        <p:spPr>
          <a:xfrm>
            <a:off x="6444208" y="2852936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2,45</a:t>
            </a:r>
            <a:endParaRPr lang="cs-CZ" dirty="0"/>
          </a:p>
        </p:txBody>
      </p:sp>
      <p:sp>
        <p:nvSpPr>
          <p:cNvPr id="26" name="Ovál 25"/>
          <p:cNvSpPr/>
          <p:nvPr/>
        </p:nvSpPr>
        <p:spPr>
          <a:xfrm>
            <a:off x="6444208" y="3933056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8,98</a:t>
            </a:r>
            <a:endParaRPr lang="cs-CZ" dirty="0"/>
          </a:p>
        </p:txBody>
      </p:sp>
      <p:sp>
        <p:nvSpPr>
          <p:cNvPr id="27" name="Ovál 26"/>
          <p:cNvSpPr/>
          <p:nvPr/>
        </p:nvSpPr>
        <p:spPr>
          <a:xfrm>
            <a:off x="6444208" y="5013176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3,11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9618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496944" cy="779686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Pojmenuj desetinná čísla: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7" name="Ovál 6"/>
          <p:cNvSpPr/>
          <p:nvPr/>
        </p:nvSpPr>
        <p:spPr>
          <a:xfrm>
            <a:off x="611560" y="1484784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0,2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611560" y="2564904"/>
            <a:ext cx="1656184" cy="9144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4,9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611560" y="3717032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0,78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611560" y="4869160"/>
            <a:ext cx="1656184" cy="9144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1,25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2699792" y="1484784"/>
            <a:ext cx="576064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n</a:t>
            </a:r>
            <a:r>
              <a:rPr lang="cs-CZ" sz="2400" dirty="0" smtClean="0"/>
              <a:t>ula celá dvě desetiny</a:t>
            </a:r>
            <a:endParaRPr lang="cs-CZ" sz="2400" dirty="0"/>
          </a:p>
        </p:txBody>
      </p:sp>
      <p:sp>
        <p:nvSpPr>
          <p:cNvPr id="12" name="Ovál 11"/>
          <p:cNvSpPr/>
          <p:nvPr/>
        </p:nvSpPr>
        <p:spPr>
          <a:xfrm>
            <a:off x="2699792" y="2564904"/>
            <a:ext cx="5760640" cy="91440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č</a:t>
            </a:r>
            <a:r>
              <a:rPr lang="cs-CZ" sz="2400" dirty="0" smtClean="0"/>
              <a:t>tyři celé devět desetin</a:t>
            </a:r>
            <a:endParaRPr lang="cs-CZ" sz="2400" dirty="0"/>
          </a:p>
        </p:txBody>
      </p:sp>
      <p:sp>
        <p:nvSpPr>
          <p:cNvPr id="13" name="Ovál 12"/>
          <p:cNvSpPr/>
          <p:nvPr/>
        </p:nvSpPr>
        <p:spPr>
          <a:xfrm>
            <a:off x="2699792" y="3717032"/>
            <a:ext cx="5760640" cy="9144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n</a:t>
            </a:r>
            <a:r>
              <a:rPr lang="cs-CZ" sz="2400" dirty="0" smtClean="0"/>
              <a:t>ula celá sedmdesát osm setin</a:t>
            </a:r>
            <a:endParaRPr lang="cs-CZ" sz="2400" dirty="0"/>
          </a:p>
        </p:txBody>
      </p:sp>
      <p:sp>
        <p:nvSpPr>
          <p:cNvPr id="14" name="Ovál 13"/>
          <p:cNvSpPr/>
          <p:nvPr/>
        </p:nvSpPr>
        <p:spPr>
          <a:xfrm>
            <a:off x="2699792" y="4869160"/>
            <a:ext cx="5760640" cy="91440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/>
              <a:t>j</a:t>
            </a:r>
            <a:r>
              <a:rPr lang="cs-CZ" sz="2400" dirty="0" smtClean="0"/>
              <a:t>edna celá dvacet pět setin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907358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779686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Pamatuj si: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268760"/>
            <a:ext cx="8291264" cy="511256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Desetinné číslo může mít za desetinnou čárkou pouze desetiny. Pak říkáme, že má pouze jedno desetinné místo (za desetinnou čárkou je pouze jedna číslice):</a:t>
            </a:r>
          </a:p>
          <a:p>
            <a:r>
              <a:rPr lang="cs-CZ" sz="2800" dirty="0" smtClean="0"/>
              <a:t>0,1	7,8	6,5	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Desetinné číslo, které má za desetinnou čárkou setiny, má dvě desetinná místa (za desetinnou čárkou jsou dvě číslice):</a:t>
            </a:r>
          </a:p>
          <a:p>
            <a:r>
              <a:rPr lang="cs-CZ" sz="2800" dirty="0" smtClean="0"/>
              <a:t>7,67		1,23		3,87	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147713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640960" cy="851694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sz="3200" dirty="0" smtClean="0"/>
              <a:t>Roztřiď desetinná čísla podle počtu desetinných míst: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1268760"/>
            <a:ext cx="8640960" cy="5328592"/>
          </a:xfrm>
        </p:spPr>
        <p:txBody>
          <a:bodyPr/>
          <a:lstStyle/>
          <a:p>
            <a:r>
              <a:rPr lang="cs-CZ" sz="2000" dirty="0" smtClean="0"/>
              <a:t>S JEDNÍM DESETINNÝM MÍSTEM</a:t>
            </a:r>
            <a:r>
              <a:rPr lang="cs-CZ" dirty="0" smtClean="0"/>
              <a:t>		</a:t>
            </a:r>
            <a:r>
              <a:rPr lang="cs-CZ" sz="2000" dirty="0" smtClean="0"/>
              <a:t>SE DVĚMA DESETINNÝMI MÍSTY</a:t>
            </a:r>
            <a:endParaRPr lang="cs-CZ" sz="2000" dirty="0"/>
          </a:p>
        </p:txBody>
      </p:sp>
      <p:sp>
        <p:nvSpPr>
          <p:cNvPr id="5" name="Ovál 4"/>
          <p:cNvSpPr/>
          <p:nvPr/>
        </p:nvSpPr>
        <p:spPr>
          <a:xfrm>
            <a:off x="4037011" y="1413159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0,5</a:t>
            </a:r>
            <a:endParaRPr lang="cs-CZ" sz="1600" dirty="0"/>
          </a:p>
        </p:txBody>
      </p:sp>
      <p:sp>
        <p:nvSpPr>
          <p:cNvPr id="6" name="Ovál 5"/>
          <p:cNvSpPr/>
          <p:nvPr/>
        </p:nvSpPr>
        <p:spPr>
          <a:xfrm>
            <a:off x="4037011" y="2148880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1,46</a:t>
            </a:r>
            <a:endParaRPr lang="cs-CZ" sz="1600" dirty="0"/>
          </a:p>
        </p:txBody>
      </p:sp>
      <p:sp>
        <p:nvSpPr>
          <p:cNvPr id="7" name="Ovál 6"/>
          <p:cNvSpPr/>
          <p:nvPr/>
        </p:nvSpPr>
        <p:spPr>
          <a:xfrm>
            <a:off x="4037011" y="2902361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3,33</a:t>
            </a:r>
            <a:endParaRPr lang="cs-CZ" sz="1600" dirty="0"/>
          </a:p>
        </p:txBody>
      </p:sp>
      <p:sp>
        <p:nvSpPr>
          <p:cNvPr id="8" name="Ovál 7"/>
          <p:cNvSpPr/>
          <p:nvPr/>
        </p:nvSpPr>
        <p:spPr>
          <a:xfrm>
            <a:off x="4037012" y="3645024"/>
            <a:ext cx="788706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2,8</a:t>
            </a:r>
            <a:endParaRPr lang="cs-CZ" sz="1600" dirty="0"/>
          </a:p>
        </p:txBody>
      </p:sp>
      <p:sp>
        <p:nvSpPr>
          <p:cNvPr id="9" name="Ovál 8"/>
          <p:cNvSpPr/>
          <p:nvPr/>
        </p:nvSpPr>
        <p:spPr>
          <a:xfrm>
            <a:off x="4037011" y="4365104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6,9</a:t>
            </a:r>
            <a:endParaRPr lang="cs-CZ" sz="1600" dirty="0"/>
          </a:p>
        </p:txBody>
      </p:sp>
      <p:sp>
        <p:nvSpPr>
          <p:cNvPr id="10" name="Ovál 9"/>
          <p:cNvSpPr/>
          <p:nvPr/>
        </p:nvSpPr>
        <p:spPr>
          <a:xfrm>
            <a:off x="4037011" y="5085184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0,89</a:t>
            </a:r>
            <a:endParaRPr lang="cs-CZ" sz="1600" dirty="0"/>
          </a:p>
        </p:txBody>
      </p:sp>
      <p:sp>
        <p:nvSpPr>
          <p:cNvPr id="11" name="Ovál 10"/>
          <p:cNvSpPr/>
          <p:nvPr/>
        </p:nvSpPr>
        <p:spPr>
          <a:xfrm>
            <a:off x="4037011" y="5877272"/>
            <a:ext cx="788707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2,2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26033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60425E-6 C -0.01215 0.00555 -0.02014 0.0178 -0.03264 0.02196 C -0.04011 0.0319 -0.04774 0.03791 -0.05712 0.04369 C -0.07847 0.05664 -0.0809 0.06149 -0.10417 0.06542 C -0.11649 0.07351 -0.10955 0.06843 -0.12448 0.0816 C -0.13472 0.09062 -0.15799 0.08831 -0.16945 0.08969 C -0.17813 0.09201 -0.18715 0.09247 -0.19584 0.09524 C -0.19879 0.09617 -0.20104 0.1001 -0.20399 0.10056 C -0.22361 0.10287 -0.2434 0.10241 -0.2632 0.10333 C -0.27691 0.10934 -0.28386 0.10888 -0.3 0.10888 " pathEditMode="relative" ptsTypes="fffffffff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7702E-6 L 0.14896 0.03537 " pathEditMode="relative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6043E-6 C 0.00208 0.00046 0.0158 0.00393 0.0184 0.00555 C 0.02066 0.00671 0.02222 0.00971 0.02448 0.01087 C 0.02951 0.01341 0.04792 0.01572 0.05104 0.01641 C 0.07431 0.02104 0.09722 0.02612 0.12049 0.02982 C 0.13142 0.03144 0.14219 0.03398 0.15312 0.03537 C 0.16597 0.03722 0.19184 0.04069 0.19184 0.04069 C 0.21441 0.04924 0.23663 0.05756 0.2592 0.06519 C 0.27083 0.06912 0.28021 0.07559 0.29184 0.07883 C 0.3033 0.08669 0.31458 0.08969 0.32656 0.09524 C 0.34931 0.089 0.3349 0.09755 0.33872 0.04346 C 0.33941 0.03421 0.34896 0.01896 0.34896 0.01896 C 0.35122 0.00463 0.35104 0.01017 0.35104 0.00278 " pathEditMode="relative" ptsTypes="ffffffffffff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6.51872E-6 C -0.01476 0.00116 -0.03351 0.00139 -0.04896 0.00556 C -0.06789 0.01064 -0.08681 0.01619 -0.10626 0.01919 C -0.11268 0.02197 -0.1198 0.0296 -0.12657 0.03006 C -0.18438 0.03306 -0.24219 0.03329 -0.30001 0.03538 C -0.3066 0.03769 -0.31893 0.04231 -0.32449 0.04092 C -0.32744 0.04023 -0.32865 0.03538 -0.33074 0.0326 C -0.33508 0.01411 -0.33612 -0.00022 -0.34497 -0.01617 C -0.3481 -0.02819 -0.35209 -0.03952 -0.35521 -0.05154 C -0.36233 -0.03721 -0.35869 -0.04669 -0.36337 -0.02172 C -0.36667 -0.00415 -0.37223 0.01249 -0.37553 0.03006 C -0.37692 0.03699 -0.38369 0.05826 -0.38369 0.06265 " pathEditMode="relative" ptsTypes="fffffffffffA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4.02681E-6 C -0.0191 0.01687 -0.00121 0.003 -0.05105 0.00832 C -0.06667 0.00994 -0.08334 0.01849 -0.0981 0.0245 C -0.1283 0.03675 -0.15886 0.04577 -0.18994 0.05178 C -0.19532 0.05548 -0.20122 0.05802 -0.20626 0.06264 C -0.21025 0.06634 -0.21372 0.07166 -0.21841 0.07351 C -0.23369 0.07998 -0.24619 0.09107 -0.25521 0.10864 C -0.25747 0.11858 -0.2599 0.12667 -0.26337 0.13592 C -0.26407 0.13962 -0.26442 0.14332 -0.26528 0.14678 C -0.2665 0.15233 -0.26945 0.1632 -0.26945 0.1632 " pathEditMode="relative" ptsTypes="fffffffffA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5.70042E-6 C 0.06215 0.00647 0.12257 0.00693 0.18559 0.00831 C 0.19583 0.01294 0.19114 0.00831 0.19583 0.02727 C 0.19652 0.03004 0.20191 0.03004 0.20191 0.03004 " pathEditMode="relative" ptsTypes="fffA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4.12853E-6 C -0.0257 -0.00439 -0.05035 -0.01595 -0.07553 -0.0245 C -0.08021 -0.02612 -0.08403 -0.0282 -0.08768 -0.03259 C -0.09202 -0.03768 -0.10001 -0.04901 -0.10001 -0.04901 C -0.10469 -0.06912 -0.11754 -0.08599 -0.12639 -0.10333 C -0.13056 -0.11165 -0.13126 -0.12321 -0.13664 -0.13061 C -0.15192 -0.15141 -0.13212 -0.11512 -0.14896 -0.14679 C -0.15174 -0.1521 -0.15712 -0.1632 -0.15712 -0.1632 C -0.16129 -0.181 -0.16893 -0.19695 -0.17344 -0.21475 C -0.17882 -0.23601 -0.18039 -0.26075 -0.18369 -0.28271 C -0.1849 -0.29149 -0.1882 -0.30236 -0.19185 -0.30975 C -0.1948 -0.31553 -0.20157 -0.31715 -0.204 -0.32339 C -0.20469 -0.32501 -0.20139 -0.32339 -0.20001 -0.32339 " pathEditMode="relative" ptsTypes="ffffffffffffA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050"/>
            <a:ext cx="8496944" cy="779686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A ještě jedno pravidlo: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23528" y="1268760"/>
            <a:ext cx="8496944" cy="485740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Desetinné zůstane stejné, připíšeme-li za jeho poslední desetinné místo libovolný počet nul. Platí:</a:t>
            </a:r>
          </a:p>
          <a:p>
            <a:r>
              <a:rPr lang="cs-CZ" sz="2800" dirty="0" smtClean="0"/>
              <a:t>2,3 = 2,30	2,9 = 2,90	5,7 = 5,70</a:t>
            </a:r>
          </a:p>
          <a:p>
            <a:endParaRPr lang="cs-CZ" sz="2800" dirty="0"/>
          </a:p>
          <a:p>
            <a:r>
              <a:rPr lang="cs-CZ" sz="2800" dirty="0" smtClean="0"/>
              <a:t>Je-li na posledním desetinném místě nula, můžeme ji v zápisu vynechat:</a:t>
            </a:r>
          </a:p>
          <a:p>
            <a:r>
              <a:rPr lang="cs-CZ" sz="2800" dirty="0" smtClean="0"/>
              <a:t>1,70 = 1,7	4,40 = 4,4	3,10 = 3,1</a:t>
            </a:r>
          </a:p>
        </p:txBody>
      </p:sp>
    </p:spTree>
    <p:extLst>
      <p:ext uri="{BB962C8B-B14F-4D97-AF65-F5344CB8AC3E}">
        <p14:creationId xmlns="" xmlns:p14="http://schemas.microsoft.com/office/powerpoint/2010/main" val="9009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1"/>
            <a:ext cx="7772400" cy="72008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704856" cy="415401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800" dirty="0">
                <a:solidFill>
                  <a:schemeClr val="dk1"/>
                </a:solidFill>
              </a:rPr>
              <a:t>Učební  texty byly vytvořeny s využitím učebnice:</a:t>
            </a:r>
            <a:br>
              <a:rPr lang="cs-CZ" sz="2800" dirty="0">
                <a:solidFill>
                  <a:schemeClr val="dk1"/>
                </a:solidFill>
              </a:rPr>
            </a:br>
            <a:r>
              <a:rPr lang="cs-CZ" sz="2800" dirty="0">
                <a:solidFill>
                  <a:schemeClr val="dk1"/>
                </a:solidFill>
              </a:rPr>
              <a:t>JUSTOVÁ, Jaroslava: </a:t>
            </a:r>
            <a:r>
              <a:rPr lang="cs-CZ" sz="2800" i="1" dirty="0">
                <a:solidFill>
                  <a:schemeClr val="dk1"/>
                </a:solidFill>
              </a:rPr>
              <a:t>Matematika pro 5. ročník ZŠ, 2. díl.</a:t>
            </a:r>
            <a:r>
              <a:rPr lang="cs-CZ" sz="2800" dirty="0">
                <a:solidFill>
                  <a:schemeClr val="dk1"/>
                </a:solidFill>
              </a:rPr>
              <a:t> 1. vyd. Praha: ALTER, 1996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262059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199</Words>
  <Application>Microsoft Office PowerPoint</Application>
  <PresentationFormat>Předvádění na obrazovce (4:3)</PresentationFormat>
  <Paragraphs>65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Desetinná čísla - seznámení</vt:lpstr>
      <vt:lpstr>Každý desetinný zlomek můžeme zapsat jako desetinné číslo. Jak to provedeme?</vt:lpstr>
      <vt:lpstr>Příklady:</vt:lpstr>
      <vt:lpstr>Procvičme to:</vt:lpstr>
      <vt:lpstr>Pojmenuj desetinná čísla:</vt:lpstr>
      <vt:lpstr>Pamatuj si:</vt:lpstr>
      <vt:lpstr>Roztřiď desetinná čísla podle počtu desetinných míst:</vt:lpstr>
      <vt:lpstr>A ještě jedno pravidlo: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Desetinná čísla - seznámení</dc:title>
  <dc:creator>Uživatel</dc:creator>
  <cp:lastModifiedBy>Aleš</cp:lastModifiedBy>
  <cp:revision>38</cp:revision>
  <dcterms:created xsi:type="dcterms:W3CDTF">2013-05-05T13:38:04Z</dcterms:created>
  <dcterms:modified xsi:type="dcterms:W3CDTF">2013-06-02T15:43:07Z</dcterms:modified>
</cp:coreProperties>
</file>