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24335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758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602927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4823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99362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4100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987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4858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907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1190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35361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F2C380-BC79-487A-8C89-89ABCA393DD6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A1049-1723-4A6E-A1D3-CB7A01EE98A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43407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772816"/>
            <a:ext cx="8280920" cy="4680519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projektu: Zkvalitnění výuky cizích jazyků</a:t>
            </a:r>
            <a:br>
              <a:rPr lang="cs-CZ" sz="2800" dirty="0" smtClean="0"/>
            </a:br>
            <a:r>
              <a:rPr lang="cs-CZ" sz="2800" dirty="0" smtClean="0"/>
              <a:t>Číslo projektu: CZ.1.07/1.4.00/21.3228</a:t>
            </a:r>
            <a:br>
              <a:rPr lang="cs-CZ" sz="2800" dirty="0" smtClean="0"/>
            </a:br>
            <a:r>
              <a:rPr lang="cs-CZ" sz="2800" dirty="0" smtClean="0"/>
              <a:t>Datum: 11. 5. 2013</a:t>
            </a:r>
            <a:br>
              <a:rPr lang="cs-CZ" sz="2800" dirty="0" smtClean="0"/>
            </a:br>
            <a:r>
              <a:rPr lang="cs-CZ" sz="2800" dirty="0" smtClean="0"/>
              <a:t>Základní škola Havlíčkův Brod, </a:t>
            </a:r>
            <a:r>
              <a:rPr lang="cs-CZ" sz="2800" dirty="0" err="1" smtClean="0"/>
              <a:t>Štáflova</a:t>
            </a:r>
            <a:r>
              <a:rPr lang="cs-CZ" sz="2800" dirty="0" smtClean="0"/>
              <a:t> 2004</a:t>
            </a:r>
            <a:br>
              <a:rPr lang="cs-CZ" sz="2800" dirty="0" smtClean="0"/>
            </a:br>
            <a:r>
              <a:rPr lang="cs-CZ" sz="2800" dirty="0" smtClean="0"/>
              <a:t>Jméno: Mgr. Kateřina </a:t>
            </a:r>
            <a:r>
              <a:rPr lang="cs-CZ" sz="2800" dirty="0" err="1" smtClean="0"/>
              <a:t>Zimplová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Ročník: 5.</a:t>
            </a:r>
            <a:br>
              <a:rPr lang="cs-CZ" sz="2800" dirty="0" smtClean="0"/>
            </a:br>
            <a:r>
              <a:rPr lang="cs-CZ" sz="2800" dirty="0" smtClean="0"/>
              <a:t>Vzdělávací oblast: Matematika a její aplikace</a:t>
            </a:r>
            <a:br>
              <a:rPr lang="cs-CZ" sz="2800" dirty="0" smtClean="0"/>
            </a:br>
            <a:r>
              <a:rPr lang="cs-CZ" sz="2800" dirty="0" smtClean="0"/>
              <a:t>Vzdělávací obor: Matematika</a:t>
            </a:r>
            <a:br>
              <a:rPr lang="cs-CZ" sz="2800" dirty="0" smtClean="0"/>
            </a:br>
            <a:r>
              <a:rPr lang="cs-CZ" sz="2800" dirty="0" smtClean="0"/>
              <a:t>Tematický okruh, téma</a:t>
            </a:r>
            <a:r>
              <a:rPr lang="cs-CZ" sz="2800" smtClean="0"/>
              <a:t>: </a:t>
            </a:r>
            <a:r>
              <a:rPr lang="cs-CZ" sz="2800" smtClean="0"/>
              <a:t>VY_32_INOVACE_M4-5_16_Desetinná_čísla_03_porovnávání_5.ročník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Metodické doporučení/anotace: DUM slouží k výkladu </a:t>
            </a:r>
            <a:br>
              <a:rPr lang="cs-CZ" sz="2800" dirty="0" smtClean="0"/>
            </a:br>
            <a:r>
              <a:rPr lang="cs-CZ" sz="2800" dirty="0" smtClean="0"/>
              <a:t>a opakování  učiva.</a:t>
            </a:r>
            <a:endParaRPr lang="cs-CZ" sz="28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78387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48680"/>
            <a:ext cx="8352928" cy="576064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4000" dirty="0" smtClean="0">
                <a:solidFill>
                  <a:schemeClr val="tx1"/>
                </a:solidFill>
              </a:rPr>
              <a:t>Desetinná čísla </a:t>
            </a:r>
          </a:p>
          <a:p>
            <a:r>
              <a:rPr lang="cs-CZ" sz="4000" dirty="0" smtClean="0">
                <a:solidFill>
                  <a:schemeClr val="tx1"/>
                </a:solidFill>
              </a:rPr>
              <a:t>- porovnávání desetinných čísel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75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1355750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Desetinná čísla můžeme též rozkládat jako čísla přirozená. Rozkládáme na součet jednotek, desetin, setin…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844824"/>
            <a:ext cx="8291264" cy="453650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4,3 = 4 + 0,4</a:t>
            </a:r>
          </a:p>
          <a:p>
            <a:pPr algn="ctr"/>
            <a:r>
              <a:rPr lang="cs-CZ" sz="2800" dirty="0" smtClean="0"/>
              <a:t>9,09 = 9 + 0,09</a:t>
            </a:r>
          </a:p>
          <a:p>
            <a:pPr algn="ctr"/>
            <a:r>
              <a:rPr lang="cs-CZ" sz="2800" dirty="0" smtClean="0"/>
              <a:t>6,78 = 6 + 0,7 + 0,08</a:t>
            </a:r>
          </a:p>
          <a:p>
            <a:pPr algn="ctr"/>
            <a:endParaRPr lang="cs-CZ" sz="2800" dirty="0"/>
          </a:p>
          <a:p>
            <a:r>
              <a:rPr lang="cs-CZ" sz="2800" dirty="0" smtClean="0"/>
              <a:t>S desetinnými čísly se setkáváme v různých životních situacích, např. při měření délek. Zde pracujeme </a:t>
            </a:r>
            <a:br>
              <a:rPr lang="cs-CZ" sz="2800" dirty="0" smtClean="0"/>
            </a:br>
            <a:r>
              <a:rPr lang="cs-CZ" sz="2800" dirty="0" smtClean="0"/>
              <a:t>s metry, decimetry, centimetry…</a:t>
            </a:r>
          </a:p>
          <a:p>
            <a:pPr algn="ctr"/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04877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363272" cy="779686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Jak to tedy je?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68760"/>
            <a:ext cx="8435280" cy="5112568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                        		</a:t>
            </a:r>
          </a:p>
        </p:txBody>
      </p:sp>
      <p:sp>
        <p:nvSpPr>
          <p:cNvPr id="5" name="Ovál 4"/>
          <p:cNvSpPr/>
          <p:nvPr/>
        </p:nvSpPr>
        <p:spPr>
          <a:xfrm>
            <a:off x="683568" y="1556792"/>
            <a:ext cx="1800200" cy="100811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 m =</a:t>
            </a:r>
            <a:endParaRPr lang="cs-CZ" sz="2800" b="1" dirty="0"/>
          </a:p>
        </p:txBody>
      </p:sp>
      <p:sp>
        <p:nvSpPr>
          <p:cNvPr id="6" name="Ovál 5"/>
          <p:cNvSpPr/>
          <p:nvPr/>
        </p:nvSpPr>
        <p:spPr>
          <a:xfrm>
            <a:off x="679618" y="2830718"/>
            <a:ext cx="1804150" cy="958322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 dm =</a:t>
            </a:r>
            <a:endParaRPr lang="cs-CZ" sz="2800" b="1" dirty="0"/>
          </a:p>
        </p:txBody>
      </p:sp>
      <p:sp>
        <p:nvSpPr>
          <p:cNvPr id="7" name="Ovál 6"/>
          <p:cNvSpPr/>
          <p:nvPr/>
        </p:nvSpPr>
        <p:spPr>
          <a:xfrm>
            <a:off x="639721" y="4083047"/>
            <a:ext cx="1844047" cy="936104"/>
          </a:xfrm>
          <a:prstGeom prst="ellips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 cm =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639721" y="5589240"/>
            <a:ext cx="1584176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10 mm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246190" y="5605440"/>
            <a:ext cx="1584176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100 mm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896067" y="5605440"/>
            <a:ext cx="1584176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10 cm =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480243" y="5605440"/>
            <a:ext cx="1584176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10 dm =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7064419" y="5605440"/>
            <a:ext cx="1584176" cy="576064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100 cm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26098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39496E-6 C -0.00087 -0.0104 -0.00191 -0.02057 -0.00243 -0.03097 C -0.00347 -0.05361 -0.0033 -0.07649 -0.00469 -0.09914 C -0.0059 -0.11902 -0.01337 -0.14074 -0.01632 -0.16085 C -0.01389 -0.23966 -0.01389 -0.31846 -0.02569 -0.39611 C -0.02847 -0.41437 -0.03507 -0.43124 -0.03958 -0.44881 C -0.04062 -0.45297 -0.04444 -0.45458 -0.04653 -0.45805 C -0.05312 -0.46868 -0.04983 -0.46868 -0.05816 -0.47978 C -0.06996 -0.49549 -0.08802 -0.50104 -0.1 -0.51698 C -0.10191 -0.51953 -0.1026 -0.52369 -0.10469 -0.52623 C -0.10885 -0.53108 -0.11406 -0.53455 -0.11875 -0.53871 C -0.12153 -0.54102 -0.12274 -0.5461 -0.12569 -0.54795 C -0.13941 -0.55627 -0.15972 -0.55812 -0.17448 -0.5602 C -0.19236 -0.56644 -0.20955 -0.57222 -0.22795 -0.57568 C -0.23646 -0.5736 -0.24514 -0.57291 -0.25347 -0.56968 C -0.25851 -0.56783 -0.2625 -0.56251 -0.26753 -0.5602 C -0.27864 -0.56413 -0.29635 -0.56644 -0.30243 -0.55096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07E-6 C 0.00243 -0.10446 -0.00452 -0.21331 0.00694 -0.31593 C 0.00607 -0.39219 0.00972 -0.46892 0.00451 -0.54495 C 0.00399 -0.55142 -0.00938 -0.55119 -0.00938 -0.55119 C -0.01806 -0.56645 -0.02066 -0.56899 -0.0349 -0.57292 C -0.05191 -0.57176 -0.0691 -0.57222 -0.08611 -0.56968 C -0.09341 -0.56853 -0.10018 -0.56344 -0.10712 -0.56044 C -0.12049 -0.55489 -0.13525 -0.55558 -0.14896 -0.55119 C -0.15434 -0.55212 -0.16025 -0.55096 -0.16511 -0.5542 C -0.17969 -0.5639 -0.15087 -0.56899 -0.17674 -0.56044 C -0.18681 -0.54056 -0.19653 -0.54796 -0.21632 -0.54796 " pathEditMode="relative" ptsTypes="ffffffffff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107E-6 C -0.00486 -0.05917 0.00017 -0.03813 -0.00695 -0.06517 C -0.00764 -0.10446 -0.00816 -0.14352 -0.0092 -0.18281 C -0.01059 -0.23596 -0.01233 -0.29813 -0.0349 -0.34366 C -0.03958 -0.35313 -0.04462 -0.36769 -0.05104 -0.37463 C -0.05295 -0.37671 -0.0559 -0.37624 -0.05816 -0.37786 C -0.07274 -0.38872 -0.07517 -0.39543 -0.09063 -0.39935 C -0.1 -0.39797 -0.11076 -0.40028 -0.11858 -0.39335 C -0.12587 -0.38688 -0.12761 -0.37786 -0.13715 -0.37786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04 -0.02057 C 0.02691 -0.03813 0.02726 -0.0557 0.02847 -0.07303 C 0.02899 -0.08019 0.03143 -0.08782 0.03299 -0.09475 C 0.03594 -0.10839 0.03768 -0.1211 0.03993 -0.13497 C 0.04236 -0.14953 0.04757 -0.16362 0.04931 -0.17842 C 0.05278 -0.20961 0.05156 -0.25607 0.07031 -0.28056 C 0.07639 -0.30529 0.06719 -0.2764 0.07952 -0.29281 C 0.08768 -0.30368 0.09306 -0.32147 0.10052 -0.33326 C 0.11806 -0.36168 0.0974 -0.32609 0.11441 -0.34874 C 0.11719 -0.35244 0.11823 -0.35822 0.12136 -0.36099 C 0.12986 -0.36839 0.1467 -0.37047 0.15625 -0.37347 C 0.1625 -0.37532 0.17483 -0.37971 0.17483 -0.37948 C 0.22292 -0.37855 0.27101 -0.37647 0.3191 -0.37647 " pathEditMode="relative" rAng="0" ptsTypes="ffffffffffff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653" y="-179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25491E-6 C 0.01354 -0.01803 0.03298 -0.02381 0.05121 -0.03097 C 0.06597 -0.03675 0.07881 -0.04507 0.09305 -0.05246 C 0.09947 -0.06564 0.10781 -0.07234 0.11857 -0.07742 C 0.12708 -0.08875 0.13281 -0.08805 0.14183 -0.09892 C 0.16475 -0.12642 0.14756 -0.11001 0.16284 -0.12388 C 0.16805 -0.14514 0.16076 -0.12018 0.17204 -0.14237 C 0.17343 -0.14514 0.17343 -0.1486 0.17447 -0.15161 C 0.17777 -0.16016 0.1809 -0.16316 0.18611 -0.1701 C 0.18819 -0.1842 0.18923 -0.19483 0.19999 -0.20107 C 0.20451 -0.20361 0.21388 -0.20731 0.21388 -0.20731 C 0.21545 -0.2043 0.21753 -0.20153 0.21857 -0.19806 C 0.21979 -0.19413 0.21874 -0.18859 0.221 -0.18558 C 0.22256 -0.1835 0.22569 -0.18558 0.22795 -0.18558 " pathEditMode="relative" ptsTypes="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707678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oplň: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196752"/>
            <a:ext cx="8291264" cy="540060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600" dirty="0" smtClean="0"/>
              <a:t>1 milimetr je				centimetru.</a:t>
            </a:r>
          </a:p>
          <a:p>
            <a:endParaRPr lang="cs-CZ" sz="2600" dirty="0"/>
          </a:p>
          <a:p>
            <a:r>
              <a:rPr lang="cs-CZ" sz="2600" dirty="0" smtClean="0"/>
              <a:t>1 milimetr je				decimetru.</a:t>
            </a:r>
          </a:p>
          <a:p>
            <a:endParaRPr lang="cs-CZ" sz="2600" dirty="0"/>
          </a:p>
          <a:p>
            <a:r>
              <a:rPr lang="cs-CZ" sz="2600" dirty="0" smtClean="0"/>
              <a:t>1 centimetr je			decimetru.</a:t>
            </a:r>
          </a:p>
          <a:p>
            <a:endParaRPr lang="cs-CZ" sz="2600" dirty="0"/>
          </a:p>
          <a:p>
            <a:r>
              <a:rPr lang="cs-CZ" sz="2600" dirty="0" smtClean="0"/>
              <a:t>1 centimetr je			metru.</a:t>
            </a:r>
          </a:p>
          <a:p>
            <a:endParaRPr lang="cs-CZ" sz="2600" dirty="0"/>
          </a:p>
          <a:p>
            <a:r>
              <a:rPr lang="cs-CZ" sz="2600" dirty="0" smtClean="0"/>
              <a:t>1 decimetr je				metru</a:t>
            </a:r>
            <a:r>
              <a:rPr lang="cs-CZ" sz="24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2994940" y="1610506"/>
            <a:ext cx="1656184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0,1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994940" y="2636912"/>
            <a:ext cx="1656184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0,01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993795" y="3573016"/>
            <a:ext cx="1656184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0,1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994940" y="4509120"/>
            <a:ext cx="1656184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0,01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993795" y="5517232"/>
            <a:ext cx="1656184" cy="576064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0,1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1441667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Často potřebujeme hodnoty desetinných čísel porovnat…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19256" cy="482453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Který kousek látky je delší? Ten co měří 15,5 cm nebo ten, který má 15,8 cm?</a:t>
            </a:r>
            <a:endParaRPr lang="cs-CZ" sz="2800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755576" y="2852936"/>
            <a:ext cx="7632848" cy="3240360"/>
          </a:xfrm>
          <a:prstGeom prst="round2Diag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Při porovnávání postupujeme podobně jako při porovnávání čísel přirozených.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Porovnáváme číslice stejného řádu a začínáme od nejvyššího řádu.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3336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8568952" cy="779686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 </a:t>
            </a:r>
            <a:r>
              <a:rPr lang="cs-CZ" sz="3200" dirty="0" smtClean="0"/>
              <a:t>Příklady porovnávání:</a:t>
            </a:r>
            <a:endParaRPr lang="cs-CZ" sz="32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" name="Zástupný symbol pro text 3"/>
              <p:cNvSpPr>
                <a:spLocks noGrp="1"/>
              </p:cNvSpPr>
              <p:nvPr>
                <p:ph type="body" sz="half" idx="2"/>
              </p:nvPr>
            </p:nvSpPr>
            <p:spPr>
              <a:xfrm>
                <a:off x="395536" y="1340768"/>
                <a:ext cx="8496944" cy="5112568"/>
              </a:xfrm>
              <a:solidFill>
                <a:schemeClr val="accent2">
                  <a:lumMod val="40000"/>
                  <a:lumOff val="60000"/>
                </a:schemeClr>
              </a:solidFill>
            </p:spPr>
            <p:txBody>
              <a:bodyPr>
                <a:normAutofit/>
              </a:bodyPr>
              <a:lstStyle/>
              <a:p>
                <a:endParaRPr lang="cs-CZ" sz="2800" dirty="0" smtClean="0"/>
              </a:p>
              <a:p>
                <a:r>
                  <a:rPr lang="cs-CZ" sz="2800" dirty="0" smtClean="0"/>
                  <a:t>Porovnej čísla 5,20 a 5,10</a:t>
                </a:r>
              </a:p>
              <a:p>
                <a:r>
                  <a:rPr lang="cs-CZ" sz="2800" dirty="0" smtClean="0"/>
                  <a:t>Porovnáváme číslice řádu jednotek:	5  = 5</a:t>
                </a:r>
              </a:p>
              <a:p>
                <a:r>
                  <a:rPr lang="cs-CZ" sz="2800" dirty="0" smtClean="0"/>
                  <a:t>Porovnáváme číslice řádu desetin:       2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800" b="0" i="1" smtClean="0">
                        <a:latin typeface="Cambria Math"/>
                        <a:ea typeface="Cambria Math"/>
                      </a:rPr>
                      <m:t>1</m:t>
                    </m:r>
                  </m:oMath>
                </a14:m>
                <a:r>
                  <a:rPr lang="cs-CZ" sz="2800" dirty="0" smtClean="0"/>
                  <a:t>	</a:t>
                </a:r>
              </a:p>
              <a:p>
                <a:endParaRPr lang="cs-CZ" sz="2800" dirty="0" smtClean="0"/>
              </a:p>
              <a:p>
                <a:endParaRPr lang="cs-CZ" sz="2800" dirty="0"/>
              </a:p>
              <a:p>
                <a:r>
                  <a:rPr lang="cs-CZ" sz="2800" dirty="0" smtClean="0"/>
                  <a:t>Porovnej čísla 1,8 a 2,3</a:t>
                </a:r>
              </a:p>
              <a:p>
                <a:r>
                  <a:rPr lang="cs-CZ" sz="2800" dirty="0" smtClean="0"/>
                  <a:t>Porovnáváme číslice řádu jednotek:    1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800" dirty="0" smtClean="0"/>
                  <a:t> 2</a:t>
                </a:r>
              </a:p>
              <a:p>
                <a:endParaRPr lang="cs-CZ" sz="2800" dirty="0"/>
              </a:p>
            </p:txBody>
          </p:sp>
        </mc:Choice>
        <mc:Fallback>
          <p:sp>
            <p:nvSpPr>
              <p:cNvPr id="4" name="Zástupný symbol pro text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2"/>
              </p:nvPr>
            </p:nvSpPr>
            <p:spPr>
              <a:xfrm>
                <a:off x="395536" y="1340768"/>
                <a:ext cx="8496944" cy="5112568"/>
              </a:xfrm>
              <a:blipFill rotWithShape="1">
                <a:blip r:embed="rId2" cstate="print"/>
                <a:stretch>
                  <a:fillRect l="-15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5" name="Ovál 4"/>
              <p:cNvSpPr/>
              <p:nvPr/>
            </p:nvSpPr>
            <p:spPr>
              <a:xfrm>
                <a:off x="7020272" y="2672916"/>
                <a:ext cx="1728192" cy="936104"/>
              </a:xfrm>
              <a:prstGeom prst="ellipse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5,2</a:t>
                </a:r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5,1</a:t>
                </a:r>
                <a:endParaRPr lang="cs-CZ" sz="2000" b="1" dirty="0"/>
              </a:p>
            </p:txBody>
          </p:sp>
        </mc:Choice>
        <mc:Fallback>
          <p:sp>
            <p:nvSpPr>
              <p:cNvPr id="5" name="Ovál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2672916"/>
                <a:ext cx="1728192" cy="936104"/>
              </a:xfrm>
              <a:prstGeom prst="ellipse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6" name="Ovál 5"/>
              <p:cNvSpPr/>
              <p:nvPr/>
            </p:nvSpPr>
            <p:spPr>
              <a:xfrm>
                <a:off x="7020272" y="4653136"/>
                <a:ext cx="1728192" cy="936104"/>
              </a:xfrm>
              <a:prstGeom prst="ellipse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1,8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000" b="1" i="1" smtClean="0">
                        <a:solidFill>
                          <a:schemeClr val="accent2">
                            <a:lumMod val="7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 </a:t>
                </a:r>
                <a:r>
                  <a:rPr lang="cs-CZ" sz="2000" b="1" dirty="0" smtClean="0">
                    <a:solidFill>
                      <a:schemeClr val="accent2">
                        <a:lumMod val="75000"/>
                      </a:schemeClr>
                    </a:solidFill>
                  </a:rPr>
                  <a:t>2,3</a:t>
                </a:r>
                <a:endParaRPr lang="cs-CZ" dirty="0"/>
              </a:p>
            </p:txBody>
          </p:sp>
        </mc:Choice>
        <mc:Fallback>
          <p:sp>
            <p:nvSpPr>
              <p:cNvPr id="6" name="Ovál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4653136"/>
                <a:ext cx="1728192" cy="936104"/>
              </a:xfrm>
              <a:prstGeom prst="ellipse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2395311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779686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Porovnej desetinná čísla: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5184576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2,8			3,1		1,2			4,5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1,4			1,40		3,7			3,9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0,7			0,99		2,67			3,10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2,23			2,22		0,77			0,8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Které číslo ze všech je nejmenší?</a:t>
            </a: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5" name="Zaoblený obdélník 4"/>
              <p:cNvSpPr/>
              <p:nvPr/>
            </p:nvSpPr>
            <p:spPr>
              <a:xfrm>
                <a:off x="1547664" y="1779317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400" b="1" dirty="0"/>
              </a:p>
            </p:txBody>
          </p:sp>
        </mc:Choice>
        <mc:Fallback>
          <p:sp>
            <p:nvSpPr>
              <p:cNvPr id="5" name="Zaoblený 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1779317"/>
                <a:ext cx="1224136" cy="504056"/>
              </a:xfrm>
              <a:prstGeom prst="round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1547664" y="2780928"/>
            <a:ext cx="1224136" cy="504056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=</a:t>
            </a:r>
            <a:endParaRPr lang="cs-CZ" sz="24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7" name="Zaoblený obdélník 6"/>
              <p:cNvSpPr/>
              <p:nvPr/>
            </p:nvSpPr>
            <p:spPr>
              <a:xfrm>
                <a:off x="1547664" y="3861048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7" name="Zaoblený 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3861048"/>
                <a:ext cx="1224136" cy="504056"/>
              </a:xfrm>
              <a:prstGeom prst="round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8" name="Zaoblený obdélník 7"/>
              <p:cNvSpPr/>
              <p:nvPr/>
            </p:nvSpPr>
            <p:spPr>
              <a:xfrm>
                <a:off x="1547664" y="4797152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8" name="Zaoblený 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797152"/>
                <a:ext cx="1224136" cy="504056"/>
              </a:xfrm>
              <a:prstGeom prst="round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6228184" y="1779317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1779317"/>
                <a:ext cx="1224136" cy="504056"/>
              </a:xfrm>
              <a:prstGeom prst="round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0" name="Zaoblený obdélník 9"/>
              <p:cNvSpPr/>
              <p:nvPr/>
            </p:nvSpPr>
            <p:spPr>
              <a:xfrm>
                <a:off x="6228184" y="2780928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10" name="Zaoblený 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2780928"/>
                <a:ext cx="1224136" cy="504056"/>
              </a:xfrm>
              <a:prstGeom prst="round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1" name="Zaoblený obdélník 10"/>
              <p:cNvSpPr/>
              <p:nvPr/>
            </p:nvSpPr>
            <p:spPr>
              <a:xfrm>
                <a:off x="6228184" y="3861048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11" name="Zaoblený 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3861048"/>
                <a:ext cx="1224136" cy="504056"/>
              </a:xfrm>
              <a:prstGeom prst="round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12" name="Zaoblený obdélník 11"/>
              <p:cNvSpPr/>
              <p:nvPr/>
            </p:nvSpPr>
            <p:spPr>
              <a:xfrm>
                <a:off x="6228184" y="4797152"/>
                <a:ext cx="1224136" cy="504056"/>
              </a:xfrm>
              <a:prstGeom prst="roundRect">
                <a:avLst/>
              </a:prstGeom>
            </p:spPr>
            <p:style>
              <a:lnRef idx="2">
                <a:schemeClr val="accent2"/>
              </a:lnRef>
              <a:fillRef idx="1">
                <a:schemeClr val="lt1"/>
              </a:fillRef>
              <a:effectRef idx="0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12" name="Zaoblený 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4797152"/>
                <a:ext cx="1224136" cy="504056"/>
              </a:xfrm>
              <a:prstGeom prst="round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5832140" y="5625125"/>
            <a:ext cx="2016224" cy="57606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0,7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162485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3050"/>
            <a:ext cx="8496944" cy="779686"/>
          </a:xfr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68760"/>
            <a:ext cx="8363272" cy="5184576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dirty="0" smtClean="0">
                <a:solidFill>
                  <a:schemeClr val="dk1"/>
                </a:solidFill>
              </a:rPr>
              <a:t>Učební  texty byly vytvořeny s využitím učebnice:</a:t>
            </a:r>
            <a:br>
              <a:rPr lang="cs-CZ" sz="2800" dirty="0" smtClean="0">
                <a:solidFill>
                  <a:schemeClr val="dk1"/>
                </a:solidFill>
              </a:rPr>
            </a:br>
            <a:r>
              <a:rPr lang="cs-CZ" sz="2800" dirty="0" smtClean="0">
                <a:solidFill>
                  <a:schemeClr val="dk1"/>
                </a:solidFill>
              </a:rPr>
              <a:t>JUSTOVÁ, Jaroslava: </a:t>
            </a:r>
            <a:r>
              <a:rPr lang="cs-CZ" sz="2800" i="1" dirty="0" smtClean="0">
                <a:solidFill>
                  <a:schemeClr val="dk1"/>
                </a:solidFill>
              </a:rPr>
              <a:t>Matematika pro 5. ročník ZŠ, 2. díl.</a:t>
            </a:r>
            <a:r>
              <a:rPr lang="cs-CZ" sz="2800" dirty="0" smtClean="0">
                <a:solidFill>
                  <a:schemeClr val="dk1"/>
                </a:solidFill>
              </a:rPr>
              <a:t> 1. vyd. Praha: ALTER, 1996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92101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171</Words>
  <Application>Microsoft Office PowerPoint</Application>
  <PresentationFormat>Předvádění na obrazovce (4:3)</PresentationFormat>
  <Paragraphs>72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projektu: Zkvalitnění výuky cizích jazyků Číslo projektu: CZ.1.07/1.4.00/21.3228 Datum: 11. 5. 2013 Základní škola Havlíčkův Brod, Štáflova 2004 Jméno: Mgr. Kateřina Zimplová Ročník: 5. Vzdělávací oblast: Matematika a její aplikace Vzdělávací obor: Matematika Tematický okruh, téma: VY_32_INOVACE_M4-5_16_Desetinná_čísla_03_porovnávání_5.ročník Metodické doporučení/anotace: DUM slouží k výkladu  a opakování  učiva.</vt:lpstr>
      <vt:lpstr>Snímek 2</vt:lpstr>
      <vt:lpstr>Desetinná čísla můžeme též rozkládat jako čísla přirozená. Rozkládáme na součet jednotek, desetin, setin…</vt:lpstr>
      <vt:lpstr>Jak to tedy je?</vt:lpstr>
      <vt:lpstr>Doplň:</vt:lpstr>
      <vt:lpstr>Často potřebujeme hodnoty desetinných čísel porovnat…</vt:lpstr>
      <vt:lpstr> Příklady porovnávání:</vt:lpstr>
      <vt:lpstr>Porovnej desetinná čísla: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Aleš</cp:lastModifiedBy>
  <cp:revision>25</cp:revision>
  <dcterms:created xsi:type="dcterms:W3CDTF">2013-05-11T11:14:14Z</dcterms:created>
  <dcterms:modified xsi:type="dcterms:W3CDTF">2013-06-02T15:53:10Z</dcterms:modified>
</cp:coreProperties>
</file>