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61" r:id="rId6"/>
    <p:sldId id="262" r:id="rId7"/>
    <p:sldId id="259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58" autoAdjust="0"/>
  </p:normalViewPr>
  <p:slideViewPr>
    <p:cSldViewPr>
      <p:cViewPr>
        <p:scale>
          <a:sx n="70" d="100"/>
          <a:sy n="70" d="100"/>
        </p:scale>
        <p:origin x="-1572" y="-4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ABE927-4A93-4577-9AED-02879102714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9D37A4-BCCC-4125-BB26-F16FD1B953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866304"/>
            <a:ext cx="7632848" cy="452431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projektu: Zkvalitnění výuky cizích jazyků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Číslo projektu: CZ.1.07/1.4.00/21.3228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Datum: 12. 5. 2013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Základní škola Havlíčkův Brod, </a:t>
            </a:r>
            <a:r>
              <a:rPr lang="cs-CZ" sz="2400" dirty="0" err="1" smtClean="0">
                <a:solidFill>
                  <a:schemeClr val="tx1"/>
                </a:solidFill>
              </a:rPr>
              <a:t>Štáflova</a:t>
            </a:r>
            <a:r>
              <a:rPr lang="cs-CZ" sz="2400" dirty="0" smtClean="0">
                <a:solidFill>
                  <a:schemeClr val="tx1"/>
                </a:solidFill>
              </a:rPr>
              <a:t> 2004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Jméno: Mgr. Kateřina </a:t>
            </a:r>
            <a:r>
              <a:rPr lang="cs-CZ" sz="2400" dirty="0" err="1" smtClean="0">
                <a:solidFill>
                  <a:schemeClr val="tx1"/>
                </a:solidFill>
              </a:rPr>
              <a:t>Zimplová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Ročník: 5.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oblast: Matematika a její aplikace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obor: Matematika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Tematický okruh</a:t>
            </a:r>
            <a:r>
              <a:rPr lang="cs-CZ" sz="2400" smtClean="0">
                <a:solidFill>
                  <a:schemeClr val="tx1"/>
                </a:solidFill>
              </a:rPr>
              <a:t>, </a:t>
            </a:r>
            <a:r>
              <a:rPr lang="cs-CZ" sz="2400" smtClean="0">
                <a:solidFill>
                  <a:schemeClr val="tx1"/>
                </a:solidFill>
              </a:rPr>
              <a:t>téma</a:t>
            </a:r>
            <a:r>
              <a:rPr lang="cs-CZ" sz="2400" smtClean="0">
                <a:solidFill>
                  <a:schemeClr val="tx1"/>
                </a:solidFill>
              </a:rPr>
              <a:t>:</a:t>
            </a:r>
          </a:p>
          <a:p>
            <a:r>
              <a:rPr lang="cs-CZ" sz="2400" smtClean="0">
                <a:solidFill>
                  <a:schemeClr val="tx1"/>
                </a:solidFill>
              </a:rPr>
              <a:t>VY_32_INOVACE_M4-5_17_Krychle_5.ročník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Metodické doporučení/anotace: DUM slouží k výkladu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 rozšíření učiva.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517818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Krychle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47248" cy="70767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Krychle</a:t>
            </a:r>
            <a:endParaRPr lang="cs-CZ" sz="3600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>
          <a:xfrm>
            <a:off x="467544" y="1412776"/>
            <a:ext cx="3008313" cy="213791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  Krychle je těleso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  Všechny její stěny jsou   </a:t>
            </a:r>
          </a:p>
          <a:p>
            <a:r>
              <a:rPr lang="cs-CZ" sz="2000" b="1" dirty="0" smtClean="0"/>
              <a:t>      čtverce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  Všechny hrany mají </a:t>
            </a:r>
          </a:p>
          <a:p>
            <a:r>
              <a:rPr lang="cs-CZ" sz="2000" b="1" dirty="0" smtClean="0"/>
              <a:t>      stejnou délku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  Všechny úhly pravé</a:t>
            </a:r>
          </a:p>
          <a:p>
            <a:endParaRPr lang="cs-CZ" sz="2000" b="1" dirty="0" smtClean="0"/>
          </a:p>
          <a:p>
            <a:pPr>
              <a:buFont typeface="Courier New" pitchFamily="49" charset="0"/>
              <a:buChar char="o"/>
            </a:pP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69726" y="4797152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39552" y="3707110"/>
            <a:ext cx="3008313" cy="11620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Krychle v číslech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9" name="Zástupný symbol pro text 26"/>
          <p:cNvSpPr txBox="1">
            <a:spLocks/>
          </p:cNvSpPr>
          <p:nvPr/>
        </p:nvSpPr>
        <p:spPr>
          <a:xfrm>
            <a:off x="483567" y="4941168"/>
            <a:ext cx="3296345" cy="15121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2000" b="1" dirty="0" smtClean="0"/>
              <a:t>  8 vrcholů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12 stejně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dlouhých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hran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lang="cs-CZ" sz="2000" b="1" dirty="0" smtClean="0"/>
              <a:t>  6 stejných čtvercových </a:t>
            </a:r>
            <a:br>
              <a:rPr lang="cs-CZ" sz="2000" b="1" dirty="0" smtClean="0"/>
            </a:br>
            <a:r>
              <a:rPr lang="cs-CZ" sz="2000" b="1" dirty="0" smtClean="0"/>
              <a:t>      stěn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3635896" y="2041684"/>
            <a:ext cx="4464496" cy="4411652"/>
            <a:chOff x="3635896" y="2041684"/>
            <a:chExt cx="4464496" cy="4411652"/>
          </a:xfrm>
        </p:grpSpPr>
        <p:sp>
          <p:nvSpPr>
            <p:cNvPr id="1039" name="AutoShape 15"/>
            <p:cNvSpPr>
              <a:spLocks noChangeArrowheads="1"/>
            </p:cNvSpPr>
            <p:nvPr/>
          </p:nvSpPr>
          <p:spPr bwMode="auto">
            <a:xfrm>
              <a:off x="4067944" y="2543174"/>
              <a:ext cx="3587420" cy="3341873"/>
            </a:xfrm>
            <a:prstGeom prst="cube">
              <a:avLst>
                <a:gd name="adj" fmla="val 25000"/>
              </a:avLst>
            </a:prstGeom>
            <a:ln>
              <a:headEnd/>
              <a:tailEnd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1028" name="AutoShape 4"/>
            <p:cNvCxnSpPr>
              <a:cxnSpLocks noChangeShapeType="1"/>
            </p:cNvCxnSpPr>
            <p:nvPr/>
          </p:nvCxnSpPr>
          <p:spPr bwMode="auto">
            <a:xfrm flipV="1">
              <a:off x="4090888" y="5026029"/>
              <a:ext cx="895028" cy="851243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prstDash val="dash"/>
              <a:round/>
              <a:headEnd/>
              <a:tailEnd/>
            </a:ln>
          </p:spPr>
        </p:cxnSp>
        <p:cxnSp>
          <p:nvCxnSpPr>
            <p:cNvPr id="1029" name="AutoShape 5"/>
            <p:cNvCxnSpPr>
              <a:cxnSpLocks noChangeShapeType="1"/>
            </p:cNvCxnSpPr>
            <p:nvPr/>
          </p:nvCxnSpPr>
          <p:spPr bwMode="auto">
            <a:xfrm>
              <a:off x="4981932" y="5033453"/>
              <a:ext cx="2686412" cy="1237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prstDash val="dash"/>
              <a:round/>
              <a:headEnd/>
              <a:tailEnd/>
            </a:ln>
          </p:spPr>
        </p:cxnSp>
        <p:cxnSp>
          <p:nvCxnSpPr>
            <p:cNvPr id="1030" name="AutoShape 6"/>
            <p:cNvCxnSpPr>
              <a:cxnSpLocks noChangeShapeType="1"/>
            </p:cNvCxnSpPr>
            <p:nvPr/>
          </p:nvCxnSpPr>
          <p:spPr bwMode="auto">
            <a:xfrm>
              <a:off x="4932040" y="2541588"/>
              <a:ext cx="1328" cy="2498051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prstDash val="dash"/>
              <a:round/>
              <a:headEnd/>
              <a:tailEnd/>
            </a:ln>
          </p:spPr>
        </p:cxnSp>
        <p:cxnSp>
          <p:nvCxnSpPr>
            <p:cNvPr id="1032" name="AutoShape 8"/>
            <p:cNvCxnSpPr>
              <a:cxnSpLocks noChangeShapeType="1"/>
            </p:cNvCxnSpPr>
            <p:nvPr/>
          </p:nvCxnSpPr>
          <p:spPr bwMode="auto">
            <a:xfrm flipV="1">
              <a:off x="4090888" y="5026029"/>
              <a:ext cx="895028" cy="851243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prstDash val="dash"/>
              <a:round/>
              <a:headEnd/>
              <a:tailEnd/>
            </a:ln>
          </p:spPr>
        </p:cxnSp>
        <p:cxnSp>
          <p:nvCxnSpPr>
            <p:cNvPr id="1033" name="AutoShape 9"/>
            <p:cNvCxnSpPr>
              <a:cxnSpLocks noChangeShapeType="1"/>
            </p:cNvCxnSpPr>
            <p:nvPr/>
          </p:nvCxnSpPr>
          <p:spPr bwMode="auto">
            <a:xfrm>
              <a:off x="4981932" y="5033453"/>
              <a:ext cx="2686412" cy="1237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prstDash val="dash"/>
              <a:round/>
              <a:headEnd/>
              <a:tailEnd/>
            </a:ln>
          </p:spPr>
        </p:cxnSp>
        <p:sp>
          <p:nvSpPr>
            <p:cNvPr id="18" name="TextovéPole 17"/>
            <p:cNvSpPr txBox="1"/>
            <p:nvPr/>
          </p:nvSpPr>
          <p:spPr>
            <a:xfrm>
              <a:off x="3881294" y="5930116"/>
              <a:ext cx="40267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A</a:t>
              </a:r>
              <a:endParaRPr lang="cs-CZ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660232" y="5930116"/>
              <a:ext cx="38664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B</a:t>
              </a:r>
              <a:endParaRPr lang="cs-CZ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457358" y="4653136"/>
              <a:ext cx="41069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D</a:t>
              </a:r>
              <a:endParaRPr lang="cs-CZ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35896" y="3121804"/>
              <a:ext cx="35939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E</a:t>
              </a:r>
              <a:endParaRPr lang="cs-CZ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804248" y="3284984"/>
              <a:ext cx="34977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F</a:t>
              </a:r>
              <a:endParaRPr lang="cs-CZ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686496" y="2257708"/>
              <a:ext cx="41389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G</a:t>
              </a:r>
              <a:endParaRPr lang="cs-CZ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521350" y="2041684"/>
              <a:ext cx="41069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H</a:t>
              </a:r>
              <a:endParaRPr lang="cs-CZ" b="1" dirty="0"/>
            </a:p>
          </p:txBody>
        </p:sp>
        <p:cxnSp>
          <p:nvCxnSpPr>
            <p:cNvPr id="33" name="Přímá spojovací čára 32"/>
            <p:cNvCxnSpPr/>
            <p:nvPr/>
          </p:nvCxnSpPr>
          <p:spPr>
            <a:xfrm>
              <a:off x="4067944" y="3356992"/>
              <a:ext cx="2736304" cy="0"/>
            </a:xfrm>
            <a:prstGeom prst="line">
              <a:avLst/>
            </a:prstGeom>
            <a:ln w="38100"/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5364088" y="1412776"/>
            <a:ext cx="3528392" cy="2744688"/>
            <a:chOff x="5364088" y="1412776"/>
            <a:chExt cx="3528392" cy="2744688"/>
          </a:xfrm>
        </p:grpSpPr>
        <p:cxnSp>
          <p:nvCxnSpPr>
            <p:cNvPr id="30" name="Přímá spojovací šipka 29"/>
            <p:cNvCxnSpPr/>
            <p:nvPr/>
          </p:nvCxnSpPr>
          <p:spPr>
            <a:xfrm flipH="1">
              <a:off x="5364088" y="1628800"/>
              <a:ext cx="1224136" cy="1728192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8100392" y="3140968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stěna</a:t>
              </a:r>
              <a:endParaRPr lang="cs-CZ" b="1" dirty="0"/>
            </a:p>
          </p:txBody>
        </p:sp>
        <p:cxnSp>
          <p:nvCxnSpPr>
            <p:cNvPr id="35" name="Přímá spojovací šipka 34"/>
            <p:cNvCxnSpPr/>
            <p:nvPr/>
          </p:nvCxnSpPr>
          <p:spPr>
            <a:xfrm flipH="1">
              <a:off x="7388696" y="3509392"/>
              <a:ext cx="864096" cy="648072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37" name="TextovéPole 36"/>
            <p:cNvSpPr txBox="1"/>
            <p:nvPr/>
          </p:nvSpPr>
          <p:spPr>
            <a:xfrm>
              <a:off x="6588224" y="1412776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hrana</a:t>
              </a:r>
              <a:endParaRPr lang="cs-CZ" b="1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7" grpId="0" uiExpand="1" build="p"/>
      <p:bldP spid="20" grpId="0"/>
      <p:bldP spid="28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Síť krychle</a:t>
            </a:r>
            <a:endParaRPr lang="cs-CZ" b="1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1980556" y="1124944"/>
            <a:ext cx="1800000" cy="1800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1980556" y="2926531"/>
            <a:ext cx="1800000" cy="1800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980556" y="4725344"/>
            <a:ext cx="1800000" cy="1800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179712" y="2926531"/>
            <a:ext cx="1800000" cy="1800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3779912" y="2926531"/>
            <a:ext cx="1800000" cy="1800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5580112" y="2926531"/>
            <a:ext cx="1800000" cy="1800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1556792"/>
            <a:ext cx="38164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Síť krychle je rovinný obrazec, </a:t>
            </a:r>
            <a:br>
              <a:rPr lang="cs-CZ" sz="2000" b="1" dirty="0" smtClean="0"/>
            </a:br>
            <a:r>
              <a:rPr lang="cs-CZ" sz="2000" b="1" dirty="0" smtClean="0"/>
              <a:t>ze kterého můžeme krychli </a:t>
            </a:r>
            <a:br>
              <a:rPr lang="cs-CZ" sz="2000" b="1" dirty="0" smtClean="0"/>
            </a:br>
            <a:r>
              <a:rPr lang="cs-CZ" sz="2000" b="1" dirty="0" smtClean="0"/>
              <a:t>po vystřihnutí poskládat.</a:t>
            </a:r>
            <a:endParaRPr lang="cs-CZ" sz="2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53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Síť krychle </a:t>
            </a:r>
            <a:br>
              <a:rPr lang="cs-CZ" b="1" dirty="0" smtClean="0"/>
            </a:br>
            <a:r>
              <a:rPr lang="cs-CZ" sz="2000" b="1" dirty="0" smtClean="0"/>
              <a:t>další příklady sítí</a:t>
            </a:r>
            <a:endParaRPr lang="cs-CZ" b="1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215616" y="1916832"/>
            <a:ext cx="2700200" cy="3600200"/>
            <a:chOff x="215616" y="1916832"/>
            <a:chExt cx="2700200" cy="3600200"/>
          </a:xfrm>
        </p:grpSpPr>
        <p:sp>
          <p:nvSpPr>
            <p:cNvPr id="2055" name="Rectangle 7"/>
            <p:cNvSpPr>
              <a:spLocks noChangeArrowheads="1"/>
            </p:cNvSpPr>
            <p:nvPr/>
          </p:nvSpPr>
          <p:spPr bwMode="auto">
            <a:xfrm>
              <a:off x="1115616" y="1916832"/>
              <a:ext cx="900000" cy="900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Rectangle 7"/>
            <p:cNvSpPr>
              <a:spLocks noChangeArrowheads="1"/>
            </p:cNvSpPr>
            <p:nvPr/>
          </p:nvSpPr>
          <p:spPr bwMode="auto">
            <a:xfrm>
              <a:off x="1115616" y="2816832"/>
              <a:ext cx="900000" cy="900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Rectangle 7"/>
            <p:cNvSpPr>
              <a:spLocks noChangeArrowheads="1"/>
            </p:cNvSpPr>
            <p:nvPr/>
          </p:nvSpPr>
          <p:spPr bwMode="auto">
            <a:xfrm>
              <a:off x="1115616" y="3717032"/>
              <a:ext cx="900000" cy="900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Rectangle 7"/>
            <p:cNvSpPr>
              <a:spLocks noChangeArrowheads="1"/>
            </p:cNvSpPr>
            <p:nvPr/>
          </p:nvSpPr>
          <p:spPr bwMode="auto">
            <a:xfrm>
              <a:off x="1115616" y="4617032"/>
              <a:ext cx="900000" cy="900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Rectangle 7"/>
            <p:cNvSpPr>
              <a:spLocks noChangeArrowheads="1"/>
            </p:cNvSpPr>
            <p:nvPr/>
          </p:nvSpPr>
          <p:spPr bwMode="auto">
            <a:xfrm>
              <a:off x="215616" y="1916832"/>
              <a:ext cx="900000" cy="900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Rectangle 7"/>
            <p:cNvSpPr>
              <a:spLocks noChangeArrowheads="1"/>
            </p:cNvSpPr>
            <p:nvPr/>
          </p:nvSpPr>
          <p:spPr bwMode="auto">
            <a:xfrm>
              <a:off x="2015816" y="1916832"/>
              <a:ext cx="900000" cy="9000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167944" y="1916832"/>
            <a:ext cx="2700200" cy="3600200"/>
            <a:chOff x="3167944" y="1916832"/>
            <a:chExt cx="2700200" cy="3600200"/>
          </a:xfrm>
        </p:grpSpPr>
        <p:sp>
          <p:nvSpPr>
            <p:cNvPr id="16" name="Rectangle 7"/>
            <p:cNvSpPr>
              <a:spLocks noChangeArrowheads="1"/>
            </p:cNvSpPr>
            <p:nvPr/>
          </p:nvSpPr>
          <p:spPr bwMode="auto">
            <a:xfrm>
              <a:off x="4067944" y="1916832"/>
              <a:ext cx="900000" cy="9000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Rectangle 7"/>
            <p:cNvSpPr>
              <a:spLocks noChangeArrowheads="1"/>
            </p:cNvSpPr>
            <p:nvPr/>
          </p:nvSpPr>
          <p:spPr bwMode="auto">
            <a:xfrm>
              <a:off x="4067944" y="2816832"/>
              <a:ext cx="900000" cy="9000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Rectangle 7"/>
            <p:cNvSpPr>
              <a:spLocks noChangeArrowheads="1"/>
            </p:cNvSpPr>
            <p:nvPr/>
          </p:nvSpPr>
          <p:spPr bwMode="auto">
            <a:xfrm>
              <a:off x="4067944" y="3717032"/>
              <a:ext cx="900000" cy="9000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Rectangle 7"/>
            <p:cNvSpPr>
              <a:spLocks noChangeArrowheads="1"/>
            </p:cNvSpPr>
            <p:nvPr/>
          </p:nvSpPr>
          <p:spPr bwMode="auto">
            <a:xfrm>
              <a:off x="4067944" y="4617032"/>
              <a:ext cx="900000" cy="9000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Rectangle 7"/>
            <p:cNvSpPr>
              <a:spLocks noChangeArrowheads="1"/>
            </p:cNvSpPr>
            <p:nvPr/>
          </p:nvSpPr>
          <p:spPr bwMode="auto">
            <a:xfrm>
              <a:off x="3167944" y="1916832"/>
              <a:ext cx="900000" cy="9000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Rectangle 7"/>
            <p:cNvSpPr>
              <a:spLocks noChangeArrowheads="1"/>
            </p:cNvSpPr>
            <p:nvPr/>
          </p:nvSpPr>
          <p:spPr bwMode="auto">
            <a:xfrm>
              <a:off x="4968144" y="4617032"/>
              <a:ext cx="900000" cy="9000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6192280" y="1916832"/>
            <a:ext cx="2700200" cy="3600200"/>
            <a:chOff x="6192280" y="1916832"/>
            <a:chExt cx="2700200" cy="3600200"/>
          </a:xfrm>
        </p:grpSpPr>
        <p:sp>
          <p:nvSpPr>
            <p:cNvPr id="22" name="Rectangle 7"/>
            <p:cNvSpPr>
              <a:spLocks noChangeArrowheads="1"/>
            </p:cNvSpPr>
            <p:nvPr/>
          </p:nvSpPr>
          <p:spPr bwMode="auto">
            <a:xfrm>
              <a:off x="7092280" y="1916832"/>
              <a:ext cx="900000" cy="9000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Rectangle 7"/>
            <p:cNvSpPr>
              <a:spLocks noChangeArrowheads="1"/>
            </p:cNvSpPr>
            <p:nvPr/>
          </p:nvSpPr>
          <p:spPr bwMode="auto">
            <a:xfrm>
              <a:off x="7092280" y="2816832"/>
              <a:ext cx="900000" cy="9000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Rectangle 7"/>
            <p:cNvSpPr>
              <a:spLocks noChangeArrowheads="1"/>
            </p:cNvSpPr>
            <p:nvPr/>
          </p:nvSpPr>
          <p:spPr bwMode="auto">
            <a:xfrm>
              <a:off x="7092280" y="3717032"/>
              <a:ext cx="900000" cy="9000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Rectangle 7"/>
            <p:cNvSpPr>
              <a:spLocks noChangeArrowheads="1"/>
            </p:cNvSpPr>
            <p:nvPr/>
          </p:nvSpPr>
          <p:spPr bwMode="auto">
            <a:xfrm>
              <a:off x="7092280" y="4617032"/>
              <a:ext cx="900000" cy="9000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Rectangle 7"/>
            <p:cNvSpPr>
              <a:spLocks noChangeArrowheads="1"/>
            </p:cNvSpPr>
            <p:nvPr/>
          </p:nvSpPr>
          <p:spPr bwMode="auto">
            <a:xfrm>
              <a:off x="6192280" y="2816832"/>
              <a:ext cx="900000" cy="9000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Rectangle 7"/>
            <p:cNvSpPr>
              <a:spLocks noChangeArrowheads="1"/>
            </p:cNvSpPr>
            <p:nvPr/>
          </p:nvSpPr>
          <p:spPr bwMode="auto">
            <a:xfrm>
              <a:off x="7992480" y="3716832"/>
              <a:ext cx="900000" cy="90000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359856" y="2132856"/>
            <a:ext cx="2916000" cy="4140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016" y="269776"/>
            <a:ext cx="8892480" cy="135902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Příklad</a:t>
            </a:r>
            <a:br>
              <a:rPr lang="cs-CZ" b="1" dirty="0" smtClean="0"/>
            </a:br>
            <a:r>
              <a:rPr lang="cs-CZ" sz="3100" b="1" dirty="0" smtClean="0"/>
              <a:t>Vejde se nám vystřihovánka krychle o hraně a = 6,5 cm </a:t>
            </a:r>
            <a:br>
              <a:rPr lang="cs-CZ" sz="3100" b="1" dirty="0" smtClean="0"/>
            </a:br>
            <a:r>
              <a:rPr lang="cs-CZ" sz="3100" b="1" dirty="0" smtClean="0"/>
              <a:t>na papír formátu A4?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67944" y="2204864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Nejprve změříme rozměry běžného papíru A4</a:t>
            </a:r>
          </a:p>
        </p:txBody>
      </p:sp>
      <p:grpSp>
        <p:nvGrpSpPr>
          <p:cNvPr id="50" name="Skupina 49"/>
          <p:cNvGrpSpPr/>
          <p:nvPr/>
        </p:nvGrpSpPr>
        <p:grpSpPr>
          <a:xfrm>
            <a:off x="467544" y="2564904"/>
            <a:ext cx="7200800" cy="3600200"/>
            <a:chOff x="467544" y="2564904"/>
            <a:chExt cx="7200800" cy="3600200"/>
          </a:xfrm>
        </p:grpSpPr>
        <p:grpSp>
          <p:nvGrpSpPr>
            <p:cNvPr id="37" name="Skupina 36"/>
            <p:cNvGrpSpPr/>
            <p:nvPr/>
          </p:nvGrpSpPr>
          <p:grpSpPr>
            <a:xfrm>
              <a:off x="467544" y="2564904"/>
              <a:ext cx="2700200" cy="3600200"/>
              <a:chOff x="467544" y="2564904"/>
              <a:chExt cx="2700200" cy="3600200"/>
            </a:xfrm>
          </p:grpSpPr>
          <p:sp>
            <p:nvSpPr>
              <p:cNvPr id="2055" name="Rectangle 7"/>
              <p:cNvSpPr>
                <a:spLocks noChangeArrowheads="1"/>
              </p:cNvSpPr>
              <p:nvPr/>
            </p:nvSpPr>
            <p:spPr bwMode="auto">
              <a:xfrm>
                <a:off x="1367544" y="2564904"/>
                <a:ext cx="900000" cy="900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" name="Rectangle 7"/>
              <p:cNvSpPr>
                <a:spLocks noChangeArrowheads="1"/>
              </p:cNvSpPr>
              <p:nvPr/>
            </p:nvSpPr>
            <p:spPr bwMode="auto">
              <a:xfrm>
                <a:off x="1367544" y="3464904"/>
                <a:ext cx="900000" cy="900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" name="Rectangle 7"/>
              <p:cNvSpPr>
                <a:spLocks noChangeArrowheads="1"/>
              </p:cNvSpPr>
              <p:nvPr/>
            </p:nvSpPr>
            <p:spPr bwMode="auto">
              <a:xfrm>
                <a:off x="1367544" y="4365104"/>
                <a:ext cx="900000" cy="900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" name="Rectangle 7"/>
              <p:cNvSpPr>
                <a:spLocks noChangeArrowheads="1"/>
              </p:cNvSpPr>
              <p:nvPr/>
            </p:nvSpPr>
            <p:spPr bwMode="auto">
              <a:xfrm>
                <a:off x="1367544" y="5265104"/>
                <a:ext cx="900000" cy="900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" name="Rectangle 7"/>
              <p:cNvSpPr>
                <a:spLocks noChangeArrowheads="1"/>
              </p:cNvSpPr>
              <p:nvPr/>
            </p:nvSpPr>
            <p:spPr bwMode="auto">
              <a:xfrm>
                <a:off x="467544" y="2564904"/>
                <a:ext cx="900000" cy="900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" name="Rectangle 7"/>
              <p:cNvSpPr>
                <a:spLocks noChangeArrowheads="1"/>
              </p:cNvSpPr>
              <p:nvPr/>
            </p:nvSpPr>
            <p:spPr bwMode="auto">
              <a:xfrm>
                <a:off x="2267744" y="2564904"/>
                <a:ext cx="900000" cy="900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30" name="TextovéPole 29"/>
            <p:cNvSpPr txBox="1"/>
            <p:nvPr/>
          </p:nvSpPr>
          <p:spPr>
            <a:xfrm>
              <a:off x="4122117" y="3491716"/>
              <a:ext cx="35462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Načrtneme si libovolnou síť krychle</a:t>
              </a:r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4089283" y="4869160"/>
            <a:ext cx="3044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Šířka = 3 . 6,5 cm = 19,5 cm</a:t>
            </a:r>
            <a:endParaRPr lang="cs-CZ" b="1" dirty="0" smtClean="0"/>
          </a:p>
        </p:txBody>
      </p:sp>
      <p:sp>
        <p:nvSpPr>
          <p:cNvPr id="33" name="TextovéPole 32"/>
          <p:cNvSpPr txBox="1"/>
          <p:nvPr/>
        </p:nvSpPr>
        <p:spPr>
          <a:xfrm>
            <a:off x="4122117" y="4509120"/>
            <a:ext cx="4640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Sečteme rozměry v nejširším a nejdelším místě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4108209" y="5219908"/>
            <a:ext cx="2939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Délka = 4 . 6,5 cm = 26 cm</a:t>
            </a:r>
            <a:endParaRPr lang="cs-CZ" b="1" dirty="0" smtClean="0"/>
          </a:p>
        </p:txBody>
      </p:sp>
      <p:sp>
        <p:nvSpPr>
          <p:cNvPr id="35" name="TextovéPole 34"/>
          <p:cNvSpPr txBox="1"/>
          <p:nvPr/>
        </p:nvSpPr>
        <p:spPr>
          <a:xfrm>
            <a:off x="4108219" y="5723964"/>
            <a:ext cx="46668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Rozměry papíru jsou větší než rozměry krychle.</a:t>
            </a:r>
          </a:p>
          <a:p>
            <a:r>
              <a:rPr lang="cs-CZ" b="1" dirty="0" smtClean="0"/>
              <a:t>Vystřihovánka se na papír </a:t>
            </a:r>
            <a:r>
              <a:rPr lang="cs-CZ" b="1" u="sng" dirty="0" smtClean="0"/>
              <a:t>VEJDE</a:t>
            </a:r>
            <a:r>
              <a:rPr lang="cs-CZ" b="1" dirty="0" smtClean="0"/>
              <a:t>.</a:t>
            </a:r>
          </a:p>
        </p:txBody>
      </p:sp>
      <p:grpSp>
        <p:nvGrpSpPr>
          <p:cNvPr id="51" name="Skupina 50"/>
          <p:cNvGrpSpPr/>
          <p:nvPr/>
        </p:nvGrpSpPr>
        <p:grpSpPr>
          <a:xfrm>
            <a:off x="683568" y="2204864"/>
            <a:ext cx="6768752" cy="3681700"/>
            <a:chOff x="683568" y="2204864"/>
            <a:chExt cx="6768752" cy="3681700"/>
          </a:xfrm>
        </p:grpSpPr>
        <p:sp>
          <p:nvSpPr>
            <p:cNvPr id="31" name="TextovéPole 30"/>
            <p:cNvSpPr txBox="1"/>
            <p:nvPr/>
          </p:nvSpPr>
          <p:spPr>
            <a:xfrm>
              <a:off x="4089283" y="3923764"/>
              <a:ext cx="336303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buFont typeface="Wingdings" pitchFamily="2" charset="2"/>
                <a:buChar char="Ø"/>
              </a:pPr>
              <a:r>
                <a:rPr lang="cs-CZ" dirty="0" smtClean="0"/>
                <a:t> </a:t>
              </a:r>
              <a:r>
                <a:rPr lang="cs-CZ" b="1" dirty="0" smtClean="0">
                  <a:solidFill>
                    <a:srgbClr val="FF0000"/>
                  </a:solidFill>
                </a:rPr>
                <a:t>Vyznačíme rozměry do náčrtku</a:t>
              </a:r>
              <a:endParaRPr lang="cs-CZ" b="1" dirty="0" smtClean="0"/>
            </a:p>
          </p:txBody>
        </p:sp>
        <p:grpSp>
          <p:nvGrpSpPr>
            <p:cNvPr id="47" name="Skupina 46"/>
            <p:cNvGrpSpPr/>
            <p:nvPr/>
          </p:nvGrpSpPr>
          <p:grpSpPr>
            <a:xfrm>
              <a:off x="683568" y="2204864"/>
              <a:ext cx="2520280" cy="3681700"/>
              <a:chOff x="683568" y="2204864"/>
              <a:chExt cx="2520280" cy="3681700"/>
            </a:xfrm>
          </p:grpSpPr>
          <p:sp>
            <p:nvSpPr>
              <p:cNvPr id="38" name="TextovéPole 37"/>
              <p:cNvSpPr txBox="1"/>
              <p:nvPr/>
            </p:nvSpPr>
            <p:spPr>
              <a:xfrm>
                <a:off x="683568" y="2204864"/>
                <a:ext cx="476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6,5</a:t>
                </a:r>
                <a:endParaRPr lang="cs-CZ" dirty="0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1619672" y="2204864"/>
                <a:ext cx="476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6,5</a:t>
                </a:r>
                <a:endParaRPr lang="cs-CZ" dirty="0"/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2555776" y="2204864"/>
                <a:ext cx="476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6,5</a:t>
                </a:r>
                <a:endParaRPr lang="cs-CZ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2727436" y="2780928"/>
                <a:ext cx="476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6,5</a:t>
                </a:r>
                <a:endParaRPr lang="cs-CZ" dirty="0"/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2223380" y="3717032"/>
                <a:ext cx="476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6,5</a:t>
                </a:r>
                <a:endParaRPr lang="cs-CZ" dirty="0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2223380" y="4643844"/>
                <a:ext cx="476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6,5</a:t>
                </a:r>
                <a:endParaRPr lang="cs-CZ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2223380" y="5517232"/>
                <a:ext cx="476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6,5</a:t>
                </a:r>
                <a:endParaRPr lang="cs-CZ" dirty="0"/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1619672" y="1772816"/>
            <a:ext cx="6192688" cy="2817604"/>
            <a:chOff x="1619672" y="1772816"/>
            <a:chExt cx="6192688" cy="2817604"/>
          </a:xfrm>
        </p:grpSpPr>
        <p:sp>
          <p:nvSpPr>
            <p:cNvPr id="29" name="TextovéPole 28"/>
            <p:cNvSpPr txBox="1"/>
            <p:nvPr/>
          </p:nvSpPr>
          <p:spPr>
            <a:xfrm>
              <a:off x="4067944" y="2699628"/>
              <a:ext cx="37444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Wingdings" pitchFamily="2" charset="2"/>
                <a:buChar char="Ø"/>
              </a:pPr>
              <a:r>
                <a:rPr lang="cs-CZ" dirty="0" smtClean="0"/>
                <a:t> </a:t>
              </a:r>
              <a:r>
                <a:rPr lang="cs-CZ" b="1" dirty="0" smtClean="0">
                  <a:solidFill>
                    <a:srgbClr val="FF0000"/>
                  </a:solidFill>
                </a:rPr>
                <a:t>Papír má rozměry 29,7 x 21,0 cm</a:t>
              </a:r>
            </a:p>
          </p:txBody>
        </p:sp>
        <p:grpSp>
          <p:nvGrpSpPr>
            <p:cNvPr id="48" name="Skupina 47"/>
            <p:cNvGrpSpPr/>
            <p:nvPr/>
          </p:nvGrpSpPr>
          <p:grpSpPr>
            <a:xfrm>
              <a:off x="1619672" y="1772816"/>
              <a:ext cx="2262960" cy="2817604"/>
              <a:chOff x="1619672" y="1772816"/>
              <a:chExt cx="2262960" cy="2817604"/>
            </a:xfrm>
          </p:grpSpPr>
          <p:sp>
            <p:nvSpPr>
              <p:cNvPr id="45" name="TextovéPole 44"/>
              <p:cNvSpPr txBox="1"/>
              <p:nvPr/>
            </p:nvSpPr>
            <p:spPr>
              <a:xfrm>
                <a:off x="1619672" y="1772816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21</a:t>
                </a:r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3289200" y="4221088"/>
                <a:ext cx="5934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29,7</a:t>
                </a:r>
                <a:endParaRPr lang="cs-CZ" dirty="0"/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2" grpId="0"/>
      <p:bldP spid="28" grpId="0"/>
      <p:bldP spid="32" grpId="0"/>
      <p:bldP spid="33" grpId="0"/>
      <p:bldP spid="34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 krychle</a:t>
            </a:r>
            <a:endParaRPr lang="cs-CZ" b="1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683568" y="1629544"/>
            <a:ext cx="5186363" cy="3887688"/>
            <a:chOff x="683568" y="1629544"/>
            <a:chExt cx="5186363" cy="3887688"/>
          </a:xfrm>
        </p:grpSpPr>
        <p:sp>
          <p:nvSpPr>
            <p:cNvPr id="2050" name="Rectangle 2"/>
            <p:cNvSpPr>
              <a:spLocks noChangeArrowheads="1"/>
            </p:cNvSpPr>
            <p:nvPr/>
          </p:nvSpPr>
          <p:spPr bwMode="auto">
            <a:xfrm>
              <a:off x="1980556" y="1629544"/>
              <a:ext cx="1296987" cy="1296987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1" name="Rectangle 3"/>
            <p:cNvSpPr>
              <a:spLocks noChangeArrowheads="1"/>
            </p:cNvSpPr>
            <p:nvPr/>
          </p:nvSpPr>
          <p:spPr bwMode="auto">
            <a:xfrm>
              <a:off x="1980556" y="2926531"/>
              <a:ext cx="1296987" cy="12954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2" name="Rectangle 4"/>
            <p:cNvSpPr>
              <a:spLocks noChangeArrowheads="1"/>
            </p:cNvSpPr>
            <p:nvPr/>
          </p:nvSpPr>
          <p:spPr bwMode="auto">
            <a:xfrm>
              <a:off x="1980556" y="4221832"/>
              <a:ext cx="1296987" cy="12954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3" name="Rectangle 5"/>
            <p:cNvSpPr>
              <a:spLocks noChangeArrowheads="1"/>
            </p:cNvSpPr>
            <p:nvPr/>
          </p:nvSpPr>
          <p:spPr bwMode="auto">
            <a:xfrm>
              <a:off x="683568" y="2926531"/>
              <a:ext cx="1296988" cy="12954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Rectangle 6"/>
            <p:cNvSpPr>
              <a:spLocks noChangeArrowheads="1"/>
            </p:cNvSpPr>
            <p:nvPr/>
          </p:nvSpPr>
          <p:spPr bwMode="auto">
            <a:xfrm>
              <a:off x="3277543" y="2926531"/>
              <a:ext cx="1295400" cy="12954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Rectangle 7"/>
            <p:cNvSpPr>
              <a:spLocks noChangeArrowheads="1"/>
            </p:cNvSpPr>
            <p:nvPr/>
          </p:nvSpPr>
          <p:spPr bwMode="auto">
            <a:xfrm>
              <a:off x="4572943" y="2926531"/>
              <a:ext cx="1296988" cy="12954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043608" y="1785010"/>
            <a:ext cx="6912768" cy="3359988"/>
            <a:chOff x="1043608" y="1785010"/>
            <a:chExt cx="6912768" cy="3359988"/>
          </a:xfrm>
        </p:grpSpPr>
        <p:sp>
          <p:nvSpPr>
            <p:cNvPr id="11" name="TextovéPole 10"/>
            <p:cNvSpPr txBox="1"/>
            <p:nvPr/>
          </p:nvSpPr>
          <p:spPr>
            <a:xfrm>
              <a:off x="4067944" y="1785010"/>
              <a:ext cx="388843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Povrch krychle je dán součtem obsahů všech čtverců které ji tvoří.</a:t>
              </a:r>
              <a:endParaRPr lang="cs-CZ" sz="2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707904" y="3225170"/>
              <a:ext cx="61106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a</a:t>
              </a:r>
              <a:r>
                <a:rPr lang="cs-CZ" sz="4000" b="1" baseline="30000" dirty="0" smtClean="0"/>
                <a:t>2</a:t>
              </a:r>
              <a:endParaRPr lang="cs-CZ" b="1" baseline="300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043608" y="3212976"/>
              <a:ext cx="61106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a</a:t>
              </a:r>
              <a:r>
                <a:rPr lang="cs-CZ" sz="4000" b="1" baseline="30000" dirty="0" smtClean="0"/>
                <a:t>2</a:t>
              </a:r>
              <a:endParaRPr lang="cs-CZ" b="1" baseline="300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411760" y="3212976"/>
              <a:ext cx="61106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a</a:t>
              </a:r>
              <a:r>
                <a:rPr lang="cs-CZ" sz="4000" b="1" baseline="30000" dirty="0" smtClean="0"/>
                <a:t>2</a:t>
              </a:r>
              <a:endParaRPr lang="cs-CZ" b="1" baseline="300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041055" y="3212976"/>
              <a:ext cx="61106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a</a:t>
              </a:r>
              <a:r>
                <a:rPr lang="cs-CZ" sz="4000" b="1" baseline="30000" dirty="0" smtClean="0"/>
                <a:t>2</a:t>
              </a:r>
              <a:endParaRPr lang="cs-CZ" b="1" baseline="300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376759" y="1916832"/>
              <a:ext cx="61106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a</a:t>
              </a:r>
              <a:r>
                <a:rPr lang="cs-CZ" sz="4000" b="1" baseline="30000" dirty="0" smtClean="0"/>
                <a:t>2</a:t>
              </a:r>
              <a:endParaRPr lang="cs-CZ" b="1" baseline="300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411760" y="4437112"/>
              <a:ext cx="61106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a</a:t>
              </a:r>
              <a:r>
                <a:rPr lang="cs-CZ" sz="4000" b="1" baseline="30000" dirty="0" smtClean="0"/>
                <a:t>2</a:t>
              </a:r>
              <a:endParaRPr lang="cs-CZ" b="1" baseline="30000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3995936" y="5013176"/>
            <a:ext cx="5148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S = 6.a</a:t>
            </a:r>
            <a:r>
              <a:rPr lang="cs-CZ" sz="5400" b="1" baseline="30000" dirty="0" smtClean="0"/>
              <a:t>2 </a:t>
            </a:r>
            <a:r>
              <a:rPr lang="cs-CZ" sz="5400" b="1" dirty="0" smtClean="0"/>
              <a:t>= 6 . a . a</a:t>
            </a:r>
            <a:endParaRPr lang="cs-CZ" sz="2800" b="1" baseline="30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016" y="269776"/>
            <a:ext cx="8892480" cy="135902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Příklad</a:t>
            </a:r>
            <a:br>
              <a:rPr lang="cs-CZ" b="1" dirty="0" smtClean="0"/>
            </a:br>
            <a:r>
              <a:rPr lang="cs-CZ" sz="3100" b="1" dirty="0" smtClean="0"/>
              <a:t>Plechovka s barvou vystačí na 3 m</a:t>
            </a:r>
            <a:r>
              <a:rPr lang="cs-CZ" sz="3100" b="1" baseline="30000" dirty="0" smtClean="0"/>
              <a:t>2</a:t>
            </a:r>
            <a:r>
              <a:rPr lang="cs-CZ" sz="3100" b="1" dirty="0" smtClean="0"/>
              <a:t>. </a:t>
            </a:r>
            <a:br>
              <a:rPr lang="cs-CZ" sz="3100" b="1" dirty="0" smtClean="0"/>
            </a:br>
            <a:r>
              <a:rPr lang="cs-CZ" sz="3100" b="1" dirty="0" smtClean="0"/>
              <a:t>Na kolik kostek o  hraně a = 10 cm nám barva vystačí?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67944" y="2204864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Vypočteme povrch jedné kostky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4067944" y="269962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S = 6 . a</a:t>
            </a:r>
            <a:r>
              <a:rPr lang="cs-CZ" b="1" baseline="30000" dirty="0" smtClean="0">
                <a:solidFill>
                  <a:srgbClr val="FF0000"/>
                </a:solidFill>
              </a:rPr>
              <a:t> .</a:t>
            </a:r>
            <a:r>
              <a:rPr lang="cs-CZ" b="1" dirty="0" smtClean="0">
                <a:solidFill>
                  <a:srgbClr val="FF0000"/>
                </a:solidFill>
              </a:rPr>
              <a:t> a = 6 . 10 . 10 = 600 cm</a:t>
            </a:r>
            <a:r>
              <a:rPr lang="cs-CZ" b="1" baseline="30000" dirty="0" smtClean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122117" y="3491716"/>
            <a:ext cx="4029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Převedeme vydatnost plechovky na cm</a:t>
            </a:r>
            <a:r>
              <a:rPr lang="cs-CZ" b="1" baseline="30000" dirty="0" smtClean="0"/>
              <a:t>2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4089283" y="3923764"/>
            <a:ext cx="2116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3 m</a:t>
            </a:r>
            <a:r>
              <a:rPr lang="cs-CZ" b="1" baseline="30000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 = 30000 cm</a:t>
            </a:r>
            <a:r>
              <a:rPr lang="cs-CZ" b="1" baseline="30000" dirty="0" smtClean="0">
                <a:solidFill>
                  <a:srgbClr val="FF0000"/>
                </a:solidFill>
              </a:rPr>
              <a:t>2</a:t>
            </a:r>
            <a:endParaRPr lang="cs-CZ" b="1" baseline="30000" dirty="0" smtClean="0"/>
          </a:p>
        </p:txBody>
      </p:sp>
      <p:sp>
        <p:nvSpPr>
          <p:cNvPr id="33" name="TextovéPole 32"/>
          <p:cNvSpPr txBox="1"/>
          <p:nvPr/>
        </p:nvSpPr>
        <p:spPr>
          <a:xfrm>
            <a:off x="4086621" y="4293096"/>
            <a:ext cx="50218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Když vydělíme vydatnost plechovky povrchem </a:t>
            </a:r>
          </a:p>
          <a:p>
            <a:r>
              <a:rPr lang="cs-CZ" b="1" dirty="0" smtClean="0"/>
              <a:t>jedné plechovky, číslo které nám vyjde, </a:t>
            </a:r>
            <a:br>
              <a:rPr lang="cs-CZ" b="1" dirty="0" smtClean="0"/>
            </a:br>
            <a:r>
              <a:rPr lang="cs-CZ" b="1" dirty="0" smtClean="0"/>
              <a:t>představuje počet plechovek, které můžeme natřít.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4108209" y="5363924"/>
            <a:ext cx="3929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Počet plechovek = 30000 : 600 = </a:t>
            </a:r>
            <a:r>
              <a:rPr lang="cs-CZ" b="1" u="sng" dirty="0" smtClean="0">
                <a:solidFill>
                  <a:srgbClr val="FF0000"/>
                </a:solidFill>
              </a:rPr>
              <a:t>50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 smtClean="0"/>
          </a:p>
        </p:txBody>
      </p:sp>
      <p:sp>
        <p:nvSpPr>
          <p:cNvPr id="35" name="TextovéPole 34"/>
          <p:cNvSpPr txBox="1"/>
          <p:nvPr/>
        </p:nvSpPr>
        <p:spPr>
          <a:xfrm>
            <a:off x="4108219" y="5867980"/>
            <a:ext cx="4024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Jednou plechovkou </a:t>
            </a:r>
            <a:r>
              <a:rPr lang="cs-CZ" b="1" smtClean="0"/>
              <a:t>natřeme 50 </a:t>
            </a:r>
            <a:r>
              <a:rPr lang="cs-CZ" b="1" dirty="0" smtClean="0"/>
              <a:t>kostek.</a:t>
            </a:r>
          </a:p>
        </p:txBody>
      </p:sp>
      <p:grpSp>
        <p:nvGrpSpPr>
          <p:cNvPr id="51" name="Skupina 50"/>
          <p:cNvGrpSpPr/>
          <p:nvPr/>
        </p:nvGrpSpPr>
        <p:grpSpPr>
          <a:xfrm>
            <a:off x="467544" y="2708920"/>
            <a:ext cx="2885334" cy="3024336"/>
            <a:chOff x="467544" y="2708920"/>
            <a:chExt cx="2885334" cy="3024336"/>
          </a:xfrm>
        </p:grpSpPr>
        <p:sp>
          <p:nvSpPr>
            <p:cNvPr id="37" name="Krychle 36"/>
            <p:cNvSpPr/>
            <p:nvPr/>
          </p:nvSpPr>
          <p:spPr>
            <a:xfrm>
              <a:off x="467544" y="2708920"/>
              <a:ext cx="2592288" cy="2592288"/>
            </a:xfrm>
            <a:prstGeom prst="cube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899592" y="5363924"/>
              <a:ext cx="1085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 = 10 cm</a:t>
              </a:r>
              <a:endParaRPr lang="cs-CZ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2694358" y="4869160"/>
              <a:ext cx="2984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054398" y="3573016"/>
              <a:ext cx="2984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8" grpId="0"/>
      <p:bldP spid="29" grpId="0"/>
      <p:bldP spid="30" grpId="0"/>
      <p:bldP spid="31" grpId="0"/>
      <p:bldP spid="33" grpId="0"/>
      <p:bldP spid="34" grpId="0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Nadpis 3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Použité zdroje</a:t>
            </a:r>
            <a:endParaRPr lang="cs-CZ" b="1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Učební  texty byly vytvořeny s využitím učebnice: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JUSTOVÁ, Jaroslava: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Matematika pro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5. ročník ZŠ, 2. díl.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1.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vyd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ALTER, 1996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299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Krychle</vt:lpstr>
      <vt:lpstr>Krychle</vt:lpstr>
      <vt:lpstr>Síť krychle</vt:lpstr>
      <vt:lpstr>Síť krychle  další příklady sítí</vt:lpstr>
      <vt:lpstr>Příklad Vejde se nám vystřihovánka krychle o hraně a = 6,5 cm  na papír formátu A4?</vt:lpstr>
      <vt:lpstr>Povrch krychle</vt:lpstr>
      <vt:lpstr>Příklad Plechovka s barvou vystačí na 3 m2.  Na kolik kostek o  hraně a = 10 cm nám barva vystačí?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zimpl</dc:creator>
  <cp:lastModifiedBy>Aleš</cp:lastModifiedBy>
  <cp:revision>27</cp:revision>
  <dcterms:created xsi:type="dcterms:W3CDTF">2013-05-11T04:27:38Z</dcterms:created>
  <dcterms:modified xsi:type="dcterms:W3CDTF">2013-06-02T15:56:02Z</dcterms:modified>
</cp:coreProperties>
</file>