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21" r:id="rId3"/>
    <p:sldId id="256" r:id="rId4"/>
    <p:sldId id="311" r:id="rId5"/>
    <p:sldId id="313" r:id="rId6"/>
    <p:sldId id="314" r:id="rId7"/>
    <p:sldId id="312" r:id="rId8"/>
    <p:sldId id="259" r:id="rId9"/>
    <p:sldId id="260" r:id="rId10"/>
    <p:sldId id="261" r:id="rId11"/>
    <p:sldId id="262" r:id="rId12"/>
    <p:sldId id="263" r:id="rId13"/>
    <p:sldId id="267" r:id="rId14"/>
    <p:sldId id="274" r:id="rId15"/>
    <p:sldId id="275" r:id="rId16"/>
    <p:sldId id="310" r:id="rId17"/>
    <p:sldId id="276" r:id="rId18"/>
    <p:sldId id="315" r:id="rId19"/>
    <p:sldId id="316" r:id="rId20"/>
    <p:sldId id="268" r:id="rId21"/>
    <p:sldId id="269" r:id="rId22"/>
    <p:sldId id="270" r:id="rId23"/>
    <p:sldId id="271" r:id="rId24"/>
    <p:sldId id="272" r:id="rId25"/>
    <p:sldId id="273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309" r:id="rId42"/>
    <p:sldId id="300" r:id="rId43"/>
    <p:sldId id="301" r:id="rId44"/>
    <p:sldId id="307" r:id="rId45"/>
    <p:sldId id="306" r:id="rId46"/>
    <p:sldId id="305" r:id="rId47"/>
    <p:sldId id="304" r:id="rId48"/>
    <p:sldId id="317" r:id="rId49"/>
    <p:sldId id="318" r:id="rId50"/>
    <p:sldId id="319" r:id="rId51"/>
    <p:sldId id="294" r:id="rId52"/>
    <p:sldId id="296" r:id="rId53"/>
    <p:sldId id="292" r:id="rId54"/>
    <p:sldId id="302" r:id="rId55"/>
    <p:sldId id="295" r:id="rId56"/>
    <p:sldId id="303" r:id="rId57"/>
    <p:sldId id="293" r:id="rId58"/>
    <p:sldId id="297" r:id="rId59"/>
    <p:sldId id="298" r:id="rId60"/>
    <p:sldId id="299" r:id="rId61"/>
    <p:sldId id="308" r:id="rId62"/>
    <p:sldId id="266" r:id="rId63"/>
    <p:sldId id="320" r:id="rId64"/>
    <p:sldId id="265" r:id="rId6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FF35BDF0-2EFB-491A-98F7-567881B3141E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272EC6A1-79C8-433B-B5E2-4DDF7998B7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emf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iki/1918" TargetMode="External"/><Relationship Id="rId2" Type="http://schemas.openxmlformats.org/officeDocument/2006/relationships/hyperlink" Target="http://ru.wikipedia.org/wiki/%D0%90%D0%BB%D0%B0%D0%BF%D0%B0%D0%B5%D0%B2%D1%81%D0%BA%D0%B8%D0%B5_%D0%BC%D1%83%D1%87%D0%B5%D0%BD%D0%B8%D0%BA%D0%B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ru.wikipedia.org/wiki/1919" TargetMode="Externa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Relationship Id="rId9" Type="http://schemas.openxmlformats.org/officeDocument/2006/relationships/image" Target="../media/image13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e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7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wmf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iki/%D0%A0%D1%83%D0%B1%D0%BB%D1%8C" TargetMode="External"/><Relationship Id="rId2" Type="http://schemas.openxmlformats.org/officeDocument/2006/relationships/hyperlink" Target="http://ru.wikipedia.org/wiki/%D0%AE%D0%B1%D0%B8%D0%BB%D0%B5%D0%B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png"/><Relationship Id="rId4" Type="http://schemas.openxmlformats.org/officeDocument/2006/relationships/hyperlink" Target="http://ru.wikipedia.org/wiki/%D0%9D%D0%B8%D0%BA%D0%BE%D0%BB%D0%B0%D0%B9_II" TargetMode="Externa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://otma.blog.cz/0901/baronka-buxhoevedenova" TargetMode="External"/><Relationship Id="rId2" Type="http://schemas.openxmlformats.org/officeDocument/2006/relationships/hyperlink" Target="http://rutube.ru/tracks/1347201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wmf"/><Relationship Id="rId4" Type="http://schemas.openxmlformats.org/officeDocument/2006/relationships/hyperlink" Target="http://gatchina3000.ru/literatura/sokolov_n_a/murder_imperial_family58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641" y="2060848"/>
            <a:ext cx="6803679" cy="125916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Šablona 32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1074409" y="4005064"/>
            <a:ext cx="7798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VY_32_INOVACE_02_31_Romanovovi</a:t>
            </a:r>
            <a:endParaRPr lang="cs-CZ" sz="3600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64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Romanovovi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91680" y="1268760"/>
            <a:ext cx="71628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rozšiřující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err="1" smtClean="0"/>
              <a:t>Romanovovi</a:t>
            </a:r>
            <a:r>
              <a:rPr lang="cs-CZ" dirty="0" smtClean="0"/>
              <a:t>, </a:t>
            </a:r>
            <a:r>
              <a:rPr lang="cs-CZ" smtClean="0"/>
              <a:t>car Mikuláš II.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14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4373" y="188640"/>
            <a:ext cx="4433047" cy="685800"/>
          </a:xfrm>
        </p:spPr>
        <p:txBody>
          <a:bodyPr>
            <a:noAutofit/>
          </a:bodyPr>
          <a:lstStyle/>
          <a:p>
            <a:pPr algn="ctr"/>
            <a:r>
              <a:rPr lang="vi-VN" sz="6600" b="1" dirty="0">
                <a:solidFill>
                  <a:srgbClr val="C00000"/>
                </a:solidFill>
              </a:rPr>
              <a:t>Рома́новы</a:t>
            </a:r>
            <a:endParaRPr lang="cs-CZ" sz="66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40768"/>
            <a:ext cx="4291524" cy="53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033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6079" y="-32079"/>
            <a:ext cx="9423701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86819" y="241484"/>
            <a:ext cx="52405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800" b="1" dirty="0" smtClean="0">
                <a:latin typeface="Comic Sans MS" pitchFamily="66" charset="0"/>
              </a:rPr>
              <a:t>Зимний дворец (Петроград</a:t>
            </a:r>
            <a:r>
              <a:rPr lang="cs-CZ" sz="3200" b="1" dirty="0">
                <a:latin typeface="Comic Sans MS" pitchFamily="66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1299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20073"/>
            <a:ext cx="10492602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2229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041"/>
            <a:ext cx="933829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3906982"/>
            <a:ext cx="14863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1917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228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1" y="0"/>
            <a:ext cx="912000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2878" y="264645"/>
            <a:ext cx="76466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200" b="1" dirty="0">
                <a:latin typeface="Comic Sans MS" pitchFamily="66" charset="0"/>
              </a:rPr>
              <a:t>Царское Село (25км от Петрограда)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" name="Šipka doprava 1">
            <a:hlinkClick r:id="rId3" action="ppaction://hlinksldjump"/>
          </p:cNvPr>
          <p:cNvSpPr/>
          <p:nvPr/>
        </p:nvSpPr>
        <p:spPr>
          <a:xfrm>
            <a:off x="7920319" y="61390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91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908720"/>
            <a:ext cx="6408712" cy="5544616"/>
          </a:xfrm>
        </p:spPr>
        <p:txBody>
          <a:bodyPr>
            <a:noAutofit/>
          </a:bodyPr>
          <a:lstStyle/>
          <a:p>
            <a:r>
              <a:rPr lang="ru-RU" sz="2800" b="1" dirty="0">
                <a:latin typeface="Comic Sans MS" pitchFamily="66" charset="0"/>
              </a:rPr>
              <a:t>русский боярский </a:t>
            </a:r>
            <a:r>
              <a:rPr lang="ru-RU" sz="2800" b="1" dirty="0" smtClean="0">
                <a:latin typeface="Comic Sans MS" pitchFamily="66" charset="0"/>
              </a:rPr>
              <a:t>род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ru-RU" sz="2800" b="1" dirty="0" smtClean="0">
                <a:latin typeface="Comic Sans MS" pitchFamily="66" charset="0"/>
              </a:rPr>
              <a:t>с </a:t>
            </a:r>
            <a:r>
              <a:rPr lang="ru-RU" sz="2800" b="1" dirty="0">
                <a:latin typeface="Comic Sans MS" pitchFamily="66" charset="0"/>
              </a:rPr>
              <a:t>конца XVI </a:t>
            </a:r>
            <a:r>
              <a:rPr lang="ru-RU" sz="2800" b="1" dirty="0" smtClean="0">
                <a:latin typeface="Comic Sans MS" pitchFamily="66" charset="0"/>
              </a:rPr>
              <a:t>века</a:t>
            </a:r>
            <a:endParaRPr lang="cs-CZ" sz="2800" b="1" dirty="0" smtClean="0">
              <a:latin typeface="Comic Sans MS" pitchFamily="66" charset="0"/>
            </a:endParaRPr>
          </a:p>
          <a:p>
            <a:r>
              <a:rPr lang="ru-RU" sz="2800" b="1" dirty="0" smtClean="0">
                <a:latin typeface="Comic Sans MS" pitchFamily="66" charset="0"/>
              </a:rPr>
              <a:t>с </a:t>
            </a:r>
            <a:r>
              <a:rPr lang="ru-RU" sz="2800" b="1" dirty="0">
                <a:latin typeface="Comic Sans MS" pitchFamily="66" charset="0"/>
              </a:rPr>
              <a:t>1613 года — династия русских царей и с 1721 года — императоров </a:t>
            </a:r>
            <a:r>
              <a:rPr lang="ru-RU" sz="2800" b="1" dirty="0" smtClean="0">
                <a:latin typeface="Comic Sans MS" pitchFamily="66" charset="0"/>
              </a:rPr>
              <a:t>всероссийских</a:t>
            </a:r>
            <a:r>
              <a:rPr lang="ru-RU" sz="2800" b="1" dirty="0">
                <a:latin typeface="Comic Sans MS" pitchFamily="66" charset="0"/>
              </a:rPr>
              <a:t>, а впоследствии — царей Польши, великих князей Литвы и Финляндии, герцогов Ольденбурга и Гольштейн-Готторпа и великих магистров Мальтийского Ордена.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210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92696"/>
            <a:ext cx="7776864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>
                <a:solidFill>
                  <a:srgbClr val="C00000"/>
                </a:solidFill>
                <a:latin typeface="Comic Sans MS" pitchFamily="66" charset="0"/>
              </a:rPr>
              <a:t> </a:t>
            </a:r>
            <a:r>
              <a:rPr lang="cs-CZ" sz="5400" b="1" dirty="0">
                <a:solidFill>
                  <a:srgbClr val="C00000"/>
                </a:solidFill>
                <a:latin typeface="Comic Sans MS" pitchFamily="66" charset="0"/>
              </a:rPr>
              <a:t> "Bože, chraň Rusko a dej mu mír</a:t>
            </a:r>
            <a:r>
              <a:rPr lang="cs-CZ" sz="5400" b="1" dirty="0" smtClean="0">
                <a:solidFill>
                  <a:srgbClr val="C00000"/>
                </a:solidFill>
                <a:latin typeface="Comic Sans MS" pitchFamily="66" charset="0"/>
              </a:rPr>
              <a:t>!„</a:t>
            </a:r>
          </a:p>
          <a:p>
            <a:pPr algn="ctr"/>
            <a:r>
              <a:rPr lang="cs-CZ" sz="5400" b="1" dirty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sz="5400" b="1" dirty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sz="5400" b="1" dirty="0">
                <a:solidFill>
                  <a:srgbClr val="C00000"/>
                </a:solidFill>
                <a:latin typeface="Comic Sans MS" pitchFamily="66" charset="0"/>
              </a:rPr>
              <a:t>   Car Mikuláš II., 17. října 1905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5773326"/>
            <a:ext cx="78488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http://www.obrys-kmen.cz/index.php?rok=2003&amp;cis=07&amp;tisk=04</a:t>
            </a:r>
          </a:p>
        </p:txBody>
      </p:sp>
    </p:spTree>
    <p:extLst>
      <p:ext uri="{BB962C8B-B14F-4D97-AF65-F5344CB8AC3E}">
        <p14:creationId xmlns:p14="http://schemas.microsoft.com/office/powerpoint/2010/main" val="388445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476672"/>
            <a:ext cx="6480720" cy="1590254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vi-VN" sz="4100" b="1" i="1" dirty="0">
                <a:solidFill>
                  <a:srgbClr val="C00000"/>
                </a:solidFill>
              </a:rPr>
              <a:t>Михаи́л Фёдорович Рома́нов</a:t>
            </a:r>
            <a:r>
              <a:rPr lang="vi-VN" sz="4100" b="1" dirty="0">
                <a:solidFill>
                  <a:srgbClr val="C00000"/>
                </a:solidFill>
              </a:rPr>
              <a:t> </a:t>
            </a:r>
            <a:r>
              <a:rPr lang="vi-VN" sz="3600" dirty="0" smtClean="0"/>
              <a:t>(</a:t>
            </a:r>
            <a:r>
              <a:rPr lang="cs-CZ" sz="3600" dirty="0" smtClean="0"/>
              <a:t>1596-1645)</a:t>
            </a:r>
          </a:p>
          <a:p>
            <a:pPr algn="ctr"/>
            <a:r>
              <a:rPr lang="az-Cyrl-AZ" sz="3600" b="1" dirty="0">
                <a:latin typeface="Comic Sans MS" pitchFamily="66" charset="0"/>
              </a:rPr>
              <a:t>п</a:t>
            </a:r>
            <a:r>
              <a:rPr lang="cs-CZ" sz="3600" b="1" dirty="0">
                <a:latin typeface="Comic Sans MS" pitchFamily="66" charset="0"/>
              </a:rPr>
              <a:t>é</a:t>
            </a:r>
            <a:r>
              <a:rPr lang="az-Cyrl-AZ" sz="3600" b="1" dirty="0">
                <a:latin typeface="Comic Sans MS" pitchFamily="66" charset="0"/>
              </a:rPr>
              <a:t>рвый русский </a:t>
            </a:r>
            <a:r>
              <a:rPr lang="az-Cyrl-AZ" sz="3600" b="1" dirty="0" smtClean="0">
                <a:latin typeface="Comic Sans MS" pitchFamily="66" charset="0"/>
              </a:rPr>
              <a:t>цар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dirty="0" smtClean="0"/>
              <a:t>(c 1613 </a:t>
            </a:r>
            <a:r>
              <a:rPr lang="az-Cyrl-AZ" sz="3600" dirty="0"/>
              <a:t>г</a:t>
            </a:r>
            <a:r>
              <a:rPr lang="az-Cyrl-AZ" sz="3600" dirty="0" smtClean="0"/>
              <a:t>.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71503"/>
            <a:ext cx="7294628" cy="4586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099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998"/>
            <a:ext cx="9144000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67944" y="206084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ru-RU" sz="3600" b="1" dirty="0">
                <a:latin typeface="Comic Sans MS" pitchFamily="66" charset="0"/>
              </a:rPr>
              <a:t>Цари, императоры и великие князья Дома Романовых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27487"/>
            <a:ext cx="1536816" cy="19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564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76200"/>
            <a:ext cx="5683126" cy="1371600"/>
          </a:xfrm>
        </p:spPr>
        <p:txBody>
          <a:bodyPr/>
          <a:lstStyle/>
          <a:p>
            <a:r>
              <a:rPr lang="az-Cyrl-AZ" b="1" dirty="0">
                <a:solidFill>
                  <a:srgbClr val="C00000"/>
                </a:solidFill>
              </a:rPr>
              <a:t>Семья</a:t>
            </a:r>
            <a:r>
              <a:rPr lang="az-Cyrl-AZ" dirty="0"/>
              <a:t>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-33489"/>
            <a:ext cx="3322801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028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170" y="1988840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988839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601274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az-Cyrl-AZ" b="1" dirty="0">
                <a:latin typeface="Comic Sans MS" pitchFamily="66" charset="0"/>
              </a:rPr>
              <a:t>Царь </a:t>
            </a:r>
            <a:r>
              <a:rPr lang="az-Cyrl-AZ" b="1" dirty="0" smtClean="0">
                <a:latin typeface="Comic Sans MS" pitchFamily="66" charset="0"/>
              </a:rPr>
              <a:t>Николай</a:t>
            </a:r>
            <a:r>
              <a:rPr lang="cs-CZ" b="1" dirty="0" smtClean="0">
                <a:latin typeface="Comic Sans MS" pitchFamily="66" charset="0"/>
              </a:rPr>
              <a:t> II.</a:t>
            </a:r>
            <a:r>
              <a:rPr lang="az-Cyrl-AZ" b="1" dirty="0" smtClean="0">
                <a:latin typeface="Comic Sans MS" pitchFamily="66" charset="0"/>
              </a:rPr>
              <a:t>и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az-Cyrl-AZ" b="1" dirty="0">
                <a:latin typeface="Comic Sans MS" pitchFamily="66" charset="0"/>
              </a:rPr>
              <a:t>Александра Федоровна </a:t>
            </a:r>
            <a:r>
              <a:rPr lang="az-Cyrl-AZ" b="1" dirty="0" smtClean="0">
                <a:latin typeface="Comic Sans MS" pitchFamily="66" charset="0"/>
              </a:rPr>
              <a:t> 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00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355" y="764704"/>
            <a:ext cx="6796341" cy="54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85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91680" y="1124744"/>
            <a:ext cx="72008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latin typeface="Comic Sans MS" pitchFamily="66" charset="0"/>
              </a:rPr>
              <a:t>Роковая драма царской семьи была связана с неизлечимым недугом сына, царевича Алексея — гемофилией (несвертываемостью крови). Болезнь наследника престола обусловила появление в царском доме Григория </a:t>
            </a:r>
            <a:r>
              <a:rPr lang="ru-RU" sz="2800" b="1" u="sng" dirty="0">
                <a:latin typeface="Comic Sans MS" pitchFamily="66" charset="0"/>
              </a:rPr>
              <a:t>Распутина</a:t>
            </a:r>
            <a:r>
              <a:rPr lang="ru-RU" sz="2800" b="1" dirty="0">
                <a:latin typeface="Comic Sans MS" pitchFamily="66" charset="0"/>
              </a:rPr>
              <a:t>, который </a:t>
            </a:r>
            <a:r>
              <a:rPr lang="ru-RU" sz="2800" b="1" dirty="0" smtClean="0">
                <a:latin typeface="Comic Sans MS" pitchFamily="66" charset="0"/>
              </a:rPr>
              <a:t>прославился </a:t>
            </a:r>
            <a:r>
              <a:rPr lang="ru-RU" sz="2800" b="1" dirty="0">
                <a:latin typeface="Comic Sans MS" pitchFamily="66" charset="0"/>
              </a:rPr>
              <a:t>даром предвидения и врачевания; он неоднократно помогал цесаревичу Алексею побороть приступы болезни.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07453"/>
            <a:ext cx="1666962" cy="25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6828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48680"/>
            <a:ext cx="6803679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az-Cyrl-AZ" b="1" dirty="0">
                <a:latin typeface="Comic Sans MS" pitchFamily="66" charset="0"/>
              </a:rPr>
              <a:t>Алексей </a:t>
            </a:r>
            <a:r>
              <a:rPr lang="az-Cyrl-AZ" b="1" dirty="0" smtClean="0">
                <a:latin typeface="Comic Sans MS" pitchFamily="66" charset="0"/>
              </a:rPr>
              <a:t>Николаевич</a:t>
            </a: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(</a:t>
            </a:r>
            <a: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Book Antiqua"/>
              </a:rPr>
              <a:t>*</a:t>
            </a:r>
            <a: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1904-</a:t>
            </a:r>
            <a: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Book Antiqua"/>
              </a:rPr>
              <a:t>†</a:t>
            </a:r>
            <a: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1918)</a:t>
            </a:r>
            <a:br>
              <a:rPr lang="cs-CZ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</a:br>
            <a:endParaRPr lang="cs-CZ" b="1" dirty="0">
              <a:latin typeface="Comic Sans MS" pitchFamily="66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72816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5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347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3511"/>
            <a:ext cx="4428760" cy="61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882" y="5373216"/>
            <a:ext cx="4009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(</a:t>
            </a:r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  <a:latin typeface="Book Antiqua"/>
              </a:rPr>
              <a:t>*</a:t>
            </a:r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1904-</a:t>
            </a:r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  <a:latin typeface="Book Antiqua"/>
              </a:rPr>
              <a:t>†</a:t>
            </a:r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1918)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29716"/>
            <a:ext cx="2562225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632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225" y="1143779"/>
            <a:ext cx="3802714" cy="48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175" y="188640"/>
            <a:ext cx="3557374" cy="64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593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b="1" dirty="0">
                <a:latin typeface="Comic Sans MS" pitchFamily="66" charset="0"/>
              </a:rPr>
              <a:t>Сестры Романовы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7787"/>
            <a:ext cx="6660414" cy="52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61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53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b="1" dirty="0">
                <a:latin typeface="Comic Sans MS" pitchFamily="66" charset="0"/>
              </a:rPr>
              <a:t>Ольга Николаевна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1268760"/>
            <a:ext cx="47625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32855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795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b="1" dirty="0">
                <a:latin typeface="Comic Sans MS" pitchFamily="66" charset="0"/>
              </a:rPr>
              <a:t>Татьяна Николаевна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813" y="1196752"/>
            <a:ext cx="47625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24245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67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b="1" dirty="0">
                <a:latin typeface="Comic Sans MS" pitchFamily="66" charset="0"/>
              </a:rPr>
              <a:t>Мария Николаевна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087" y="1196752"/>
            <a:ext cx="4760913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69548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376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b="1" dirty="0">
                <a:latin typeface="Comic Sans MS" pitchFamily="66" charset="0"/>
              </a:rPr>
              <a:t>Анастазия Николаевна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225" y="1268760"/>
            <a:ext cx="47625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60904"/>
            <a:ext cx="3228975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752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-9484"/>
            <a:ext cx="4749265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04847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772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3836"/>
            <a:ext cx="5269496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445544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59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35" y="0"/>
            <a:ext cx="4357665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1678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764704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3863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316"/>
            <a:ext cx="5348975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22537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43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5076999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22537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0116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399416" cy="54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799" y="1705630"/>
            <a:ext cx="4660201" cy="51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849" y="476672"/>
            <a:ext cx="18161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658" y="5661248"/>
            <a:ext cx="18161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631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29879"/>
            <a:ext cx="50112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37849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03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9" y="-171400"/>
            <a:ext cx="9199378" cy="75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7320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143"/>
            <a:ext cx="9249708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106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064"/>
            <a:ext cx="6745559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798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7" y="0"/>
            <a:ext cx="9309561" cy="71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450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0"/>
            <a:ext cx="3606120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496331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405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-922"/>
            <a:ext cx="499790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76872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280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" t="1295" r="2298" b="1396"/>
          <a:stretch/>
        </p:blipFill>
        <p:spPr bwMode="auto">
          <a:xfrm>
            <a:off x="2036618" y="0"/>
            <a:ext cx="5292437" cy="6843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0" name="Picture 4" descr="C:\Users\Admin\AppData\Local\Microsoft\Windows\Temporary Internet Files\Content.IE5\QIBMB860\MC9000574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353706"/>
            <a:ext cx="1339596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80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-12042"/>
            <a:ext cx="9744076" cy="6870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654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488" y="0"/>
            <a:ext cx="4213225" cy="485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563" y="1948733"/>
            <a:ext cx="320992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587" y="4901483"/>
            <a:ext cx="1343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566"/>
            <a:ext cx="1343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346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04664"/>
            <a:ext cx="72008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latin typeface="Comic Sans MS" pitchFamily="66" charset="0"/>
              </a:rPr>
              <a:t>9 марта Николай и царская семья были арестованы. Первые пять месяцев они находились под охраной в </a:t>
            </a:r>
            <a:r>
              <a:rPr lang="ru-RU" sz="2800" b="1" dirty="0" smtClean="0">
                <a:latin typeface="Comic Sans MS" pitchFamily="66" charset="0"/>
              </a:rPr>
              <a:t>Царском Селе, </a:t>
            </a:r>
            <a:r>
              <a:rPr lang="ru-RU" sz="2800" b="1" dirty="0">
                <a:latin typeface="Comic Sans MS" pitchFamily="66" charset="0"/>
              </a:rPr>
              <a:t>в августе 1917 г. их переправили в Тобольск. В апреле 1918 г. большевики перевели Романовых в Екатеринбург. В ночь на 17 июля 1918 г. в центре Екатеринбурга, в подвале дома Ипатьева, где узники находились в заточении, Николай, царица, пятеро их детей и несколько приближенных (всего 11 человек) были без суда и следствия расстреляны.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058460" y="595072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43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268760"/>
            <a:ext cx="72728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>
                <a:latin typeface="Comic Sans MS" pitchFamily="66" charset="0"/>
              </a:rPr>
              <a:t>На начало 1917 года династия Романовых насчитывала 32 представителя мужского пола, 13 из которых были </a:t>
            </a:r>
            <a:r>
              <a:rPr lang="ru-RU" sz="3200" b="1" dirty="0">
                <a:solidFill>
                  <a:srgbClr val="FF0000"/>
                </a:solidFill>
                <a:latin typeface="Comic Sans MS" pitchFamily="66" charset="0"/>
                <a:hlinkClick r:id="rId2" tooltip="Алапаевские мученики"/>
              </a:rPr>
              <a:t>казнены</a:t>
            </a:r>
            <a:r>
              <a:rPr lang="ru-RU" sz="3200" b="1" dirty="0">
                <a:latin typeface="Comic Sans MS" pitchFamily="66" charset="0"/>
                <a:hlinkClick r:id="rId2" tooltip="Алапаевские мученики"/>
              </a:rPr>
              <a:t> большевиками</a:t>
            </a:r>
            <a:r>
              <a:rPr lang="ru-RU" sz="3200" b="1" dirty="0">
                <a:latin typeface="Comic Sans MS" pitchFamily="66" charset="0"/>
              </a:rPr>
              <a:t> в </a:t>
            </a:r>
            <a:r>
              <a:rPr lang="ru-RU" sz="3200" b="1" dirty="0">
                <a:latin typeface="Comic Sans MS" pitchFamily="66" charset="0"/>
                <a:hlinkClick r:id="rId3" tooltip="1918"/>
              </a:rPr>
              <a:t>1918</a:t>
            </a:r>
            <a:r>
              <a:rPr lang="ru-RU" sz="3200" b="1" dirty="0">
                <a:latin typeface="Comic Sans MS" pitchFamily="66" charset="0"/>
              </a:rPr>
              <a:t>-</a:t>
            </a:r>
            <a:r>
              <a:rPr lang="ru-RU" sz="3200" b="1" dirty="0">
                <a:latin typeface="Comic Sans MS" pitchFamily="66" charset="0"/>
                <a:hlinkClick r:id="rId4" tooltip="1919"/>
              </a:rPr>
              <a:t>19</a:t>
            </a:r>
            <a:r>
              <a:rPr lang="ru-RU" sz="3200" b="1" dirty="0">
                <a:latin typeface="Comic Sans MS" pitchFamily="66" charset="0"/>
              </a:rPr>
              <a:t> годах. Те, кто избежал этого, осели в Западной Европе (в основном — во Франции) и США. </a:t>
            </a:r>
            <a:endParaRPr lang="cs-CZ" sz="32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53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620688"/>
            <a:ext cx="63722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>
                <a:latin typeface="Comic Sans MS" pitchFamily="66" charset="0"/>
              </a:rPr>
              <a:t>Всего в 1918—1919 гг. в Екатеринбурге, Алапаевске, Петербурге и Ташкенте было убито 19 представителей династии </a:t>
            </a:r>
            <a:r>
              <a:rPr lang="ru-RU" sz="4000" b="1" dirty="0" smtClean="0">
                <a:latin typeface="Comic Sans MS" pitchFamily="66" charset="0"/>
              </a:rPr>
              <a:t>Романовых </a:t>
            </a:r>
            <a:r>
              <a:rPr lang="ru-RU" sz="4000" b="1" dirty="0">
                <a:latin typeface="Comic Sans MS" pitchFamily="66" charset="0"/>
              </a:rPr>
              <a:t>мужского и женского пола (из них 7 детей).</a:t>
            </a:r>
            <a:endParaRPr lang="cs-CZ" sz="4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540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242"/>
          <a:stretch/>
        </p:blipFill>
        <p:spPr bwMode="auto">
          <a:xfrm>
            <a:off x="0" y="3333087"/>
            <a:ext cx="5354228" cy="352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" t="50663" r="-776" b="3402"/>
          <a:stretch/>
        </p:blipFill>
        <p:spPr bwMode="auto">
          <a:xfrm>
            <a:off x="4283968" y="0"/>
            <a:ext cx="4988214" cy="35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436096" y="4187602"/>
            <a:ext cx="345638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>
                <a:latin typeface="Comic Sans MS" pitchFamily="66" charset="0"/>
              </a:rPr>
              <a:t>Дом Ипатьева, где была убита в Екатеринбурге царская семья.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1812939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076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773" y="1700808"/>
            <a:ext cx="7017574" cy="48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9632" y="620688"/>
            <a:ext cx="7577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b="1" dirty="0">
                <a:latin typeface="Comic Sans MS" pitchFamily="66" charset="0"/>
              </a:rPr>
              <a:t>Комната, где была убита царская семья.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75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" t="706" r="-944" b="63676"/>
          <a:stretch/>
        </p:blipFill>
        <p:spPr bwMode="auto">
          <a:xfrm>
            <a:off x="0" y="3544006"/>
            <a:ext cx="5638386" cy="3313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1" t="45771" r="5264" b="6315"/>
          <a:stretch/>
        </p:blipFill>
        <p:spPr bwMode="auto">
          <a:xfrm>
            <a:off x="4679873" y="0"/>
            <a:ext cx="4464127" cy="38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Admin\AppData\Local\Microsoft\Windows\Temporary Internet Files\Content.IE5\WSHQMAWC\MC900330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0155">
            <a:off x="464934" y="1189428"/>
            <a:ext cx="2326124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23895" y="4221088"/>
            <a:ext cx="30598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latin typeface="Comic Sans MS" pitchFamily="66" charset="0"/>
              </a:rPr>
              <a:t>Открытая шахта вблизи которой были уничтожены трупы царской семьи (весна 1919 год).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226" y="60357"/>
            <a:ext cx="2324100" cy="34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78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52654"/>
            <a:ext cx="1933575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" y="-1"/>
            <a:ext cx="2952136" cy="32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" y="3528719"/>
            <a:ext cx="2638168" cy="33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662" y="-389"/>
            <a:ext cx="2869610" cy="34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343" y="3762719"/>
            <a:ext cx="2198474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541" y="4338000"/>
            <a:ext cx="4054459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5133"/>
            <a:ext cx="365760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541" y="2434483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64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858" y="1484784"/>
            <a:ext cx="6657529" cy="48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11829" y="475365"/>
            <a:ext cx="738375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 1977 </a:t>
            </a:r>
            <a:r>
              <a:rPr lang="az-Cyrl-A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год</a:t>
            </a:r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– </a:t>
            </a:r>
            <a:r>
              <a:rPr lang="az-Cyrl-A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разрушение</a:t>
            </a:r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 </a:t>
            </a:r>
            <a:r>
              <a:rPr lang="az-Cyrl-AZ" sz="4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дома</a:t>
            </a:r>
            <a:endParaRPr lang="cs-CZ" sz="4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6063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6489442" cy="49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6379" y="620688"/>
            <a:ext cx="81195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2003 </a:t>
            </a:r>
            <a:r>
              <a:rPr lang="az-Cyrl-A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год</a:t>
            </a:r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- </a:t>
            </a:r>
            <a:r>
              <a:rPr lang="az-Cyrl-AZ" sz="40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построен храм На крови</a:t>
            </a:r>
            <a:endParaRPr lang="cs-CZ" sz="40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852" y="1926000"/>
            <a:ext cx="3704148" cy="49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06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764704"/>
            <a:ext cx="3851920" cy="4648944"/>
          </a:xfrm>
        </p:spPr>
        <p:txBody>
          <a:bodyPr>
            <a:normAutofit/>
          </a:bodyPr>
          <a:lstStyle/>
          <a:p>
            <a:pPr algn="ctr"/>
            <a:r>
              <a:rPr lang="az-Cyrl-AZ" dirty="0"/>
              <a:t>Памятник семье </a:t>
            </a:r>
            <a:r>
              <a:rPr lang="az-Cyrl-AZ" dirty="0" smtClean="0"/>
              <a:t>Романовых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az-Cyrl-AZ" dirty="0"/>
              <a:t>Екатеринбург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000"/>
            <a:ext cx="51840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226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48680"/>
            <a:ext cx="4841880" cy="56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22538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3992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58238"/>
            <a:ext cx="3924300" cy="578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495"/>
            <a:ext cx="28809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8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420888"/>
            <a:ext cx="1343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463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459432"/>
            <a:ext cx="9433048" cy="79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343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86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92696"/>
            <a:ext cx="72008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000" b="1" dirty="0">
                <a:latin typeface="Comic Sans MS" pitchFamily="66" charset="0"/>
              </a:rPr>
              <a:t>Все нынешние представители этого рода являются потомками четырёх сыновей Николая I</a:t>
            </a:r>
            <a:r>
              <a:rPr lang="ru-RU" sz="2000" b="1" dirty="0" smtClean="0">
                <a:latin typeface="Comic Sans MS" pitchFamily="66" charset="0"/>
              </a:rPr>
              <a:t>:</a:t>
            </a:r>
            <a:endParaRPr lang="cs-CZ" sz="2000" b="1" dirty="0" smtClean="0">
              <a:latin typeface="Comic Sans MS" pitchFamily="66" charset="0"/>
            </a:endParaRPr>
          </a:p>
          <a:p>
            <a:pPr algn="ctr"/>
            <a:endParaRPr lang="cs-CZ" sz="2000" b="1" dirty="0" smtClean="0">
              <a:latin typeface="Comic Sans MS" pitchFamily="66" charset="0"/>
            </a:endParaRPr>
          </a:p>
          <a:p>
            <a:pPr algn="ctr"/>
            <a:r>
              <a:rPr lang="az-Cyrl-AZ" sz="2000" b="1" dirty="0">
                <a:solidFill>
                  <a:srgbClr val="FF0000"/>
                </a:solidFill>
                <a:latin typeface="Comic Sans MS" pitchFamily="66" charset="0"/>
              </a:rPr>
              <a:t>Потомки Александра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II</a:t>
            </a:r>
            <a:r>
              <a:rPr lang="cs-CZ" sz="2000" b="1" dirty="0" smtClean="0">
                <a:latin typeface="Comic Sans MS" pitchFamily="66" charset="0"/>
              </a:rPr>
              <a:t>. - </a:t>
            </a:r>
            <a:r>
              <a:rPr lang="ru-RU" sz="2000" b="1" dirty="0" smtClean="0">
                <a:latin typeface="Comic Sans MS" pitchFamily="66" charset="0"/>
              </a:rPr>
              <a:t>праправнучк</a:t>
            </a:r>
            <a:r>
              <a:rPr lang="ru-RU" sz="2000" b="1" dirty="0">
                <a:latin typeface="Comic Sans MS" pitchFamily="66" charset="0"/>
              </a:rPr>
              <a:t>а Мария Владимировна, её сын Георгий, братья Дмитрий и Михаил Павлович Романов </a:t>
            </a:r>
            <a:r>
              <a:rPr lang="ru-RU" sz="2000" b="1" dirty="0" smtClean="0">
                <a:latin typeface="Comic Sans MS" pitchFamily="66" charset="0"/>
              </a:rPr>
              <a:t>Ильинский </a:t>
            </a:r>
            <a:r>
              <a:rPr lang="ru-RU" sz="2000" b="1" dirty="0">
                <a:latin typeface="Comic Sans MS" pitchFamily="66" charset="0"/>
              </a:rPr>
              <a:t>(младший из которых родился в 1961 году</a:t>
            </a:r>
            <a:r>
              <a:rPr lang="ru-RU" sz="2000" b="1" dirty="0" smtClean="0">
                <a:latin typeface="Comic Sans MS" pitchFamily="66" charset="0"/>
              </a:rPr>
              <a:t>).</a:t>
            </a:r>
            <a:endParaRPr lang="cs-CZ" sz="2000" b="1" dirty="0" smtClean="0">
              <a:latin typeface="Comic Sans MS" pitchFamily="66" charset="0"/>
            </a:endParaRPr>
          </a:p>
          <a:p>
            <a:pPr algn="ctr"/>
            <a:r>
              <a:rPr lang="ru-RU" sz="2000" b="1" dirty="0">
                <a:solidFill>
                  <a:srgbClr val="FF0000"/>
                </a:solidFill>
                <a:latin typeface="Comic Sans MS" pitchFamily="66" charset="0"/>
              </a:rPr>
              <a:t>Потомки Константина </a:t>
            </a:r>
            <a:r>
              <a:rPr lang="ru-RU" sz="2000" b="1" dirty="0" smtClean="0">
                <a:solidFill>
                  <a:srgbClr val="FF0000"/>
                </a:solidFill>
                <a:latin typeface="Comic Sans MS" pitchFamily="66" charset="0"/>
              </a:rPr>
              <a:t>Николаевича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- </a:t>
            </a:r>
            <a:r>
              <a:rPr lang="ru-RU" sz="2000" b="1" dirty="0">
                <a:latin typeface="Comic Sans MS" pitchFamily="66" charset="0"/>
              </a:rPr>
              <a:t>п</a:t>
            </a:r>
            <a:r>
              <a:rPr lang="ru-RU" sz="2000" b="1" dirty="0" smtClean="0">
                <a:latin typeface="Comic Sans MS" pitchFamily="66" charset="0"/>
              </a:rPr>
              <a:t>о </a:t>
            </a:r>
            <a:r>
              <a:rPr lang="ru-RU" sz="2000" b="1" dirty="0">
                <a:latin typeface="Comic Sans MS" pitchFamily="66" charset="0"/>
              </a:rPr>
              <a:t>мужской линии ветвь пресеклась в 1973 году (со смертью </a:t>
            </a:r>
            <a:r>
              <a:rPr lang="ru-RU" sz="2000" b="1" dirty="0" smtClean="0">
                <a:latin typeface="Comic Sans MS" pitchFamily="66" charset="0"/>
              </a:rPr>
              <a:t>Всеволода, </a:t>
            </a:r>
            <a:r>
              <a:rPr lang="ru-RU" sz="2000" b="1" dirty="0">
                <a:latin typeface="Comic Sans MS" pitchFamily="66" charset="0"/>
              </a:rPr>
              <a:t>сына Иоанна </a:t>
            </a:r>
            <a:r>
              <a:rPr lang="ru-RU" sz="2000" b="1" dirty="0" smtClean="0">
                <a:latin typeface="Comic Sans MS" pitchFamily="66" charset="0"/>
              </a:rPr>
              <a:t>Константиновича</a:t>
            </a:r>
            <a:r>
              <a:rPr lang="cs-CZ" sz="2000" b="1" dirty="0" smtClean="0">
                <a:latin typeface="Comic Sans MS" pitchFamily="66" charset="0"/>
              </a:rPr>
              <a:t> </a:t>
            </a:r>
          </a:p>
          <a:p>
            <a:pPr algn="ctr"/>
            <a:r>
              <a:rPr lang="az-Cyrl-AZ" sz="2000" b="1" dirty="0">
                <a:solidFill>
                  <a:srgbClr val="FF0000"/>
                </a:solidFill>
                <a:latin typeface="Comic Sans MS" pitchFamily="66" charset="0"/>
              </a:rPr>
              <a:t>Потомки Николая Николаевича Старшего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- </a:t>
            </a:r>
            <a:r>
              <a:rPr lang="ru-RU" sz="2000" b="1" dirty="0">
                <a:latin typeface="Comic Sans MS" pitchFamily="66" charset="0"/>
              </a:rPr>
              <a:t>братья Николай и Дмитрий Романовичи </a:t>
            </a:r>
            <a:r>
              <a:rPr lang="ru-RU" sz="2000" b="1" dirty="0" smtClean="0">
                <a:latin typeface="Comic Sans MS" pitchFamily="66" charset="0"/>
              </a:rPr>
              <a:t>Романовы</a:t>
            </a:r>
            <a:endParaRPr lang="cs-CZ" sz="2000" b="1" dirty="0" smtClean="0">
              <a:latin typeface="Comic Sans MS" pitchFamily="66" charset="0"/>
            </a:endParaRPr>
          </a:p>
          <a:p>
            <a:pPr algn="ctr"/>
            <a:r>
              <a:rPr lang="ru-RU" sz="2000" b="1" dirty="0">
                <a:solidFill>
                  <a:srgbClr val="FF0000"/>
                </a:solidFill>
                <a:latin typeface="Comic Sans MS" pitchFamily="66" charset="0"/>
              </a:rPr>
              <a:t>Потомки Михаила </a:t>
            </a:r>
            <a:r>
              <a:rPr lang="ru-RU" sz="2000" b="1" dirty="0" smtClean="0">
                <a:solidFill>
                  <a:srgbClr val="FF0000"/>
                </a:solidFill>
                <a:latin typeface="Comic Sans MS" pitchFamily="66" charset="0"/>
              </a:rPr>
              <a:t>Николаевича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- </a:t>
            </a:r>
            <a:r>
              <a:rPr lang="ru-RU" sz="2000" b="1" dirty="0" smtClean="0">
                <a:latin typeface="Comic Sans MS" pitchFamily="66" charset="0"/>
              </a:rPr>
              <a:t>Николаc </a:t>
            </a:r>
            <a:r>
              <a:rPr lang="ru-RU" sz="2000" b="1" dirty="0">
                <a:latin typeface="Comic Sans MS" pitchFamily="66" charset="0"/>
              </a:rPr>
              <a:t>Николаевич (р. 1968), правнук великого князя Александра Михайловича Даниил Николаевич (р. 1972), брат предыдущего Дэниел Даниилович (р. 2009), сын предыдушего</a:t>
            </a:r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90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130" y="-752475"/>
            <a:ext cx="5810250" cy="761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708920"/>
            <a:ext cx="13430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032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988840"/>
            <a:ext cx="69127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600" b="1" dirty="0">
                <a:latin typeface="Comic Sans MS" pitchFamily="66" charset="0"/>
              </a:rPr>
              <a:t>На территории СССР оставались лишь двое из потомков Романовых по мужской </a:t>
            </a:r>
            <a:r>
              <a:rPr lang="ru-RU" sz="3600" b="1" dirty="0" smtClean="0">
                <a:latin typeface="Comic Sans MS" pitchFamily="66" charset="0"/>
              </a:rPr>
              <a:t>линии</a:t>
            </a:r>
            <a:r>
              <a:rPr lang="cs-CZ" sz="3600" b="1" dirty="0" smtClean="0">
                <a:latin typeface="Comic Sans MS" pitchFamily="66" charset="0"/>
              </a:rPr>
              <a:t>.</a:t>
            </a:r>
            <a:r>
              <a:rPr lang="ru-RU" sz="3600" b="1" dirty="0">
                <a:latin typeface="Comic Sans MS" pitchFamily="66" charset="0"/>
              </a:rPr>
              <a:t> </a:t>
            </a:r>
            <a:r>
              <a:rPr lang="cs-CZ" sz="3600" b="1" dirty="0" smtClean="0">
                <a:latin typeface="Comic Sans MS" pitchFamily="66" charset="0"/>
              </a:rPr>
              <a:t>O</a:t>
            </a:r>
            <a:r>
              <a:rPr lang="ru-RU" sz="3600" b="1" dirty="0" smtClean="0">
                <a:latin typeface="Comic Sans MS" pitchFamily="66" charset="0"/>
              </a:rPr>
              <a:t>стальные </a:t>
            </a:r>
            <a:r>
              <a:rPr lang="ru-RU" sz="3600" b="1" dirty="0">
                <a:latin typeface="Comic Sans MS" pitchFamily="66" charset="0"/>
              </a:rPr>
              <a:t>либо уехали, либо погибли.</a:t>
            </a:r>
            <a:endParaRPr lang="cs-CZ" sz="36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115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43527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429" y="3393035"/>
            <a:ext cx="257175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654" y="332656"/>
            <a:ext cx="13430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80728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723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10553"/>
            <a:ext cx="9163050" cy="568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425" y="5784072"/>
            <a:ext cx="181610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71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247775"/>
            <a:ext cx="85725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915" name="Picture 3" descr="C:\Users\Admin\AppData\Local\Microsoft\Windows\Temporary Internet Files\Content.IE5\WSHQMAWC\MC900352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926" y="5733256"/>
            <a:ext cx="1816729" cy="97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17" name="Picture 5" descr="C:\Users\Admin\AppData\Local\Microsoft\Windows\Temporary Internet Files\Content.IE5\WSHQMAWC\MC900352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635" y="241013"/>
            <a:ext cx="1816729" cy="97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97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565" y="-18760"/>
            <a:ext cx="6256560" cy="6876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125" y="2420888"/>
            <a:ext cx="13414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24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-17543"/>
            <a:ext cx="8087182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13855" y="-23758"/>
            <a:ext cx="625415" cy="6891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04448" y="-23759"/>
            <a:ext cx="551494" cy="6918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85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04664"/>
            <a:ext cx="72008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ru-RU" dirty="0" smtClean="0">
                <a:hlinkClick r:id="rId2" tooltip="Юбилей"/>
              </a:rPr>
              <a:t>Юбилейный</a:t>
            </a:r>
            <a:r>
              <a:rPr lang="ru-RU" dirty="0" smtClean="0"/>
              <a:t> </a:t>
            </a:r>
            <a:r>
              <a:rPr lang="ru-RU" i="1" dirty="0">
                <a:hlinkClick r:id="rId3" tooltip="Рубль"/>
              </a:rPr>
              <a:t>рубль</a:t>
            </a:r>
            <a:r>
              <a:rPr lang="ru-RU" dirty="0"/>
              <a:t> </a:t>
            </a:r>
            <a:r>
              <a:rPr lang="ru-RU" dirty="0">
                <a:hlinkClick r:id="rId4" tooltip="Николай II"/>
              </a:rPr>
              <a:t>Николая II</a:t>
            </a:r>
            <a:r>
              <a:rPr lang="ru-RU" dirty="0"/>
              <a:t> </a:t>
            </a:r>
            <a:r>
              <a:rPr lang="ru-RU" b="1" dirty="0"/>
              <a:t>300 лет дома Романовых</a:t>
            </a:r>
            <a:r>
              <a:rPr lang="ru-RU" dirty="0"/>
              <a:t>.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36912"/>
            <a:ext cx="714375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418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23"/>
            <a:ext cx="4010025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2088"/>
            <a:ext cx="41148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546" y="2340666"/>
            <a:ext cx="3172879" cy="45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88997"/>
            <a:ext cx="215265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2813859" cy="19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865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803679" cy="1371600"/>
          </a:xfrm>
        </p:spPr>
        <p:txBody>
          <a:bodyPr/>
          <a:lstStyle/>
          <a:p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63688" y="1700808"/>
            <a:ext cx="6042025" cy="43735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Zajímavosti o rodině Romanovových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rutube.ru/tracks/1347201.html</a:t>
            </a:r>
            <a:r>
              <a:rPr lang="cs-CZ" dirty="0" smtClean="0"/>
              <a:t> (</a:t>
            </a:r>
            <a:r>
              <a:rPr lang="az-Cyrl-AZ" b="1" dirty="0">
                <a:hlinkClick r:id="rId2"/>
              </a:rPr>
              <a:t>«Призраки дома Романовых</a:t>
            </a:r>
            <a:r>
              <a:rPr lang="az-Cyrl-AZ" b="1" dirty="0" smtClean="0">
                <a:hlinkClick r:id="rId2"/>
              </a:rPr>
              <a:t>»</a:t>
            </a:r>
            <a:r>
              <a:rPr lang="cs-CZ" b="1" dirty="0" smtClean="0"/>
              <a:t>)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otma.blog.cz/0901/baronka-buxhoevedenova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rutube.ru/tracks/1347201.html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gatchina3000.ru/literatura/sokolov_n_a/murder_imperial_family58.htm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62" name="Picture 2" descr="C:\Users\Admin\AppData\Local\Microsoft\Windows\Temporary Internet Files\Content.IE5\WSHQMAWC\MC9003307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25144"/>
            <a:ext cx="1699034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00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TC010264152[[fn=Motiv Symfonie]]</Template>
  <TotalTime>858</TotalTime>
  <Words>431</Words>
  <Application>Microsoft Office PowerPoint</Application>
  <PresentationFormat>Předvádění na obrazovce (4:3)</PresentationFormat>
  <Paragraphs>59</Paragraphs>
  <Slides>64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64</vt:i4>
      </vt:variant>
    </vt:vector>
  </HeadingPairs>
  <TitlesOfParts>
    <vt:vector size="65" baseType="lpstr">
      <vt:lpstr>1</vt:lpstr>
      <vt:lpstr>Šablona 32</vt:lpstr>
      <vt:lpstr>Romanovovi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Семья </vt:lpstr>
      <vt:lpstr>Царь Николай II.и Александра Федоровна  </vt:lpstr>
      <vt:lpstr>Prezentace aplikace PowerPoint</vt:lpstr>
      <vt:lpstr>Prezentace aplikace PowerPoint</vt:lpstr>
      <vt:lpstr>Алексей Николаевич (*1904-†1918) </vt:lpstr>
      <vt:lpstr>Prezentace aplikace PowerPoint</vt:lpstr>
      <vt:lpstr>Prezentace aplikace PowerPoint</vt:lpstr>
      <vt:lpstr>Сестры Романовы</vt:lpstr>
      <vt:lpstr>Ольга Николаевна</vt:lpstr>
      <vt:lpstr>Татьяна Николаевна</vt:lpstr>
      <vt:lpstr>Мария Николаевна</vt:lpstr>
      <vt:lpstr>Анастазия Николаевна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Памятник семье Романовых Екатеринбург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Юбилейный рубль Николая II 300 лет дома Романовых. </vt:lpstr>
      <vt:lpstr>Prezentace aplikace PowerPoint</vt:lpstr>
      <vt:lpstr>Zdroje,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194</cp:revision>
  <dcterms:created xsi:type="dcterms:W3CDTF">2011-08-18T16:05:28Z</dcterms:created>
  <dcterms:modified xsi:type="dcterms:W3CDTF">2011-10-21T15:46:37Z</dcterms:modified>
</cp:coreProperties>
</file>