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6" r:id="rId6"/>
    <p:sldId id="265" r:id="rId7"/>
    <p:sldId id="262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 autoAdjust="0"/>
    <p:restoredTop sz="94660" autoAdjust="0"/>
  </p:normalViewPr>
  <p:slideViewPr>
    <p:cSldViewPr>
      <p:cViewPr>
        <p:scale>
          <a:sx n="100" d="100"/>
          <a:sy n="100" d="100"/>
        </p:scale>
        <p:origin x="-1014" y="10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FD538B-4CA0-4CE8-8171-E63ED7F72141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EF2310-7213-408C-85A7-207549ABBD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366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EB569-7E3A-4963-AB2A-639AEDFA38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06135-21A5-4216-955C-BBA5D7730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EB569-7E3A-4963-AB2A-639AEDFA38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06135-21A5-4216-955C-BBA5D7730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EB569-7E3A-4963-AB2A-639AEDFA38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06135-21A5-4216-955C-BBA5D7730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EB569-7E3A-4963-AB2A-639AEDFA38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06135-21A5-4216-955C-BBA5D7730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EB569-7E3A-4963-AB2A-639AEDFA38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06135-21A5-4216-955C-BBA5D7730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EB569-7E3A-4963-AB2A-639AEDFA38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06135-21A5-4216-955C-BBA5D7730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EB569-7E3A-4963-AB2A-639AEDFA38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06135-21A5-4216-955C-BBA5D7730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EB569-7E3A-4963-AB2A-639AEDFA38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06135-21A5-4216-955C-BBA5D7730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EB569-7E3A-4963-AB2A-639AEDFA38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06135-21A5-4216-955C-BBA5D7730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EB569-7E3A-4963-AB2A-639AEDFA38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06135-21A5-4216-955C-BBA5D7730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EB569-7E3A-4963-AB2A-639AEDFA38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06135-21A5-4216-955C-BBA5D7730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4EB569-7E3A-4963-AB2A-639AEDFA3837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606135-21A5-4216-955C-BBA5D7730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1.docx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5.bin"/><Relationship Id="rId12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5.wmf"/><Relationship Id="rId11" Type="http://schemas.openxmlformats.org/officeDocument/2006/relationships/oleObject" Target="../embeddings/oleObject7.bin"/><Relationship Id="rId5" Type="http://schemas.openxmlformats.org/officeDocument/2006/relationships/oleObject" Target="../embeddings/oleObject4.bin"/><Relationship Id="rId10" Type="http://schemas.openxmlformats.org/officeDocument/2006/relationships/image" Target="../media/image7.wmf"/><Relationship Id="rId4" Type="http://schemas.openxmlformats.org/officeDocument/2006/relationships/image" Target="../media/image4.wmf"/><Relationship Id="rId9" Type="http://schemas.openxmlformats.org/officeDocument/2006/relationships/oleObject" Target="../embeddings/oleObject6.bin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Zadávání logických funkcí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133056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Logická funkce může být buď úplně vyjádřená, tj. je udána její hodnota pro všechny možné  kombinace hodnot proměnných ( buď </a:t>
            </a:r>
            <a:r>
              <a:rPr lang="cs-CZ" b="1" dirty="0"/>
              <a:t> 0</a:t>
            </a:r>
            <a:r>
              <a:rPr lang="cs-CZ" dirty="0"/>
              <a:t> nebo </a:t>
            </a:r>
            <a:r>
              <a:rPr lang="cs-CZ" b="1" i="1" dirty="0"/>
              <a:t>I</a:t>
            </a:r>
            <a:r>
              <a:rPr lang="cs-CZ" dirty="0"/>
              <a:t> ), nebo neúplně zadaná tj. když některá její hodnota pro některé kombinace hodnot proměnných je libovolná nebo není určena.</a:t>
            </a:r>
          </a:p>
          <a:p>
            <a:r>
              <a:rPr lang="cs-CZ" sz="3800" b="1" dirty="0"/>
              <a:t>Logická funkce může být zadána :  </a:t>
            </a:r>
          </a:p>
          <a:p>
            <a:pPr lvl="0"/>
            <a:r>
              <a:rPr lang="cs-CZ" dirty="0"/>
              <a:t>Tabulkou</a:t>
            </a:r>
          </a:p>
          <a:p>
            <a:pPr lvl="0"/>
            <a:r>
              <a:rPr lang="cs-CZ" dirty="0"/>
              <a:t>Množinou stavů a indexů</a:t>
            </a:r>
          </a:p>
          <a:p>
            <a:pPr lvl="0"/>
            <a:r>
              <a:rPr lang="cs-CZ" dirty="0"/>
              <a:t>Algebraickým výrazem</a:t>
            </a:r>
          </a:p>
          <a:p>
            <a:pPr lvl="0"/>
            <a:r>
              <a:rPr lang="cs-CZ" dirty="0" err="1"/>
              <a:t>Karnaughovou</a:t>
            </a:r>
            <a:r>
              <a:rPr lang="cs-CZ" dirty="0"/>
              <a:t> mapou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229200"/>
            <a:ext cx="5608320" cy="136550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00" cy="490066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Logická funkce zadaná tabulkou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435280" cy="6021288"/>
          </a:xfrm>
        </p:spPr>
        <p:txBody>
          <a:bodyPr>
            <a:normAutofit/>
          </a:bodyPr>
          <a:lstStyle/>
          <a:p>
            <a:r>
              <a:rPr lang="cs-CZ" sz="2000" dirty="0"/>
              <a:t>Logická funkce je zadána tabulkou která obsahuje všechny možné kombinace vstupních proměnných a stavy které funkce pro jednotlivé kombinace vstupních proměnných nabývá.</a:t>
            </a:r>
          </a:p>
          <a:p>
            <a:r>
              <a:rPr lang="cs-CZ" sz="1600" dirty="0" smtClean="0"/>
              <a:t> Příklad logické funkce zadané tabulkou :</a:t>
            </a: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-252536" y="2391976"/>
          <a:ext cx="8280920" cy="406136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4" imgW="5854661" imgH="2062124" progId="Word.Document.12">
                  <p:embed/>
                </p:oleObj>
              </mc:Choice>
              <mc:Fallback>
                <p:oleObj name="Dokument" r:id="rId4" imgW="5854661" imgH="2062124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252536" y="2391976"/>
                        <a:ext cx="8280920" cy="406136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Logická funkce zadaná množinou stavů a indexů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/>
              <a:t>Logická funkce zadaná množinou indexů a stavů je zápisem logické funkce při kterém jsou vyjmenovány indexy vstupních stavů pro které logická funkce nabývá hodnoty logická 1.</a:t>
            </a:r>
          </a:p>
          <a:p>
            <a:pPr marL="0" indent="0">
              <a:buNone/>
            </a:pPr>
            <a:r>
              <a:rPr lang="cs-CZ" dirty="0"/>
              <a:t>Přitom je nutno vyznačit pořadí vstupních proměnných ve shodě s pořadím uvedeným v pravdivostní tabulce.</a:t>
            </a:r>
          </a:p>
          <a:p>
            <a:pPr marL="1260475" indent="-1260475">
              <a:buNone/>
            </a:pPr>
            <a:r>
              <a:rPr lang="cs-CZ" dirty="0"/>
              <a:t>Příklad :   Množinou indexů a stavů jsou zapsány stejné funkce které jsou uvedeny v tabulce .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                                                             </a:t>
            </a:r>
            <a:r>
              <a:rPr lang="cs-CZ" dirty="0" smtClean="0"/>
              <a:t>Y</a:t>
            </a:r>
            <a:r>
              <a:rPr lang="cs-CZ" baseline="-25000" dirty="0" smtClean="0"/>
              <a:t>(ABC)</a:t>
            </a:r>
            <a:r>
              <a:rPr lang="cs-CZ" dirty="0" smtClean="0"/>
              <a:t> </a:t>
            </a:r>
            <a:r>
              <a:rPr lang="cs-CZ" dirty="0"/>
              <a:t>= { 0;3;6}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                                                              Y</a:t>
            </a:r>
            <a:r>
              <a:rPr lang="cs-CZ" baseline="30000" dirty="0"/>
              <a:t>´</a:t>
            </a:r>
            <a:r>
              <a:rPr lang="cs-CZ" baseline="-25000" dirty="0"/>
              <a:t>(ABC)</a:t>
            </a:r>
            <a:r>
              <a:rPr lang="cs-CZ" dirty="0"/>
              <a:t> =  { 2;4;6}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Logická funkce vyjádřená algebraickým výrazem</a:t>
            </a:r>
            <a:endParaRPr lang="cs-CZ" sz="3200" b="1" dirty="0"/>
          </a:p>
        </p:txBody>
      </p:sp>
      <p:graphicFrame>
        <p:nvGraphicFramePr>
          <p:cNvPr id="18433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1835696" y="5229200"/>
          <a:ext cx="4918028" cy="6557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4" name="Rovnice" r:id="rId3" imgW="1523880" imgH="203040" progId="Equation.3">
                  <p:embed/>
                </p:oleObj>
              </mc:Choice>
              <mc:Fallback>
                <p:oleObj name="Rovnice" r:id="rId3" imgW="1523880" imgH="20304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5696" y="5229200"/>
                        <a:ext cx="4918028" cy="6557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259632" y="1556792"/>
            <a:ext cx="727280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Algebraický výraz je definován jako součet součinů vstupních proměnných. Počet součinů je roven počtu řádků pravdivostní tabulky pro  které nebývá logická funkce hodnoty 1.</a:t>
            </a:r>
          </a:p>
          <a:p>
            <a:r>
              <a:rPr lang="cs-CZ" sz="2400" dirty="0" smtClean="0"/>
              <a:t>Každý součin obsahuje všechny vstupní proměnné. Jednotlivé vstupní proměnné se zapisují  tak že pokud nabývá proměnná hodnoty </a:t>
            </a:r>
            <a:r>
              <a:rPr lang="cs-CZ" sz="2400" b="1" dirty="0" smtClean="0"/>
              <a:t>0</a:t>
            </a:r>
            <a:r>
              <a:rPr lang="cs-CZ" sz="2400" dirty="0" smtClean="0"/>
              <a:t> tak se tato proměnná zapíše v negaci. Pokud nabývá hodnoty </a:t>
            </a:r>
            <a:r>
              <a:rPr lang="cs-CZ" sz="2400" b="1" dirty="0" smtClean="0"/>
              <a:t>1</a:t>
            </a:r>
            <a:r>
              <a:rPr lang="cs-CZ" sz="2400" dirty="0" smtClean="0"/>
              <a:t> zapíše se přímo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4581128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Příklad z tabulky potom zapíšeme takto </a:t>
            </a:r>
            <a:r>
              <a:rPr lang="cs-CZ" dirty="0" smtClean="0"/>
              <a:t>: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Logická funkce zapsaná </a:t>
            </a:r>
            <a:r>
              <a:rPr lang="cs-CZ" sz="3200" b="1" dirty="0" err="1" smtClean="0"/>
              <a:t>Karnaughovou</a:t>
            </a:r>
            <a:r>
              <a:rPr lang="cs-CZ" sz="3200" b="1" dirty="0" smtClean="0"/>
              <a:t> mapou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Zápis </a:t>
            </a:r>
            <a:r>
              <a:rPr lang="cs-CZ" dirty="0" err="1" smtClean="0"/>
              <a:t>Karnaughovou</a:t>
            </a:r>
            <a:r>
              <a:rPr lang="cs-CZ" dirty="0" smtClean="0"/>
              <a:t> mapou je způsob vyjádření logické funkce v podobě geometrického obrazce-čtverce nebo obdélníku, který je pro </a:t>
            </a:r>
            <a:r>
              <a:rPr lang="cs-CZ" b="1" dirty="0" smtClean="0"/>
              <a:t>n</a:t>
            </a:r>
            <a:r>
              <a:rPr lang="cs-CZ" dirty="0" smtClean="0"/>
              <a:t> vstupních proměnných rozdělen na </a:t>
            </a:r>
            <a:r>
              <a:rPr lang="cs-CZ" b="1" dirty="0" smtClean="0"/>
              <a:t>2</a:t>
            </a:r>
            <a:r>
              <a:rPr lang="cs-CZ" b="1" baseline="30000" dirty="0" smtClean="0"/>
              <a:t>n</a:t>
            </a:r>
            <a:r>
              <a:rPr lang="cs-CZ" b="1" dirty="0" smtClean="0"/>
              <a:t> </a:t>
            </a:r>
            <a:r>
              <a:rPr lang="cs-CZ" dirty="0" smtClean="0"/>
              <a:t>políček tak že jejich počet v každém řádku a v každém sloupci je roven mocninám čísla 2.</a:t>
            </a:r>
          </a:p>
          <a:p>
            <a:r>
              <a:rPr lang="cs-CZ" dirty="0" smtClean="0"/>
              <a:t>Každé políčko odpovídá jedné kombinaci vstupních proměnných </a:t>
            </a:r>
            <a:r>
              <a:rPr lang="cs-CZ" dirty="0" err="1" smtClean="0"/>
              <a:t>tj.jednomu</a:t>
            </a:r>
            <a:r>
              <a:rPr lang="cs-CZ" dirty="0" smtClean="0"/>
              <a:t> výstupnímu stavu  buď </a:t>
            </a:r>
            <a:r>
              <a:rPr lang="cs-CZ" b="1" dirty="0" smtClean="0"/>
              <a:t>0</a:t>
            </a:r>
            <a:r>
              <a:rPr lang="cs-CZ" dirty="0" smtClean="0"/>
              <a:t> nebo </a:t>
            </a:r>
            <a:r>
              <a:rPr lang="cs-CZ" b="1" dirty="0" smtClean="0"/>
              <a:t>1</a:t>
            </a:r>
            <a:endParaRPr lang="cs-CZ" dirty="0" smtClean="0"/>
          </a:p>
          <a:p>
            <a:r>
              <a:rPr lang="cs-CZ" dirty="0" smtClean="0"/>
              <a:t>Zápis do mapy se provádí po jednotlivých součinech součtu a to tak že se eliminuje postupně políčko do kterého se zapíše pro každý součin </a:t>
            </a:r>
            <a:r>
              <a:rPr lang="cs-CZ" b="1" dirty="0" smtClean="0"/>
              <a:t>1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Rozvržení políček v </a:t>
            </a:r>
            <a:r>
              <a:rPr lang="cs-CZ" sz="3200" b="1" dirty="0" err="1" smtClean="0"/>
              <a:t>Karnaughových</a:t>
            </a:r>
            <a:r>
              <a:rPr lang="cs-CZ" sz="3200" b="1" dirty="0" smtClean="0"/>
              <a:t> mapách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16832"/>
            <a:ext cx="8589640" cy="4525963"/>
          </a:xfrm>
        </p:spPr>
        <p:txBody>
          <a:bodyPr/>
          <a:lstStyle/>
          <a:p>
            <a:r>
              <a:rPr lang="cs-CZ" sz="2400" dirty="0" smtClean="0"/>
              <a:t>Mapa pro dvě proměnné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50197" y="3945934"/>
          <a:ext cx="1656184" cy="144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7525"/>
                <a:gridCol w="788659"/>
              </a:tblGrid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7200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1514293" y="3657902"/>
            <a:ext cx="720080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4173" y="4738022"/>
            <a:ext cx="144016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586301" y="322585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544522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650197" y="3945934"/>
            <a:ext cx="165618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306381" y="3945934"/>
            <a:ext cx="0" cy="14401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>
            <a:off x="650197" y="5386094"/>
            <a:ext cx="165618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50197" y="3945934"/>
            <a:ext cx="0" cy="14401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650197" y="4666014"/>
            <a:ext cx="165618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514293" y="3945934"/>
            <a:ext cx="0" cy="144016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716016" y="1628800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Mapa pro tři proměnné</a:t>
            </a:r>
            <a:endParaRPr lang="cs-CZ" sz="2400" dirty="0"/>
          </a:p>
        </p:txBody>
      </p:sp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3491880" y="3933056"/>
          <a:ext cx="4632176" cy="1512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8044"/>
                <a:gridCol w="1186148"/>
                <a:gridCol w="1129940"/>
                <a:gridCol w="1158044"/>
              </a:tblGrid>
              <a:tr h="7560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756084"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cxnSp>
        <p:nvCxnSpPr>
          <p:cNvPr id="29" name="Přímá spojovací čára 28"/>
          <p:cNvCxnSpPr/>
          <p:nvPr/>
        </p:nvCxnSpPr>
        <p:spPr>
          <a:xfrm>
            <a:off x="3563888" y="3933056"/>
            <a:ext cx="46085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8172400" y="3933056"/>
            <a:ext cx="0" cy="15121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flipH="1">
            <a:off x="3563888" y="5445224"/>
            <a:ext cx="46085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V="1">
            <a:off x="3563888" y="3933056"/>
            <a:ext cx="0" cy="15121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3576767" y="4699386"/>
            <a:ext cx="46085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4716016" y="3933056"/>
            <a:ext cx="0" cy="15121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5906781" y="3945934"/>
            <a:ext cx="0" cy="15121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flipH="1">
            <a:off x="7020272" y="3899685"/>
            <a:ext cx="20492" cy="154553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Obdélník 56"/>
          <p:cNvSpPr/>
          <p:nvPr/>
        </p:nvSpPr>
        <p:spPr>
          <a:xfrm>
            <a:off x="5940152" y="3645024"/>
            <a:ext cx="2088232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4610637" y="3441878"/>
            <a:ext cx="2304256" cy="14401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170477" y="4810030"/>
            <a:ext cx="144016" cy="6480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7346941" y="322585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810437" y="5026054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042685" y="3009830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936104"/>
          </a:xfrm>
        </p:spPr>
        <p:txBody>
          <a:bodyPr>
            <a:normAutofit/>
          </a:bodyPr>
          <a:lstStyle/>
          <a:p>
            <a:r>
              <a:rPr lang="cs-CZ" sz="3200" b="1" dirty="0" err="1" smtClean="0"/>
              <a:t>Karnaughova</a:t>
            </a:r>
            <a:r>
              <a:rPr lang="cs-CZ" sz="3200" b="1" dirty="0" smtClean="0"/>
              <a:t> mapa pro čtyři proměnné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483768" y="2420888"/>
          <a:ext cx="4032448" cy="29809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2"/>
                <a:gridCol w="1008112"/>
                <a:gridCol w="1008112"/>
                <a:gridCol w="1008112"/>
              </a:tblGrid>
              <a:tr h="7452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7452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7452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7452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cxnSp>
        <p:nvCxnSpPr>
          <p:cNvPr id="6" name="Přímá spojovací čára 5"/>
          <p:cNvCxnSpPr/>
          <p:nvPr/>
        </p:nvCxnSpPr>
        <p:spPr>
          <a:xfrm flipH="1">
            <a:off x="2483768" y="2420888"/>
            <a:ext cx="40324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516216" y="2420888"/>
            <a:ext cx="0" cy="29523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2483768" y="5373216"/>
            <a:ext cx="40324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2483768" y="2420888"/>
            <a:ext cx="0" cy="29523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3491880" y="2420888"/>
            <a:ext cx="0" cy="29523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499992" y="2420888"/>
            <a:ext cx="0" cy="29523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5508104" y="2420888"/>
            <a:ext cx="0" cy="295232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2483768" y="3140968"/>
            <a:ext cx="40324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483768" y="3933056"/>
            <a:ext cx="40324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2483768" y="4653136"/>
            <a:ext cx="4045821" cy="2189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4499992" y="2204864"/>
            <a:ext cx="1944216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91880" y="1988840"/>
            <a:ext cx="2016224" cy="14401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195736" y="4005064"/>
            <a:ext cx="144016" cy="136815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835696" y="3212976"/>
            <a:ext cx="144016" cy="144016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5940152" y="170080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851920" y="141277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187624" y="364502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475656" y="50131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b="1" dirty="0" smtClean="0"/>
              <a:t>Příklad : </a:t>
            </a:r>
            <a:r>
              <a:rPr lang="cs-CZ" sz="3100" dirty="0" smtClean="0"/>
              <a:t>  Nakreslete </a:t>
            </a:r>
            <a:r>
              <a:rPr lang="cs-CZ" sz="3100" dirty="0" err="1" smtClean="0"/>
              <a:t>Karnaughovu</a:t>
            </a:r>
            <a:r>
              <a:rPr lang="cs-CZ" sz="3100" dirty="0" smtClean="0"/>
              <a:t> mapu pro funkci : 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latin typeface="Times New Roman"/>
                <a:ea typeface="Times New Roman"/>
              </a:rPr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</p:nvPr>
        </p:nvGraphicFramePr>
        <p:xfrm>
          <a:off x="3563888" y="1844824"/>
          <a:ext cx="2151063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63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Zástupný symbol pro obsah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3888" y="1844824"/>
                        <a:ext cx="2151063" cy="4064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3557" name="Object 5"/>
          <p:cNvGraphicFramePr>
            <a:graphicFrameLocks noChangeAspect="1"/>
          </p:cNvGraphicFramePr>
          <p:nvPr/>
        </p:nvGraphicFramePr>
        <p:xfrm>
          <a:off x="2411761" y="836712"/>
          <a:ext cx="3960440" cy="41584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64" name="Rovnice" r:id="rId5" imgW="1905000" imgH="203200" progId="Equation.3">
                  <p:embed/>
                </p:oleObj>
              </mc:Choice>
              <mc:Fallback>
                <p:oleObj name="Rovnice" r:id="rId5" imgW="1905000" imgH="2032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11761" y="836712"/>
                        <a:ext cx="3960440" cy="41584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2912021" y="2795364"/>
          <a:ext cx="2808312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2078"/>
                <a:gridCol w="702078"/>
                <a:gridCol w="702078"/>
                <a:gridCol w="702078"/>
              </a:tblGrid>
              <a:tr h="5580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cxnSp>
        <p:nvCxnSpPr>
          <p:cNvPr id="15" name="Přímá spojovací čára 14"/>
          <p:cNvCxnSpPr/>
          <p:nvPr/>
        </p:nvCxnSpPr>
        <p:spPr>
          <a:xfrm>
            <a:off x="2912021" y="2795364"/>
            <a:ext cx="28083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20333" y="2795364"/>
            <a:ext cx="0" cy="22322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H="1">
            <a:off x="2912021" y="5027612"/>
            <a:ext cx="28083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2912021" y="2795364"/>
            <a:ext cx="0" cy="22322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632101" y="2795364"/>
            <a:ext cx="0" cy="22322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352181" y="2795364"/>
            <a:ext cx="0" cy="22322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5000253" y="2795364"/>
            <a:ext cx="0" cy="22322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2915816" y="3356992"/>
            <a:ext cx="28083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2912021" y="3947492"/>
            <a:ext cx="28083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2912021" y="4451548"/>
            <a:ext cx="28083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3056037" y="28673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848125" y="28673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496197" y="2867372"/>
            <a:ext cx="373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216277" y="28673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056037" y="34434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920133" y="35154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496197" y="35154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216277" y="34434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3128045" y="40195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3848125" y="40195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568205" y="40195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216277" y="40195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128045" y="4523556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3848125" y="45235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568205" y="45235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216277" y="45235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cxnSp>
        <p:nvCxnSpPr>
          <p:cNvPr id="59" name="Přímá spojovací šipka 58"/>
          <p:cNvCxnSpPr/>
          <p:nvPr/>
        </p:nvCxnSpPr>
        <p:spPr>
          <a:xfrm flipH="1">
            <a:off x="5576317" y="3011388"/>
            <a:ext cx="936104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6584429" y="2939380"/>
            <a:ext cx="15329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Leží v průsečíku </a:t>
            </a:r>
            <a:endParaRPr lang="cs-CZ" sz="1600" dirty="0"/>
          </a:p>
        </p:txBody>
      </p:sp>
      <p:graphicFrame>
        <p:nvGraphicFramePr>
          <p:cNvPr id="62" name="Objekt 61"/>
          <p:cNvGraphicFramePr>
            <a:graphicFrameLocks noChangeAspect="1"/>
          </p:cNvGraphicFramePr>
          <p:nvPr/>
        </p:nvGraphicFramePr>
        <p:xfrm>
          <a:off x="6944469" y="3227412"/>
          <a:ext cx="792088" cy="3249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65" name="Rovnice" r:id="rId7" imgW="495000" imgH="203040" progId="Equation.3">
                  <p:embed/>
                </p:oleObj>
              </mc:Choice>
              <mc:Fallback>
                <p:oleObj name="Rovnice" r:id="rId7" imgW="495000" imgH="203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944469" y="3227412"/>
                        <a:ext cx="792088" cy="324959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4" name="Přímá spojovací šipka 63"/>
          <p:cNvCxnSpPr/>
          <p:nvPr/>
        </p:nvCxnSpPr>
        <p:spPr>
          <a:xfrm flipH="1" flipV="1">
            <a:off x="4784229" y="4307532"/>
            <a:ext cx="1728192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ovéPole 64"/>
          <p:cNvSpPr txBox="1"/>
          <p:nvPr/>
        </p:nvSpPr>
        <p:spPr>
          <a:xfrm>
            <a:off x="6512421" y="4667572"/>
            <a:ext cx="14864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Leží v průsečíku</a:t>
            </a:r>
            <a:endParaRPr lang="cs-CZ" sz="1600" dirty="0"/>
          </a:p>
        </p:txBody>
      </p:sp>
      <p:graphicFrame>
        <p:nvGraphicFramePr>
          <p:cNvPr id="66" name="Objekt 65"/>
          <p:cNvGraphicFramePr>
            <a:graphicFrameLocks noChangeAspect="1"/>
          </p:cNvGraphicFramePr>
          <p:nvPr/>
        </p:nvGraphicFramePr>
        <p:xfrm>
          <a:off x="6872461" y="4955604"/>
          <a:ext cx="720081" cy="2800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66" name="Rovnice" r:id="rId9" imgW="457200" imgH="177480" progId="Equation.3">
                  <p:embed/>
                </p:oleObj>
              </mc:Choice>
              <mc:Fallback>
                <p:oleObj name="Rovnice" r:id="rId9" imgW="457200" imgH="177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72461" y="4955604"/>
                        <a:ext cx="720081" cy="28003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68" name="Přímá spojovací šipka 67"/>
          <p:cNvCxnSpPr/>
          <p:nvPr/>
        </p:nvCxnSpPr>
        <p:spPr>
          <a:xfrm flipH="1" flipV="1">
            <a:off x="3416077" y="3659460"/>
            <a:ext cx="1008112" cy="18722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4568205" y="5459660"/>
            <a:ext cx="148649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Leží v průsečíku</a:t>
            </a:r>
            <a:endParaRPr lang="cs-CZ" sz="1600" dirty="0"/>
          </a:p>
        </p:txBody>
      </p:sp>
      <p:graphicFrame>
        <p:nvGraphicFramePr>
          <p:cNvPr id="71" name="Objekt 70"/>
          <p:cNvGraphicFramePr>
            <a:graphicFrameLocks noChangeAspect="1"/>
          </p:cNvGraphicFramePr>
          <p:nvPr/>
        </p:nvGraphicFramePr>
        <p:xfrm>
          <a:off x="6080373" y="5459660"/>
          <a:ext cx="792088" cy="3168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67" name="Rovnice" r:id="rId11" imgW="507960" imgH="203040" progId="Equation.3">
                  <p:embed/>
                </p:oleObj>
              </mc:Choice>
              <mc:Fallback>
                <p:oleObj name="Rovnice" r:id="rId11" imgW="507960" imgH="2030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80373" y="5459660"/>
                        <a:ext cx="792088" cy="31683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2" name="Obdélník 71"/>
          <p:cNvSpPr/>
          <p:nvPr/>
        </p:nvSpPr>
        <p:spPr>
          <a:xfrm>
            <a:off x="4352181" y="2579340"/>
            <a:ext cx="1368152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3632101" y="2363316"/>
            <a:ext cx="1296144" cy="14401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2551981" y="4019500"/>
            <a:ext cx="144016" cy="10081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2119933" y="3443436"/>
            <a:ext cx="144016" cy="108012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TextovéPole 75"/>
          <p:cNvSpPr txBox="1"/>
          <p:nvPr/>
        </p:nvSpPr>
        <p:spPr>
          <a:xfrm>
            <a:off x="5288285" y="2147292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3704109" y="19312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2119933" y="4667572"/>
            <a:ext cx="380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687885" y="3659460"/>
            <a:ext cx="471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912021" y="2795364"/>
          <a:ext cx="2808312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02078"/>
                <a:gridCol w="702078"/>
                <a:gridCol w="702078"/>
                <a:gridCol w="702078"/>
              </a:tblGrid>
              <a:tr h="5580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cxnSp>
        <p:nvCxnSpPr>
          <p:cNvPr id="5" name="Přímá spojovací čára 4"/>
          <p:cNvCxnSpPr/>
          <p:nvPr/>
        </p:nvCxnSpPr>
        <p:spPr>
          <a:xfrm>
            <a:off x="2912021" y="2795364"/>
            <a:ext cx="28083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720333" y="2795364"/>
            <a:ext cx="0" cy="22322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H="1">
            <a:off x="2912021" y="5027612"/>
            <a:ext cx="28083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2915816" y="2780928"/>
            <a:ext cx="0" cy="22322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632101" y="2795364"/>
            <a:ext cx="0" cy="22322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352181" y="2795364"/>
            <a:ext cx="0" cy="22322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000253" y="2795364"/>
            <a:ext cx="0" cy="22322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915816" y="3356992"/>
            <a:ext cx="28083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912021" y="3947492"/>
            <a:ext cx="28083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912021" y="4451548"/>
            <a:ext cx="280831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056037" y="28673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48125" y="28673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496197" y="2867372"/>
            <a:ext cx="373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16277" y="28673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059832" y="34290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20133" y="35154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99992" y="40050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16277" y="34434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28045" y="40195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48125" y="40195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68205" y="40195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16277" y="40195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128045" y="4523556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848125" y="45235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568205" y="45235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16277" y="452355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352181" y="2579340"/>
            <a:ext cx="1368152" cy="14401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632101" y="2363316"/>
            <a:ext cx="1296144" cy="14401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551981" y="4019500"/>
            <a:ext cx="144016" cy="100811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119933" y="3443436"/>
            <a:ext cx="144016" cy="108012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5288285" y="2147292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704109" y="19312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119933" y="4667572"/>
            <a:ext cx="380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8" name="Elipsa 37"/>
          <p:cNvSpPr/>
          <p:nvPr/>
        </p:nvSpPr>
        <p:spPr>
          <a:xfrm>
            <a:off x="4427984" y="3933056"/>
            <a:ext cx="504056" cy="50405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cxnSp>
        <p:nvCxnSpPr>
          <p:cNvPr id="40" name="Přímá spojovací šipka 39"/>
          <p:cNvCxnSpPr>
            <a:endCxn id="38" idx="5"/>
          </p:cNvCxnSpPr>
          <p:nvPr/>
        </p:nvCxnSpPr>
        <p:spPr>
          <a:xfrm flipH="1" flipV="1">
            <a:off x="4858223" y="4363295"/>
            <a:ext cx="1369962" cy="43385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6300193" y="4653136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Leží v průsečíku množin ABCD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499992" y="400506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</TotalTime>
  <Words>303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sady Office</vt:lpstr>
      <vt:lpstr>Dokument</vt:lpstr>
      <vt:lpstr>Rovnice</vt:lpstr>
      <vt:lpstr>Zadávání logických funkcí</vt:lpstr>
      <vt:lpstr>Logická funkce zadaná tabulkou</vt:lpstr>
      <vt:lpstr>Logická funkce zadaná množinou stavů a indexů</vt:lpstr>
      <vt:lpstr>Logická funkce vyjádřená algebraickým výrazem</vt:lpstr>
      <vt:lpstr>Logická funkce zapsaná Karnaughovou mapou</vt:lpstr>
      <vt:lpstr>Rozvržení políček v Karnaughových mapách</vt:lpstr>
      <vt:lpstr>Karnaughova mapa pro čtyři proměnné</vt:lpstr>
      <vt:lpstr>Příklad :   Nakreslete Karnaughovu mapu pro funkci :   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Zadávání logických funkcí</dc:title>
  <dc:creator>Homanova</dc:creator>
  <cp:lastModifiedBy>Učitel</cp:lastModifiedBy>
  <cp:revision>47</cp:revision>
  <dcterms:created xsi:type="dcterms:W3CDTF">2013-05-15T15:01:00Z</dcterms:created>
  <dcterms:modified xsi:type="dcterms:W3CDTF">2013-06-02T17:48:52Z</dcterms:modified>
</cp:coreProperties>
</file>