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615" autoAdjust="0"/>
    <p:restoredTop sz="86344" autoAdjust="0"/>
  </p:normalViewPr>
  <p:slideViewPr>
    <p:cSldViewPr>
      <p:cViewPr>
        <p:scale>
          <a:sx n="81" d="100"/>
          <a:sy n="81" d="100"/>
        </p:scale>
        <p:origin x="-169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2106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D8A116-7DF9-427A-AE79-35E8B49778A3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3974C7-3166-4FC7-9274-F35D63871D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779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Jako by na houpačce která ovládá stavidla seděli dva houpající –se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3974C7-3166-4FC7-9274-F35D63871D4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Video spustíte poklepáním na obrázek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3974C7-3166-4FC7-9274-F35D63871D4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77123-F55E-40AA-A6C3-149A4D705A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8F47-80C8-4E0E-94CA-02FE5AA2D6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77123-F55E-40AA-A6C3-149A4D705A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8F47-80C8-4E0E-94CA-02FE5AA2D6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77123-F55E-40AA-A6C3-149A4D705A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8F47-80C8-4E0E-94CA-02FE5AA2D6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77123-F55E-40AA-A6C3-149A4D705A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8F47-80C8-4E0E-94CA-02FE5AA2D6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77123-F55E-40AA-A6C3-149A4D705A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8F47-80C8-4E0E-94CA-02FE5AA2D6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77123-F55E-40AA-A6C3-149A4D705A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8F47-80C8-4E0E-94CA-02FE5AA2D6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77123-F55E-40AA-A6C3-149A4D705A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8F47-80C8-4E0E-94CA-02FE5AA2D6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77123-F55E-40AA-A6C3-149A4D705A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8F47-80C8-4E0E-94CA-02FE5AA2D6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77123-F55E-40AA-A6C3-149A4D705A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8F47-80C8-4E0E-94CA-02FE5AA2D6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77123-F55E-40AA-A6C3-149A4D705A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8F47-80C8-4E0E-94CA-02FE5AA2D6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77123-F55E-40AA-A6C3-149A4D705A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8F47-80C8-4E0E-94CA-02FE5AA2D6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777123-F55E-40AA-A6C3-149A4D705A8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208F47-80C8-4E0E-94CA-02FE5AA2D6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MHomanova\Videos\Tranzistor%201.AVI" TargetMode="Externa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u="sng" dirty="0" smtClean="0"/>
              <a:t>Tranzistory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Tranzistor je třívrstvá polovodičová součástka u které se střídají přechody PN.</a:t>
            </a:r>
          </a:p>
          <a:p>
            <a:pPr marL="0" indent="0">
              <a:buNone/>
            </a:pPr>
            <a:r>
              <a:rPr lang="cs-CZ" dirty="0" smtClean="0"/>
              <a:t>Podle uspořádání přechodů mohou být </a:t>
            </a:r>
            <a:r>
              <a:rPr lang="cs-CZ" dirty="0" err="1" smtClean="0"/>
              <a:t>tranzis</a:t>
            </a:r>
            <a:r>
              <a:rPr lang="cs-CZ" dirty="0" smtClean="0"/>
              <a:t>-tory buď NPN nebo PNP. Podle provedení a funkce dělíme tranzistory na :</a:t>
            </a:r>
          </a:p>
          <a:p>
            <a:pPr marL="903288" indent="-363538">
              <a:buFontTx/>
              <a:buChar char="-"/>
            </a:pPr>
            <a:r>
              <a:rPr lang="cs-CZ" dirty="0" smtClean="0"/>
              <a:t>Bipolární ( ovládané proudem báze)</a:t>
            </a:r>
          </a:p>
          <a:p>
            <a:pPr marL="903288" indent="-363538">
              <a:buFontTx/>
              <a:buChar char="-"/>
            </a:pPr>
            <a:r>
              <a:rPr lang="cs-CZ" dirty="0" smtClean="0"/>
              <a:t>Unipolární (tranzistory řízené polem, FET)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60648"/>
            <a:ext cx="5608320" cy="136550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u="sng" dirty="0" smtClean="0"/>
              <a:t>1.) Bipolární tranzistory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Bipolární tranzistor je třívrstvá polovodičová součástka u které se střídají přechody PN. Může být v provedení NPN nebo PNP.</a:t>
            </a:r>
          </a:p>
          <a:p>
            <a:pPr marL="0" indent="0">
              <a:buNone/>
            </a:pPr>
            <a:r>
              <a:rPr lang="cs-CZ" dirty="0" smtClean="0"/>
              <a:t>Tranzistor má z každé vrstvy vyvedenu jednu elektrodu a to : - kolektor  </a:t>
            </a:r>
            <a:r>
              <a:rPr lang="cs-CZ" b="1" dirty="0" smtClean="0"/>
              <a:t>C </a:t>
            </a:r>
            <a:r>
              <a:rPr lang="cs-CZ" sz="2000" dirty="0" smtClean="0"/>
              <a:t>případně</a:t>
            </a:r>
            <a:r>
              <a:rPr lang="cs-CZ" sz="2000" b="1" dirty="0" smtClean="0"/>
              <a:t> K</a:t>
            </a:r>
            <a:r>
              <a:rPr lang="cs-CZ" sz="2000" dirty="0" smtClean="0"/>
              <a:t> </a:t>
            </a:r>
          </a:p>
          <a:p>
            <a:pPr marL="2508250" indent="0">
              <a:buFontTx/>
              <a:buChar char="-"/>
              <a:tabLst>
                <a:tab pos="2601913" algn="l"/>
              </a:tabLst>
            </a:pPr>
            <a:r>
              <a:rPr lang="cs-CZ" dirty="0" smtClean="0"/>
              <a:t>  emitor  </a:t>
            </a:r>
            <a:r>
              <a:rPr lang="cs-CZ" b="1" dirty="0" smtClean="0"/>
              <a:t>E</a:t>
            </a:r>
          </a:p>
          <a:p>
            <a:pPr marL="2508250" indent="0">
              <a:buFontTx/>
              <a:buChar char="-"/>
              <a:tabLst>
                <a:tab pos="2601913" algn="l"/>
              </a:tabLst>
            </a:pPr>
            <a:r>
              <a:rPr lang="cs-CZ" dirty="0" smtClean="0"/>
              <a:t>  bázi   </a:t>
            </a:r>
            <a:r>
              <a:rPr lang="cs-CZ" b="1" dirty="0" smtClean="0"/>
              <a:t>B</a:t>
            </a:r>
          </a:p>
          <a:p>
            <a:pPr marL="2508250" indent="0">
              <a:buNone/>
              <a:tabLst>
                <a:tab pos="2601913" algn="l"/>
              </a:tabLst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Uspořádání tranzistorů :</a:t>
            </a:r>
            <a:endParaRPr lang="cs-CZ" sz="3600" dirty="0"/>
          </a:p>
        </p:txBody>
      </p:sp>
      <p:pic>
        <p:nvPicPr>
          <p:cNvPr id="7" name="Zástupný symbol pro obsah 6" descr="Bipoloární tranzistor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rcRect r="53386"/>
          <a:stretch>
            <a:fillRect/>
          </a:stretch>
        </p:blipFill>
        <p:spPr>
          <a:xfrm>
            <a:off x="827584" y="1765202"/>
            <a:ext cx="3178696" cy="3840949"/>
          </a:xfrm>
        </p:spPr>
      </p:pic>
      <p:pic>
        <p:nvPicPr>
          <p:cNvPr id="8" name="Zástupný symbol pro obsah 7" descr="Bipoloární tranzistor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 l="55169"/>
          <a:stretch>
            <a:fillRect/>
          </a:stretch>
        </p:blipFill>
        <p:spPr>
          <a:xfrm>
            <a:off x="5292080" y="1556792"/>
            <a:ext cx="3034680" cy="3812768"/>
          </a:xfrm>
        </p:spPr>
      </p:pic>
      <p:sp>
        <p:nvSpPr>
          <p:cNvPr id="10" name="TextovéPole 9"/>
          <p:cNvSpPr txBox="1"/>
          <p:nvPr/>
        </p:nvSpPr>
        <p:spPr>
          <a:xfrm>
            <a:off x="5724128" y="566124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Tranzistor PNP</a:t>
            </a:r>
            <a:endParaRPr lang="cs-CZ" dirty="0"/>
          </a:p>
        </p:txBody>
      </p:sp>
      <p:grpSp>
        <p:nvGrpSpPr>
          <p:cNvPr id="35" name="Skupina 34"/>
          <p:cNvGrpSpPr/>
          <p:nvPr/>
        </p:nvGrpSpPr>
        <p:grpSpPr>
          <a:xfrm>
            <a:off x="395536" y="1988840"/>
            <a:ext cx="3312368" cy="4113748"/>
            <a:chOff x="395536" y="1916832"/>
            <a:chExt cx="3312368" cy="4113748"/>
          </a:xfrm>
        </p:grpSpPr>
        <p:sp>
          <p:nvSpPr>
            <p:cNvPr id="9" name="TextovéPole 8"/>
            <p:cNvSpPr txBox="1"/>
            <p:nvPr/>
          </p:nvSpPr>
          <p:spPr>
            <a:xfrm>
              <a:off x="1187624" y="5661248"/>
              <a:ext cx="252028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Tranzistor NPN</a:t>
              </a:r>
              <a:endParaRPr lang="cs-CZ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 flipH="1">
              <a:off x="971600" y="1916832"/>
              <a:ext cx="115212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bdélník 12"/>
            <p:cNvSpPr/>
            <p:nvPr/>
          </p:nvSpPr>
          <p:spPr>
            <a:xfrm>
              <a:off x="899592" y="2348880"/>
              <a:ext cx="144016" cy="792088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ovací čára 14"/>
            <p:cNvCxnSpPr>
              <a:endCxn id="13" idx="0"/>
            </p:cNvCxnSpPr>
            <p:nvPr/>
          </p:nvCxnSpPr>
          <p:spPr>
            <a:xfrm>
              <a:off x="971600" y="1916832"/>
              <a:ext cx="0" cy="432048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>
              <a:stCxn id="13" idx="2"/>
            </p:cNvCxnSpPr>
            <p:nvPr/>
          </p:nvCxnSpPr>
          <p:spPr>
            <a:xfrm>
              <a:off x="971600" y="3140968"/>
              <a:ext cx="0" cy="64807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Obdélník 21"/>
            <p:cNvSpPr/>
            <p:nvPr/>
          </p:nvSpPr>
          <p:spPr>
            <a:xfrm>
              <a:off x="395536" y="3789040"/>
              <a:ext cx="864096" cy="84641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755576" y="3650931"/>
              <a:ext cx="653486" cy="9144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27" name="Přímá spojovací čára 26"/>
            <p:cNvCxnSpPr/>
            <p:nvPr/>
          </p:nvCxnSpPr>
          <p:spPr>
            <a:xfrm>
              <a:off x="971600" y="3717032"/>
              <a:ext cx="504056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30"/>
            <p:cNvCxnSpPr/>
            <p:nvPr/>
          </p:nvCxnSpPr>
          <p:spPr>
            <a:xfrm>
              <a:off x="971600" y="3501008"/>
              <a:ext cx="0" cy="21602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ovéPole 33"/>
            <p:cNvSpPr txBox="1"/>
            <p:nvPr/>
          </p:nvSpPr>
          <p:spPr>
            <a:xfrm>
              <a:off x="755576" y="3645024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+</a:t>
              </a:r>
              <a:endParaRPr lang="cs-CZ" dirty="0"/>
            </a:p>
          </p:txBody>
        </p:sp>
      </p:grpSp>
      <p:sp>
        <p:nvSpPr>
          <p:cNvPr id="36" name="TextovéPole 35"/>
          <p:cNvSpPr txBox="1"/>
          <p:nvPr/>
        </p:nvSpPr>
        <p:spPr>
          <a:xfrm>
            <a:off x="539552" y="2636912"/>
            <a:ext cx="482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grpSp>
        <p:nvGrpSpPr>
          <p:cNvPr id="51" name="Skupina 50"/>
          <p:cNvGrpSpPr/>
          <p:nvPr/>
        </p:nvGrpSpPr>
        <p:grpSpPr>
          <a:xfrm>
            <a:off x="4860032" y="1790163"/>
            <a:ext cx="1885087" cy="3078997"/>
            <a:chOff x="4860032" y="1790163"/>
            <a:chExt cx="1885087" cy="3078997"/>
          </a:xfrm>
        </p:grpSpPr>
        <p:sp>
          <p:nvSpPr>
            <p:cNvPr id="41" name="Obdélník 40"/>
            <p:cNvSpPr/>
            <p:nvPr/>
          </p:nvSpPr>
          <p:spPr>
            <a:xfrm>
              <a:off x="5580112" y="3861048"/>
              <a:ext cx="144016" cy="1008112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3" name="Přímá spojovací čára 42"/>
            <p:cNvCxnSpPr/>
            <p:nvPr/>
          </p:nvCxnSpPr>
          <p:spPr>
            <a:xfrm flipV="1">
              <a:off x="5652120" y="1790163"/>
              <a:ext cx="1705" cy="1782853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ovací čára 44"/>
            <p:cNvCxnSpPr/>
            <p:nvPr/>
          </p:nvCxnSpPr>
          <p:spPr>
            <a:xfrm flipH="1">
              <a:off x="5664999" y="1811452"/>
              <a:ext cx="108012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Obdélník 45"/>
            <p:cNvSpPr/>
            <p:nvPr/>
          </p:nvSpPr>
          <p:spPr>
            <a:xfrm>
              <a:off x="5580112" y="2276872"/>
              <a:ext cx="144016" cy="936104"/>
            </a:xfrm>
            <a:prstGeom prst="rect">
              <a:avLst/>
            </a:prstGeom>
            <a:solidFill>
              <a:schemeClr val="bg1"/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5292080" y="4077072"/>
              <a:ext cx="245835" cy="75250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4860032" y="2636912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R1</a:t>
              </a:r>
              <a:endParaRPr lang="cs-CZ" dirty="0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932040" y="4293096"/>
              <a:ext cx="6480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R2</a:t>
              </a:r>
              <a:endParaRPr lang="cs-CZ" dirty="0"/>
            </a:p>
          </p:txBody>
        </p:sp>
      </p:grpSp>
      <p:sp>
        <p:nvSpPr>
          <p:cNvPr id="52" name="TextovéPole 51"/>
          <p:cNvSpPr txBox="1"/>
          <p:nvPr/>
        </p:nvSpPr>
        <p:spPr>
          <a:xfrm>
            <a:off x="5292080" y="3284984"/>
            <a:ext cx="300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Značky tranzistorů :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2627784" y="2132856"/>
            <a:ext cx="72008" cy="2160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4941168"/>
            <a:ext cx="1644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Tranzistor NPN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494116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Tranzistor PNP</a:t>
            </a:r>
            <a:endParaRPr lang="cs-CZ" dirty="0"/>
          </a:p>
        </p:txBody>
      </p:sp>
      <p:pic>
        <p:nvPicPr>
          <p:cNvPr id="12" name="Zástupný symbol pro obsah 11" descr="Značky tranzistorů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rcRect b="47015"/>
          <a:stretch>
            <a:fillRect/>
          </a:stretch>
        </p:blipFill>
        <p:spPr>
          <a:xfrm>
            <a:off x="1331640" y="1966451"/>
            <a:ext cx="2016224" cy="2371248"/>
          </a:xfrm>
        </p:spPr>
      </p:pic>
      <p:pic>
        <p:nvPicPr>
          <p:cNvPr id="13" name="Zástupný symbol pro obsah 12" descr="Značky tranzistorů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t="49909" r="4409" b="-2203"/>
          <a:stretch>
            <a:fillRect/>
          </a:stretch>
        </p:blipFill>
        <p:spPr>
          <a:xfrm>
            <a:off x="5148064" y="1988840"/>
            <a:ext cx="1872208" cy="2273395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7859216" cy="778098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Vlastnosti tranzistoru :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457400"/>
            <a:ext cx="8229600" cy="470790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Při zapojení kolektoru a emitoru na napětí je tranzistor v nevodivém stavu (jeden z přechodů PN je nevodivý )</a:t>
            </a:r>
          </a:p>
          <a:p>
            <a:r>
              <a:rPr lang="cs-CZ" dirty="0" smtClean="0"/>
              <a:t>Do vodivého stavu se tranzistor přivede při-vedením kladného napětí na bázi u tranzistoru NPN a záporného napětí u tranzistoru PNP.            ( přechod mezi E a B musí být ve vodivém stavu)</a:t>
            </a:r>
          </a:p>
          <a:p>
            <a:r>
              <a:rPr lang="cs-CZ" dirty="0" smtClean="0"/>
              <a:t>Proud báze  </a:t>
            </a:r>
          </a:p>
          <a:p>
            <a:r>
              <a:rPr lang="cs-CZ" dirty="0" smtClean="0"/>
              <a:t>Doba sepnutí tranzistoru 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2699792" y="4509120"/>
          <a:ext cx="3168352" cy="5760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Rovnice" r:id="rId3" imgW="1257120" imgH="228600" progId="Equation.3">
                  <p:embed/>
                </p:oleObj>
              </mc:Choice>
              <mc:Fallback>
                <p:oleObj name="Rovnice" r:id="rId3" imgW="1257120" imgH="2286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99792" y="4509120"/>
                        <a:ext cx="3168352" cy="57606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788024" y="5013176"/>
          <a:ext cx="3821113" cy="546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Rovnice" r:id="rId5" imgW="1600200" imgH="228600" progId="Equation.3">
                  <p:embed/>
                </p:oleObj>
              </mc:Choice>
              <mc:Fallback>
                <p:oleObj name="Rovnice" r:id="rId5" imgW="1600200" imgH="22860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88024" y="5013176"/>
                        <a:ext cx="3821113" cy="546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Objasnění funkce tranzistoru NPN </a:t>
            </a:r>
            <a:r>
              <a:rPr lang="cs-CZ" sz="1800" dirty="0" smtClean="0"/>
              <a:t>(přirovnání kulhající samozřejmě za skutečností)</a:t>
            </a:r>
            <a:endParaRPr lang="cs-CZ" sz="1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dirty="0" smtClean="0"/>
              <a:t>Tranzistor v nevodivém stavu</a:t>
            </a:r>
            <a:endParaRPr lang="cs-CZ" b="0" dirty="0"/>
          </a:p>
        </p:txBody>
      </p:sp>
      <p:pic>
        <p:nvPicPr>
          <p:cNvPr id="7" name="Zástupný symbol pro obsah 6" descr="Tranzistor uzavřen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57200" y="2436995"/>
            <a:ext cx="4040188" cy="3427047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0" dirty="0" smtClean="0"/>
              <a:t>Tranzistor ve vodivém stavu</a:t>
            </a:r>
            <a:endParaRPr lang="cs-CZ" b="0" dirty="0"/>
          </a:p>
        </p:txBody>
      </p:sp>
      <p:pic>
        <p:nvPicPr>
          <p:cNvPr id="8" name="Zástupný symbol pro obsah 7" descr="Tranzistor otevřen.jpg"/>
          <p:cNvPicPr>
            <a:picLocks noGrp="1" noChangeAspect="1"/>
          </p:cNvPicPr>
          <p:nvPr>
            <p:ph sz="quarter" idx="4"/>
          </p:nvPr>
        </p:nvPicPr>
        <p:blipFill>
          <a:blip r:embed="rId4" cstate="print"/>
          <a:stretch>
            <a:fillRect/>
          </a:stretch>
        </p:blipFill>
        <p:spPr>
          <a:xfrm>
            <a:off x="4283968" y="2996952"/>
            <a:ext cx="4041775" cy="2761059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Názorná ukázka :</a:t>
            </a:r>
            <a:endParaRPr lang="cs-CZ" sz="3600" dirty="0"/>
          </a:p>
        </p:txBody>
      </p:sp>
      <p:pic>
        <p:nvPicPr>
          <p:cNvPr id="9" name="Tranzistor 1.AVI">
            <a:hlinkClick r:id="" action="ppaction://media"/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1115615" y="924024"/>
            <a:ext cx="7372415" cy="55293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   VA charakteristiky tranzistoru</a:t>
            </a:r>
            <a:endParaRPr lang="cs-CZ" sz="3600" dirty="0"/>
          </a:p>
        </p:txBody>
      </p:sp>
      <p:pic>
        <p:nvPicPr>
          <p:cNvPr id="6" name="Zástupný symbol pro obsah 5" descr="Charakteristiky Tranzistoru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rcRect l="3566" t="58339" r="55425"/>
          <a:stretch>
            <a:fillRect/>
          </a:stretch>
        </p:blipFill>
        <p:spPr>
          <a:xfrm>
            <a:off x="683568" y="2852936"/>
            <a:ext cx="3644452" cy="2376264"/>
          </a:xfrm>
        </p:spPr>
      </p:pic>
      <p:pic>
        <p:nvPicPr>
          <p:cNvPr id="7" name="Zástupný symbol pro obsah 6" descr="Charakteristiky Tranzistoru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 r="59415" b="41506"/>
          <a:stretch>
            <a:fillRect/>
          </a:stretch>
        </p:blipFill>
        <p:spPr>
          <a:xfrm>
            <a:off x="4283968" y="1382064"/>
            <a:ext cx="4392488" cy="4063160"/>
          </a:xfrm>
        </p:spPr>
      </p:pic>
      <p:sp>
        <p:nvSpPr>
          <p:cNvPr id="8" name="TextovéPole 7"/>
          <p:cNvSpPr txBox="1"/>
          <p:nvPr/>
        </p:nvSpPr>
        <p:spPr>
          <a:xfrm>
            <a:off x="611560" y="5373216"/>
            <a:ext cx="36774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Zařízení pro měření VA charakteristik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36096" y="5445224"/>
            <a:ext cx="2937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VA charakteristika tranzistoru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Sdružené charakteristiky tranzistoru</a:t>
            </a:r>
            <a:endParaRPr lang="cs-CZ" sz="3600" dirty="0"/>
          </a:p>
        </p:txBody>
      </p:sp>
      <p:pic>
        <p:nvPicPr>
          <p:cNvPr id="7" name="Zástupný symbol pro obsah 6" descr="Charakteristiky Tranzistor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57148" t="6996" b="40501"/>
          <a:stretch>
            <a:fillRect/>
          </a:stretch>
        </p:blipFill>
        <p:spPr>
          <a:xfrm>
            <a:off x="1619672" y="1345026"/>
            <a:ext cx="5760640" cy="4529942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Ukázka provedení tranzistorů :</a:t>
            </a:r>
            <a:endParaRPr lang="cs-CZ" sz="3600" dirty="0"/>
          </a:p>
        </p:txBody>
      </p:sp>
      <p:pic>
        <p:nvPicPr>
          <p:cNvPr id="4" name="Zástupný symbol pro obsah 3" descr="Ukázka tranzisatorů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5253" t="32452" r="8833" b="34137"/>
          <a:stretch>
            <a:fillRect/>
          </a:stretch>
        </p:blipFill>
        <p:spPr>
          <a:xfrm>
            <a:off x="971600" y="3068960"/>
            <a:ext cx="6912768" cy="1512168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u="sng" dirty="0" smtClean="0"/>
              <a:t>2.)Unipolární tranzistory FET</a:t>
            </a:r>
            <a:endParaRPr lang="cs-CZ" sz="3600" u="sng" dirty="0"/>
          </a:p>
        </p:txBody>
      </p:sp>
      <p:pic>
        <p:nvPicPr>
          <p:cNvPr id="4" name="Zástupný symbol pro obsah 3" descr="Unipoloární tranzisto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65957"/>
          <a:stretch>
            <a:fillRect/>
          </a:stretch>
        </p:blipFill>
        <p:spPr>
          <a:xfrm>
            <a:off x="683568" y="2276872"/>
            <a:ext cx="4146130" cy="2520280"/>
          </a:xfrm>
        </p:spPr>
      </p:pic>
      <p:grpSp>
        <p:nvGrpSpPr>
          <p:cNvPr id="7" name="Skupina 6"/>
          <p:cNvGrpSpPr/>
          <p:nvPr/>
        </p:nvGrpSpPr>
        <p:grpSpPr>
          <a:xfrm>
            <a:off x="827584" y="836712"/>
            <a:ext cx="6624736" cy="842030"/>
            <a:chOff x="899592" y="1484784"/>
            <a:chExt cx="6624736" cy="842030"/>
          </a:xfrm>
        </p:grpSpPr>
        <p:sp>
          <p:nvSpPr>
            <p:cNvPr id="5" name="TextovéPole 4"/>
            <p:cNvSpPr txBox="1"/>
            <p:nvPr/>
          </p:nvSpPr>
          <p:spPr>
            <a:xfrm>
              <a:off x="899592" y="1484784"/>
              <a:ext cx="65689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Jsou to tranzistory řízené polem (FET = </a:t>
              </a:r>
              <a:r>
                <a:rPr lang="cs-CZ" dirty="0" err="1" smtClean="0"/>
                <a:t>Field</a:t>
              </a:r>
              <a:r>
                <a:rPr lang="cs-CZ" dirty="0" smtClean="0"/>
                <a:t>  </a:t>
              </a:r>
              <a:r>
                <a:rPr lang="cs-CZ" dirty="0" err="1" smtClean="0"/>
                <a:t>EFFect</a:t>
              </a:r>
              <a:r>
                <a:rPr lang="cs-CZ" dirty="0" smtClean="0"/>
                <a:t> Tranzistor). 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899592" y="1772816"/>
              <a:ext cx="6624736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</a:t>
              </a:r>
              <a:r>
                <a:rPr lang="cs-CZ" sz="1200" dirty="0" smtClean="0"/>
                <a:t>řivedením kladného napětí na hradlo G  </a:t>
              </a:r>
              <a:r>
                <a:rPr lang="cs-CZ" sz="1200" dirty="0" err="1" smtClean="0"/>
                <a:t>Gate</a:t>
              </a:r>
              <a:r>
                <a:rPr lang="cs-CZ" sz="1200" dirty="0" smtClean="0"/>
                <a:t>) se rozšiřuje nebo zužuje vodivý kanál a tím i průchod nosičů elektrického náboje</a:t>
              </a:r>
              <a:endParaRPr lang="cs-CZ" sz="1200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5724128" y="2204864"/>
            <a:ext cx="23042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Emitor    </a:t>
            </a:r>
            <a:r>
              <a:rPr lang="cs-CZ" b="1" dirty="0" smtClean="0"/>
              <a:t>S    =  </a:t>
            </a:r>
            <a:r>
              <a:rPr lang="cs-CZ" dirty="0" err="1" smtClean="0"/>
              <a:t>Source</a:t>
            </a:r>
            <a:r>
              <a:rPr lang="cs-CZ" dirty="0" smtClean="0"/>
              <a:t>    Kolektor  </a:t>
            </a:r>
            <a:r>
              <a:rPr lang="cs-CZ" b="1" dirty="0" smtClean="0"/>
              <a:t>D </a:t>
            </a:r>
            <a:r>
              <a:rPr lang="cs-CZ" dirty="0" smtClean="0"/>
              <a:t>=  </a:t>
            </a:r>
            <a:r>
              <a:rPr lang="cs-CZ" dirty="0" err="1" smtClean="0"/>
              <a:t>Drain</a:t>
            </a:r>
            <a:r>
              <a:rPr lang="cs-CZ" dirty="0" smtClean="0"/>
              <a:t>   Hradlo  </a:t>
            </a:r>
            <a:r>
              <a:rPr lang="cs-CZ" b="1" dirty="0" smtClean="0"/>
              <a:t>G</a:t>
            </a:r>
            <a:r>
              <a:rPr lang="cs-CZ" dirty="0" smtClean="0"/>
              <a:t> = </a:t>
            </a:r>
            <a:r>
              <a:rPr lang="cs-CZ" dirty="0" err="1" smtClean="0"/>
              <a:t>Gate</a:t>
            </a:r>
            <a:endParaRPr lang="cs-CZ" dirty="0"/>
          </a:p>
        </p:txBody>
      </p:sp>
      <p:pic>
        <p:nvPicPr>
          <p:cNvPr id="9" name="Obrázek 8" descr="Charakteristiky unipolárních tranzist..jpg"/>
          <p:cNvPicPr>
            <a:picLocks noChangeAspect="1"/>
          </p:cNvPicPr>
          <p:nvPr/>
        </p:nvPicPr>
        <p:blipFill>
          <a:blip r:embed="rId3" cstate="print"/>
          <a:srcRect l="55195" r="7405" b="69121"/>
          <a:stretch>
            <a:fillRect/>
          </a:stretch>
        </p:blipFill>
        <p:spPr>
          <a:xfrm>
            <a:off x="5436096" y="3645024"/>
            <a:ext cx="3299502" cy="2664296"/>
          </a:xfrm>
          <a:prstGeom prst="rect">
            <a:avLst/>
          </a:prstGeom>
        </p:spPr>
      </p:pic>
      <p:pic>
        <p:nvPicPr>
          <p:cNvPr id="10" name="Obrázek 9" descr="Charakteristiky unipolárních tranzist..jpg"/>
          <p:cNvPicPr>
            <a:picLocks noChangeAspect="1"/>
          </p:cNvPicPr>
          <p:nvPr/>
        </p:nvPicPr>
        <p:blipFill>
          <a:blip r:embed="rId4" cstate="print"/>
          <a:srcRect l="15716" t="48938" r="65584" b="17070"/>
          <a:stretch>
            <a:fillRect/>
          </a:stretch>
        </p:blipFill>
        <p:spPr>
          <a:xfrm>
            <a:off x="1403648" y="4941168"/>
            <a:ext cx="972108" cy="1728192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899592" y="1772816"/>
            <a:ext cx="28746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Tranzistory  J FET</a:t>
            </a:r>
            <a:endParaRPr lang="cs-CZ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Tranzistory MOS FET</a:t>
            </a:r>
            <a:endParaRPr lang="cs-CZ" sz="3200" dirty="0"/>
          </a:p>
        </p:txBody>
      </p:sp>
      <p:pic>
        <p:nvPicPr>
          <p:cNvPr id="4" name="Zástupný symbol pro obsah 3" descr="Hradlo se zabud.kanále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56411"/>
          <a:stretch>
            <a:fillRect/>
          </a:stretch>
        </p:blipFill>
        <p:spPr>
          <a:xfrm>
            <a:off x="1259632" y="1844824"/>
            <a:ext cx="2448272" cy="2560604"/>
          </a:xfrm>
        </p:spPr>
      </p:pic>
      <p:pic>
        <p:nvPicPr>
          <p:cNvPr id="5" name="Obrázek 4" descr="Hradlo se zabud.kanálem.jpg"/>
          <p:cNvPicPr>
            <a:picLocks noChangeAspect="1"/>
          </p:cNvPicPr>
          <p:nvPr/>
        </p:nvPicPr>
        <p:blipFill>
          <a:blip r:embed="rId3" cstate="print"/>
          <a:srcRect t="52100"/>
          <a:stretch>
            <a:fillRect/>
          </a:stretch>
        </p:blipFill>
        <p:spPr>
          <a:xfrm>
            <a:off x="4716016" y="1556792"/>
            <a:ext cx="2380791" cy="2736304"/>
          </a:xfrm>
          <a:prstGeom prst="rect">
            <a:avLst/>
          </a:prstGeom>
        </p:spPr>
      </p:pic>
      <p:pic>
        <p:nvPicPr>
          <p:cNvPr id="6" name="Obrázek 5" descr="Charakteristiky unipolárních tranzist..jpg"/>
          <p:cNvPicPr>
            <a:picLocks noChangeAspect="1"/>
          </p:cNvPicPr>
          <p:nvPr/>
        </p:nvPicPr>
        <p:blipFill>
          <a:blip r:embed="rId4" cstate="print"/>
          <a:srcRect l="48071" t="30839" b="32693"/>
          <a:stretch>
            <a:fillRect/>
          </a:stretch>
        </p:blipFill>
        <p:spPr>
          <a:xfrm>
            <a:off x="1043608" y="4725144"/>
            <a:ext cx="2411358" cy="1656184"/>
          </a:xfrm>
          <a:prstGeom prst="rect">
            <a:avLst/>
          </a:prstGeom>
        </p:spPr>
      </p:pic>
      <p:pic>
        <p:nvPicPr>
          <p:cNvPr id="7" name="Obrázek 6" descr="Charakteristiky unipolárních tranzist..jpg"/>
          <p:cNvPicPr>
            <a:picLocks noChangeAspect="1"/>
          </p:cNvPicPr>
          <p:nvPr/>
        </p:nvPicPr>
        <p:blipFill>
          <a:blip r:embed="rId5" cstate="print"/>
          <a:srcRect l="54156" t="62747" r="2210" b="3261"/>
          <a:stretch>
            <a:fillRect/>
          </a:stretch>
        </p:blipFill>
        <p:spPr>
          <a:xfrm>
            <a:off x="4860032" y="4293096"/>
            <a:ext cx="2646294" cy="2016224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Tranzistory  CMOS </a:t>
            </a:r>
            <a:br>
              <a:rPr lang="cs-CZ" sz="3200" dirty="0" smtClean="0"/>
            </a:br>
            <a:r>
              <a:rPr lang="cs-CZ" sz="2400" dirty="0" smtClean="0"/>
              <a:t>( </a:t>
            </a:r>
            <a:r>
              <a:rPr lang="cs-CZ" sz="2400" dirty="0" err="1" smtClean="0"/>
              <a:t>Complementary</a:t>
            </a:r>
            <a:r>
              <a:rPr lang="cs-CZ" sz="2400" dirty="0" smtClean="0"/>
              <a:t> Metal Oxid </a:t>
            </a:r>
            <a:r>
              <a:rPr lang="cs-CZ" sz="2400" dirty="0" err="1" smtClean="0"/>
              <a:t>Semicondoctor</a:t>
            </a:r>
            <a:r>
              <a:rPr lang="cs-CZ" sz="2400" dirty="0" smtClean="0"/>
              <a:t>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Jsou to unipolární tranzistory v komplementárním zapojení</a:t>
            </a:r>
          </a:p>
          <a:p>
            <a:pPr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4" name="Obrázek 3" descr="Unipoloární tranzistor.jpg"/>
          <p:cNvPicPr>
            <a:picLocks noChangeAspect="1"/>
          </p:cNvPicPr>
          <p:nvPr/>
        </p:nvPicPr>
        <p:blipFill>
          <a:blip r:embed="rId2" cstate="print"/>
          <a:srcRect t="67850"/>
          <a:stretch>
            <a:fillRect/>
          </a:stretch>
        </p:blipFill>
        <p:spPr>
          <a:xfrm>
            <a:off x="1331640" y="2171532"/>
            <a:ext cx="6078916" cy="348971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340</TotalTime>
  <Words>300</Words>
  <Application>Microsoft Office PowerPoint</Application>
  <PresentationFormat>Předvádění na obrazovce (4:3)</PresentationFormat>
  <Paragraphs>51</Paragraphs>
  <Slides>13</Slides>
  <Notes>2</Notes>
  <HiddenSlides>0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Rovnice</vt:lpstr>
      <vt:lpstr>Tranzistory</vt:lpstr>
      <vt:lpstr>1.) Bipolární tranzistory</vt:lpstr>
      <vt:lpstr>Uspořádání tranzistorů :</vt:lpstr>
      <vt:lpstr>Značky tranzistorů :</vt:lpstr>
      <vt:lpstr>Vlastnosti tranzistoru :</vt:lpstr>
      <vt:lpstr>Objasnění funkce tranzistoru NPN (přirovnání kulhající samozřejmě za skutečností)</vt:lpstr>
      <vt:lpstr>Názorná ukázka :</vt:lpstr>
      <vt:lpstr>   VA charakteristiky tranzistoru</vt:lpstr>
      <vt:lpstr>Sdružené charakteristiky tranzistoru</vt:lpstr>
      <vt:lpstr>Ukázka provedení tranzistorů :</vt:lpstr>
      <vt:lpstr>2.)Unipolární tranzistory FET</vt:lpstr>
      <vt:lpstr>Tranzistory MOS FET</vt:lpstr>
      <vt:lpstr>Tranzistory  CMOS  ( Complementary Metal Oxid Semicondoctor)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Tranzistory</dc:title>
  <dc:creator>Homanova</dc:creator>
  <cp:lastModifiedBy>Martin a Lída</cp:lastModifiedBy>
  <cp:revision>43</cp:revision>
  <dcterms:created xsi:type="dcterms:W3CDTF">2013-05-29T20:06:15Z</dcterms:created>
  <dcterms:modified xsi:type="dcterms:W3CDTF">2013-06-02T17:56:47Z</dcterms:modified>
</cp:coreProperties>
</file>