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5" r:id="rId3"/>
    <p:sldId id="257" r:id="rId4"/>
    <p:sldId id="268" r:id="rId5"/>
    <p:sldId id="274" r:id="rId6"/>
    <p:sldId id="269" r:id="rId7"/>
    <p:sldId id="273" r:id="rId8"/>
    <p:sldId id="270" r:id="rId9"/>
    <p:sldId id="275" r:id="rId10"/>
    <p:sldId id="282" r:id="rId11"/>
    <p:sldId id="271" r:id="rId12"/>
    <p:sldId id="272" r:id="rId13"/>
    <p:sldId id="277" r:id="rId14"/>
    <p:sldId id="278" r:id="rId15"/>
    <p:sldId id="281" r:id="rId16"/>
    <p:sldId id="259" r:id="rId17"/>
    <p:sldId id="279" r:id="rId18"/>
    <p:sldId id="258" r:id="rId19"/>
    <p:sldId id="266" r:id="rId20"/>
    <p:sldId id="260" r:id="rId21"/>
    <p:sldId id="284" r:id="rId22"/>
    <p:sldId id="262" r:id="rId23"/>
    <p:sldId id="261" r:id="rId24"/>
    <p:sldId id="283" r:id="rId25"/>
    <p:sldId id="263" r:id="rId26"/>
    <p:sldId id="26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62FA97-98AE-4DDF-81DB-D2C378575151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B4CD187-C4D6-4529-87DA-71B875B99617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ru.wikipedia.org/w/index.php?title=%D0%9A%D0%B8%D0%B1%D0%B8%D1%82%D0%BA%D0%B8&amp;action=edit&amp;redlink=1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wmf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nslit.ru/" TargetMode="External"/><Relationship Id="rId2" Type="http://schemas.openxmlformats.org/officeDocument/2006/relationships/hyperlink" Target="http://ru.wikipedia.org/wiki/%CD%EE%E2%FB%E9_%E3%EE%E4_%E2_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9575" y="2996952"/>
            <a:ext cx="8305800" cy="1143000"/>
          </a:xfrm>
        </p:spPr>
        <p:txBody>
          <a:bodyPr/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VY_32_INOVACE_06_31_</a:t>
            </a:r>
            <a:r>
              <a:rPr lang="az-Cyrl-AZ" sz="3200" b="1" dirty="0">
                <a:latin typeface="Arial" pitchFamily="34" charset="0"/>
                <a:cs typeface="Arial" pitchFamily="34" charset="0"/>
              </a:rPr>
              <a:t>Русская зима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04664"/>
            <a:ext cx="8305800" cy="1066052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50" y="5129213"/>
            <a:ext cx="916305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40100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rozšiřující </a:t>
            </a:r>
            <a:r>
              <a:rPr lang="cs-CZ" dirty="0"/>
              <a:t>učivo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 smtClean="0"/>
              <a:t>oslava Vánoc a Nového roku v Rusku, ruská trojka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Vánoce v Rusku, Nový rok, Trojka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Ruská zima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5424024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44" y="-193630"/>
            <a:ext cx="8163270" cy="70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40277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ru-RU" sz="4000" b="1" dirty="0">
                <a:latin typeface="Comic Sans MS" pitchFamily="66" charset="0"/>
                <a:cs typeface="Arial" pitchFamily="34" charset="0"/>
              </a:rPr>
              <a:t>Празднуется 25 декабря. Русская православная церковь и другие церкви, использующие юлианский календарь, празднуют 7 января по григорианскому календарю (в XX—XXI веках). </a:t>
            </a:r>
            <a:endParaRPr lang="cs-CZ" sz="4000" b="1" dirty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az-Cyrl-AZ" sz="6600" b="1" dirty="0">
                <a:solidFill>
                  <a:srgbClr val="FFC000"/>
                </a:solidFill>
                <a:latin typeface="Comic Sans MS" pitchFamily="66" charset="0"/>
              </a:rPr>
              <a:t>Рождество</a:t>
            </a:r>
            <a:endParaRPr lang="cs-CZ" sz="66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pic>
        <p:nvPicPr>
          <p:cNvPr id="22530" name="Picture 2" descr="C:\Users\Admin\AppData\Local\Microsoft\Windows\Temporary Internet Files\Content.IE5\BH2YY3PZ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6672"/>
            <a:ext cx="844906" cy="83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1" name="Picture 3" descr="C:\Users\Admin\AppData\Local\Microsoft\Windows\Temporary Internet Files\Content.IE5\BH2YY3PZ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844906" cy="83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5674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-315416"/>
            <a:ext cx="8435489" cy="73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57339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97152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ru-RU" sz="6000" b="1" dirty="0">
                <a:solidFill>
                  <a:schemeClr val="tx1"/>
                </a:solidFill>
                <a:latin typeface="Comic Sans MS" pitchFamily="66" charset="0"/>
              </a:rPr>
              <a:t>Рождество связывают прежде всего с ёлкой, дарением подарков и загадыванием желаний.</a:t>
            </a:r>
            <a:endParaRPr lang="cs-CZ" sz="6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1506" name="Picture 2" descr="C:\Users\Admin\AppData\Local\Microsoft\Windows\Temporary Internet Files\Content.IE5\BH2YY3PZ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157192"/>
            <a:ext cx="844906" cy="83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7" name="Picture 3" descr="C:\Users\Admin\AppData\Local\Microsoft\Windows\Temporary Internet Files\Content.IE5\BH2YY3PZ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157192"/>
            <a:ext cx="844906" cy="83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6746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8640"/>
            <a:ext cx="6996615" cy="65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45919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003" y="450000"/>
            <a:ext cx="4153320" cy="59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000"/>
            <a:ext cx="3978933" cy="6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2093" y="260648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9153" y="854283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286" y="-26285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896" y="4581128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2093" y="5581433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948" y="2988716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733256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2650" y="5765157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959" y="341236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3" y="45716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2648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ru-RU" sz="6600" b="1" dirty="0">
                <a:latin typeface="Comic Sans MS" pitchFamily="66" charset="0"/>
              </a:rPr>
              <a:t>Новый год</a:t>
            </a:r>
            <a:endParaRPr lang="cs-CZ" sz="66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572000"/>
          </a:xfrm>
        </p:spPr>
        <p:txBody>
          <a:bodyPr/>
          <a:lstStyle/>
          <a:p>
            <a:pPr algn="ctr"/>
            <a:r>
              <a:rPr lang="ru-RU" sz="4000" b="1" dirty="0" smtClean="0">
                <a:latin typeface="Comic Sans MS" pitchFamily="66" charset="0"/>
              </a:rPr>
              <a:t> </a:t>
            </a:r>
            <a:r>
              <a:rPr lang="ru-RU" sz="4000" b="1" dirty="0">
                <a:latin typeface="Comic Sans MS" pitchFamily="66" charset="0"/>
              </a:rPr>
              <a:t>отмечается в ночь с 31 декабря на 1 января каждого </a:t>
            </a:r>
            <a:r>
              <a:rPr lang="ru-RU" sz="4000" b="1" dirty="0" smtClean="0">
                <a:latin typeface="Comic Sans MS" pitchFamily="66" charset="0"/>
              </a:rPr>
              <a:t>года </a:t>
            </a:r>
            <a:r>
              <a:rPr lang="ru-RU" sz="4000" b="1" dirty="0">
                <a:latin typeface="Comic Sans MS" pitchFamily="66" charset="0"/>
              </a:rPr>
              <a:t>— торжественный общероссийский праздник с начала XX века.</a:t>
            </a:r>
          </a:p>
          <a:p>
            <a:endParaRPr lang="cs-CZ" dirty="0"/>
          </a:p>
        </p:txBody>
      </p:sp>
      <p:pic>
        <p:nvPicPr>
          <p:cNvPr id="14340" name="Picture 4" descr="C:\Users\Admin\AppData\Local\Microsoft\Windows\Temporary Internet Files\Content.IE5\QIBMB860\MC900053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0"/>
            <a:ext cx="868680" cy="840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Admin\AppData\Local\Microsoft\Windows\Temporary Internet Files\Content.IE5\QIBMB860\MC900053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908720"/>
            <a:ext cx="868680" cy="840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Admin\AppData\Local\Microsoft\Windows\Temporary Internet Files\Content.IE5\QIBMB860\MC900053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660" y="5373216"/>
            <a:ext cx="868680" cy="840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7641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Admin\AppData\Local\Microsoft\Windows\Temporary Internet Files\Content.IE5\DNN2WEBW\MC9004449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0"/>
            <a:ext cx="5365400" cy="69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19" y="4478630"/>
            <a:ext cx="1269187" cy="1343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Users\Admin\AppData\Local\Microsoft\Windows\Temporary Internet Files\Content.IE5\0736J39Y\MC900053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341" y="764704"/>
            <a:ext cx="874166" cy="86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C:\Users\Admin\AppData\Local\Microsoft\Windows\Temporary Internet Files\Content.IE5\BH2YY3PZ\MC900053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100" y="1857804"/>
            <a:ext cx="844906" cy="83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7" name="Picture 7" descr="C:\Users\Admin\AppData\Local\Microsoft\Windows\Temporary Internet Files\Content.IE5\BH2YY3PZ\MC900053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808" y="2060848"/>
            <a:ext cx="844906" cy="83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8" name="Picture 8" descr="C:\Users\Admin\AppData\Local\Microsoft\Windows\Temporary Internet Files\Content.IE5\0736J39Y\MC900053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93" y="3717032"/>
            <a:ext cx="1492229" cy="1475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9" name="Picture 9" descr="C:\Users\Admin\AppData\Local\Microsoft\Windows\Temporary Internet Files\Content.IE5\BH2YY3PZ\MC900053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2773" y="3643153"/>
            <a:ext cx="638477" cy="63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70" name="Picture 10" descr="C:\Users\Admin\AppData\Local\Microsoft\Windows\Temporary Internet Files\Content.IE5\BH2YY3PZ\MC900053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832" y="5532635"/>
            <a:ext cx="516858" cy="512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0529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0"/>
            <a:ext cx="4602033" cy="66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 descr="C:\Users\Admin\AppData\Local\Microsoft\Windows\Temporary Internet Files\Content.IE5\BH2YY3PZ\MP900382942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64" t="9091" r="14455" b="9524"/>
          <a:stretch/>
        </p:blipFill>
        <p:spPr bwMode="auto">
          <a:xfrm>
            <a:off x="5081650" y="0"/>
            <a:ext cx="3032887" cy="43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20388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-2169"/>
            <a:ext cx="4508235" cy="67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688340"/>
            <a:ext cx="2690160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latin typeface="Comic Sans MS" pitchFamily="66" charset="0"/>
              </a:rPr>
              <a:t>Новогодняя </a:t>
            </a:r>
            <a:endParaRPr lang="cs-CZ" sz="3200" b="1" dirty="0" smtClean="0">
              <a:latin typeface="Comic Sans MS" pitchFamily="66" charset="0"/>
            </a:endParaRPr>
          </a:p>
          <a:p>
            <a:pPr algn="ctr"/>
            <a:r>
              <a:rPr lang="az-Cyrl-AZ" sz="3200" b="1" dirty="0" smtClean="0">
                <a:latin typeface="Comic Sans MS" pitchFamily="66" charset="0"/>
              </a:rPr>
              <a:t>ёлка</a:t>
            </a:r>
            <a:endParaRPr lang="az-Cyrl-AZ" sz="3200" b="1" dirty="0">
              <a:latin typeface="Comic Sans MS" pitchFamily="66" charset="0"/>
            </a:endParaRPr>
          </a:p>
        </p:txBody>
      </p:sp>
      <p:pic>
        <p:nvPicPr>
          <p:cNvPr id="4" name="Picture 4" descr="C:\Users\Admin\AppData\Local\Microsoft\Windows\Temporary Internet Files\Content.IE5\QIBMB860\MC900250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8440">
            <a:off x="395536" y="1880994"/>
            <a:ext cx="2448962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Admin\AppData\Local\Microsoft\Windows\Temporary Internet Files\Content.IE5\QIBMB860\MC900250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656205" y="977152"/>
            <a:ext cx="2448962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28452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068960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az-Cyrl-AZ" sz="7200" b="1" dirty="0">
                <a:latin typeface="Comic Sans MS" pitchFamily="66" charset="0"/>
              </a:rPr>
              <a:t>Дед мороз и Снегурочка</a:t>
            </a:r>
            <a:endParaRPr lang="cs-CZ" sz="7200" b="1" dirty="0">
              <a:latin typeface="Comic Sans MS" pitchFamily="66" charset="0"/>
            </a:endParaRPr>
          </a:p>
        </p:txBody>
      </p:sp>
      <p:pic>
        <p:nvPicPr>
          <p:cNvPr id="12290" name="Picture 2" descr="C:\Users\Admin\AppData\Local\Microsoft\Windows\Temporary Internet Files\Content.IE5\QIBMB860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09120"/>
            <a:ext cx="2448962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Admin\AppData\Local\Microsoft\Windows\Temporary Internet Files\Content.IE5\QIBMB860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198" y="660043"/>
            <a:ext cx="2448962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Admin\AppData\Local\Microsoft\Windows\Temporary Internet Files\Content.IE5\0736J39Y\MC9003035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176" y="548680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Admin\AppData\Local\Microsoft\Windows\Temporary Internet Files\Content.IE5\0736J39Y\MC9003035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28769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Admin\AppData\Local\Microsoft\Windows\Temporary Internet Files\Content.IE5\0736J39Y\MC9003035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153971">
            <a:off x="2695937" y="4150653"/>
            <a:ext cx="2044443" cy="26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Admin\AppData\Local\Microsoft\Windows\Temporary Internet Files\Content.IE5\QIBMB860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88239">
            <a:off x="102146" y="785517"/>
            <a:ext cx="2448962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50556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C:\Users\Admin\AppData\Local\Microsoft\Windows\Temporary Internet Files\Content.IE5\BH2YY3PZ\MP90038294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64" t="9091" r="14455" b="9524"/>
          <a:stretch/>
        </p:blipFill>
        <p:spPr bwMode="auto">
          <a:xfrm>
            <a:off x="4937033" y="-17505"/>
            <a:ext cx="3032887" cy="43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996" y="-17505"/>
            <a:ext cx="4964029" cy="68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 descr="C:\Users\Admin\AppData\Local\Microsoft\Windows\Temporary Internet Files\Content.IE5\QIBMB860\MP900382970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31" t="21535" r="10303" b="28897"/>
          <a:stretch/>
        </p:blipFill>
        <p:spPr bwMode="auto">
          <a:xfrm>
            <a:off x="6457165" y="3565312"/>
            <a:ext cx="2590800" cy="3172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0762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34815"/>
            <a:ext cx="8256497" cy="75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81122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/>
              <a:t>T</a:t>
            </a:r>
            <a:r>
              <a:rPr lang="az-Cyrl-AZ" sz="6600" b="1" dirty="0"/>
              <a:t>ройка</a:t>
            </a:r>
            <a:endParaRPr lang="cs-CZ" sz="6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7335254" cy="50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10912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3" y="-315416"/>
            <a:ext cx="9128557" cy="76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87574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5805264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C</a:t>
            </a:r>
            <a:r>
              <a:rPr lang="ru-RU" sz="4800" b="1" dirty="0" smtClean="0">
                <a:solidFill>
                  <a:schemeClr val="tx1"/>
                </a:solidFill>
              </a:rPr>
              <a:t>таринная </a:t>
            </a:r>
            <a:r>
              <a:rPr lang="ru-RU" sz="4800" b="1" dirty="0">
                <a:solidFill>
                  <a:schemeClr val="tx1"/>
                </a:solidFill>
              </a:rPr>
              <a:t>русская </a:t>
            </a:r>
            <a:r>
              <a:rPr lang="ru-RU" sz="4800" b="1" dirty="0" smtClean="0">
                <a:solidFill>
                  <a:schemeClr val="tx1"/>
                </a:solidFill>
              </a:rPr>
              <a:t>запряжка </a:t>
            </a:r>
            <a:r>
              <a:rPr lang="ru-RU" sz="4800" b="1" dirty="0">
                <a:solidFill>
                  <a:schemeClr val="tx1"/>
                </a:solidFill>
              </a:rPr>
              <a:t>лошадей. Тройка была придумана для быстрой езды на длинные расстояния</a:t>
            </a:r>
            <a:r>
              <a:rPr lang="ru-RU" sz="4800" b="1" dirty="0" smtClean="0">
                <a:solidFill>
                  <a:schemeClr val="tx1"/>
                </a:solidFill>
              </a:rPr>
              <a:t>.</a:t>
            </a:r>
            <a:r>
              <a:rPr lang="cs-CZ" sz="4800" b="1" dirty="0" smtClean="0">
                <a:solidFill>
                  <a:schemeClr val="tx1"/>
                </a:solidFill>
              </a:rPr>
              <a:t/>
            </a:r>
            <a:br>
              <a:rPr lang="cs-CZ" sz="4800" b="1" dirty="0" smtClean="0">
                <a:solidFill>
                  <a:schemeClr val="tx1"/>
                </a:solidFill>
              </a:rPr>
            </a:br>
            <a:r>
              <a:rPr lang="ru-RU" sz="4800" b="1" dirty="0"/>
              <a:t>При этом развивается очень высокая </a:t>
            </a:r>
            <a:r>
              <a:rPr lang="ru-RU" sz="4800" b="1" dirty="0" smtClean="0"/>
              <a:t>скорость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ru-RU" sz="4800" b="1" dirty="0" smtClean="0"/>
              <a:t> </a:t>
            </a:r>
            <a:r>
              <a:rPr lang="ru-RU" sz="4800" b="1" dirty="0"/>
              <a:t>45-50 км/ч.</a:t>
            </a:r>
            <a:r>
              <a:rPr lang="cs-CZ" sz="4800" b="1" dirty="0">
                <a:solidFill>
                  <a:schemeClr val="tx1"/>
                </a:solidFill>
              </a:rPr>
              <a:t/>
            </a:r>
            <a:br>
              <a:rPr lang="cs-CZ" sz="4800" b="1" dirty="0">
                <a:solidFill>
                  <a:schemeClr val="tx1"/>
                </a:solidFill>
              </a:rPr>
            </a:b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1298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1"/>
          <p:cNvSpPr>
            <a:spLocks noGrp="1"/>
          </p:cNvSpPr>
          <p:nvPr>
            <p:ph type="title"/>
          </p:nvPr>
        </p:nvSpPr>
        <p:spPr>
          <a:xfrm>
            <a:off x="395536" y="3356992"/>
            <a:ext cx="8229600" cy="6229350"/>
          </a:xfrm>
        </p:spPr>
        <p:txBody>
          <a:bodyPr>
            <a:normAutofit fontScale="90000"/>
          </a:bodyPr>
          <a:lstStyle/>
          <a:p>
            <a:pPr algn="ctr"/>
            <a:r>
              <a:rPr lang="ru-RU" b="1" dirty="0"/>
              <a:t>Тройка появилась и получила своё нынешнее название около 200 лет </a:t>
            </a:r>
            <a:r>
              <a:rPr lang="ru-RU" b="1" dirty="0" smtClean="0"/>
              <a:t>назад</a:t>
            </a:r>
            <a:r>
              <a:rPr lang="cs-CZ" b="1" dirty="0" smtClean="0"/>
              <a:t>. </a:t>
            </a:r>
            <a:r>
              <a:rPr lang="ru-RU" b="1" dirty="0"/>
              <a:t>По существовавшим тогда правилам при перевозке пассажиров в почтовых </a:t>
            </a:r>
            <a:r>
              <a:rPr lang="ru-RU" b="1" dirty="0">
                <a:hlinkClick r:id="rId2" tooltip="Кибитки (страница отсутствует)"/>
              </a:rPr>
              <a:t>кибитках</a:t>
            </a:r>
            <a:r>
              <a:rPr lang="ru-RU" b="1" dirty="0"/>
              <a:t> можно было впрягать трёх лошадей только если людей оказывалось трое. Двое или один должны были ехать на паре лошадей.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8795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5368" y="54000"/>
            <a:ext cx="9304623" cy="68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3309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5" name="Picture 5" descr="C:\Users\Admin\AppData\Local\Microsoft\Windows\Temporary Internet Files\Content.IE5\DNN2WEBW\MP9004069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az-Cyrl-AZ" sz="88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Русская зима</a:t>
            </a:r>
            <a:endParaRPr lang="cs-CZ" sz="8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97073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" y="0"/>
            <a:ext cx="7536000" cy="56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3" name="Picture 5" descr="C:\Users\Admin\AppData\Local\Microsoft\Windows\Temporary Internet Files\Content.IE5\0736J39Y\MC900285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25144"/>
            <a:ext cx="1548079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5" name="Picture 7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836712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6" name="Picture 8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05264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7" name="Picture 9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428999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8" name="Picture 10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108149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9" name="Picture 11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805264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20" name="Picture 12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805263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21" name="Picture 13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56771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22" name="Picture 14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756771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54693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05125"/>
            <a:ext cx="4762500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3" y="-1635"/>
            <a:ext cx="4762500" cy="552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263" y="-1635"/>
            <a:ext cx="47625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0" name="Picture 6" descr="C:\Users\Admin\AppData\Local\Microsoft\Windows\Temporary Internet Files\Content.IE5\DNN2WEBW\MC9001521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622" y="4581128"/>
            <a:ext cx="1192378" cy="122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1" name="Picture 7" descr="C:\Users\Admin\AppData\Local\Microsoft\Windows\Temporary Internet Files\Content.IE5\DNN2WEBW\MC9001521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1646" y="2147051"/>
            <a:ext cx="1378124" cy="122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2" name="Picture 8" descr="C:\Users\Admin\AppData\Local\Microsoft\Windows\Temporary Internet Files\Content.IE5\DNN2WEBW\MC9001521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622" y="5630875"/>
            <a:ext cx="1382878" cy="122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5942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2" r="7432"/>
          <a:stretch/>
        </p:blipFill>
        <p:spPr bwMode="auto">
          <a:xfrm>
            <a:off x="0" y="476672"/>
            <a:ext cx="9144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5" name="Picture 3" descr="C:\Users\Admin\AppData\Local\Microsoft\Windows\Temporary Internet Files\Content.IE5\BH2YY3PZ\MC9000306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13176"/>
            <a:ext cx="1356970" cy="168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086321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57034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400000" cy="63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2" name="Picture 6" descr="C:\Users\Admin\AppData\Local\Microsoft\Windows\Temporary Internet Files\Content.IE5\0736J39Y\MC900239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804770"/>
            <a:ext cx="177393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3" name="Picture 7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20" y="332656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4" name="Picture 8" descr="C:\Users\Admin\AppData\Local\Microsoft\Windows\Temporary Internet Files\Content.IE5\QIBMB860\MC900053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589240"/>
            <a:ext cx="832104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03536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484784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/>
              <a:t>http://www.bomba.cz/video/prava-ruska-zima/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409418" y="2967335"/>
            <a:ext cx="8325163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Zdroje:</a:t>
            </a:r>
          </a:p>
          <a:p>
            <a:pPr algn="ctr"/>
            <a:r>
              <a:rPr lang="cs-CZ" sz="2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/>
              </a:rPr>
              <a:t>http://ru.wikipedia.org/wiki/%CD%EE%E2%FB%E9_%E3%EE%E4_%E2_</a:t>
            </a:r>
            <a:endParaRPr lang="cs-CZ" sz="20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cs-CZ" sz="2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%D0%EE%F1%F1%E8%E8</a:t>
            </a:r>
          </a:p>
          <a:p>
            <a:pPr algn="ctr"/>
            <a:r>
              <a:rPr lang="cs-CZ" sz="2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/>
              </a:rPr>
              <a:t>http://www.translit.ru/</a:t>
            </a:r>
            <a:endParaRPr lang="cs-CZ" sz="20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Klipart Microsoft PowerPoint</a:t>
            </a:r>
            <a:endParaRPr lang="cs-CZ" sz="2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50143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148</TotalTime>
  <Words>242</Words>
  <Application>Microsoft Office PowerPoint</Application>
  <PresentationFormat>Předvádění na obrazovce (4:3)</PresentationFormat>
  <Paragraphs>32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Papír</vt:lpstr>
      <vt:lpstr>Šablona 32</vt:lpstr>
      <vt:lpstr>Ruská zima</vt:lpstr>
      <vt:lpstr>Prezentace aplikace PowerPoint</vt:lpstr>
      <vt:lpstr>Рождество</vt:lpstr>
      <vt:lpstr>Prezentace aplikace PowerPoint</vt:lpstr>
      <vt:lpstr>Рождество связывают прежде всего с ёлкой, дарением подарков и загадыванием желаний.</vt:lpstr>
      <vt:lpstr>Prezentace aplikace PowerPoint</vt:lpstr>
      <vt:lpstr>Prezentace aplikace PowerPoint</vt:lpstr>
      <vt:lpstr>Новый год</vt:lpstr>
      <vt:lpstr>Prezentace aplikace PowerPoint</vt:lpstr>
      <vt:lpstr>Prezentace aplikace PowerPoint</vt:lpstr>
      <vt:lpstr>Prezentace aplikace PowerPoint</vt:lpstr>
      <vt:lpstr>Дед мороз и Снегурочка</vt:lpstr>
      <vt:lpstr>Prezentace aplikace PowerPoint</vt:lpstr>
      <vt:lpstr>Prezentace aplikace PowerPoint</vt:lpstr>
      <vt:lpstr>Tройка</vt:lpstr>
      <vt:lpstr>Prezentace aplikace PowerPoint</vt:lpstr>
      <vt:lpstr>Cтаринная русская запряжка лошадей. Тройка была придумана для быстрой езды на длинные расстояния. При этом развивается очень высокая скорость  45-50 км/ч. </vt:lpstr>
      <vt:lpstr>Тройка появилась и получила своё нынешнее название около 200 лет назад. По существовавшим тогда правилам при перевозке пассажиров в почтовых кибитках можно было впрягать трёх лошадей только если людей оказывалось трое. Двое или один должны были ехать на паре лошадей.      </vt:lpstr>
      <vt:lpstr>Prezentace aplikace PowerPoint</vt:lpstr>
      <vt:lpstr>Русская зима</vt:lpstr>
      <vt:lpstr>Prezentace aplikace PowerPoint</vt:lpstr>
      <vt:lpstr>Prezentace aplikace PowerPoint</vt:lpstr>
      <vt:lpstr>Prezentace aplikace PowerPoint</vt:lpstr>
      <vt:lpstr>Prezentace aplikace PowerPoint</vt:lpstr>
      <vt:lpstr>Odkazy: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56</cp:revision>
  <dcterms:created xsi:type="dcterms:W3CDTF">2011-09-16T18:17:12Z</dcterms:created>
  <dcterms:modified xsi:type="dcterms:W3CDTF">2011-10-21T15:51:14Z</dcterms:modified>
</cp:coreProperties>
</file>