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80" r:id="rId3"/>
    <p:sldId id="257" r:id="rId4"/>
    <p:sldId id="262" r:id="rId5"/>
    <p:sldId id="258" r:id="rId6"/>
    <p:sldId id="261" r:id="rId7"/>
    <p:sldId id="259" r:id="rId8"/>
    <p:sldId id="263" r:id="rId9"/>
    <p:sldId id="260" r:id="rId10"/>
    <p:sldId id="265" r:id="rId11"/>
    <p:sldId id="264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8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5DE186A1-CAA5-49B6-BF91-049C186976A0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D625D89-8EA0-4BD8-B32D-175365DDDE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186A1-CAA5-49B6-BF91-049C186976A0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5D89-8EA0-4BD8-B32D-175365DDDE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186A1-CAA5-49B6-BF91-049C186976A0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5D89-8EA0-4BD8-B32D-175365DDDE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186A1-CAA5-49B6-BF91-049C186976A0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5D89-8EA0-4BD8-B32D-175365DDDE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186A1-CAA5-49B6-BF91-049C186976A0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5D89-8EA0-4BD8-B32D-175365DDDE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186A1-CAA5-49B6-BF91-049C186976A0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5D89-8EA0-4BD8-B32D-175365DDDE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186A1-CAA5-49B6-BF91-049C186976A0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5D89-8EA0-4BD8-B32D-175365DDDE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5DE186A1-CAA5-49B6-BF91-049C186976A0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D625D89-8EA0-4BD8-B32D-175365DDDE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5DE186A1-CAA5-49B6-BF91-049C186976A0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D625D89-8EA0-4BD8-B32D-175365DDDE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186A1-CAA5-49B6-BF91-049C186976A0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5D89-8EA0-4BD8-B32D-175365DDDE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186A1-CAA5-49B6-BF91-049C186976A0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5D89-8EA0-4BD8-B32D-175365DDDE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DE186A1-CAA5-49B6-BF91-049C186976A0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D625D89-8EA0-4BD8-B32D-175365DDDEB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ru.wikipedia.org/w/index.php?title=%D0%91%D0%B0%D1%82%D0%B0%D1%88%D0%B5%D0%B2,_%D0%92%D0%B0%D1%81%D0%B8%D0%BB%D0%B8%D0%B9_%D0%A1%D1%82%D0%B5%D0%BF%D0%B0%D0%BD%D0%BE%D0%B2%D0%B8%D1%87&amp;action=edit&amp;redlink=1" TargetMode="External"/><Relationship Id="rId2" Type="http://schemas.openxmlformats.org/officeDocument/2006/relationships/hyperlink" Target="http://ru.wikipedia.org/wiki/1850_%D0%B3%D0%BE%D0%B4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ru.wikipedia.org/wiki/%D0%9D%D0%B8%D0%BA%D1%81%D0%BE%D0%BD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ru.wikipedia.org/wiki/%D0%91%D1%80%D0%B5%D0%B6%D0%BD%D0%B5%D0%B2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amovar" TargetMode="External"/><Relationship Id="rId2" Type="http://schemas.openxmlformats.org/officeDocument/2006/relationships/hyperlink" Target="http://cs.wikipedia.org/wiki/Hlavn%C3%AD_stra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06595" y="1772816"/>
            <a:ext cx="7837291" cy="1828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Šablona 32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VY_32_INOVACE_07_31_Samovar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6284" y="5129213"/>
            <a:ext cx="916305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8023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1844824"/>
            <a:ext cx="6196405" cy="3878245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výkladové učivo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dirty="0" smtClean="0"/>
              <a:t>ruské reálie, obohacení </a:t>
            </a:r>
            <a:r>
              <a:rPr lang="cs-CZ" dirty="0"/>
              <a:t>a rozšíření učiva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Klíčová slova: </a:t>
            </a:r>
            <a:r>
              <a:rPr lang="cs-CZ" dirty="0" smtClean="0"/>
              <a:t>samovar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976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268760"/>
            <a:ext cx="6965245" cy="1202485"/>
          </a:xfrm>
        </p:spPr>
        <p:txBody>
          <a:bodyPr>
            <a:normAutofit/>
          </a:bodyPr>
          <a:lstStyle/>
          <a:p>
            <a:r>
              <a:rPr lang="ru-RU" sz="7200" b="1" dirty="0" smtClean="0">
                <a:solidFill>
                  <a:schemeClr val="bg2">
                    <a:lumMod val="50000"/>
                  </a:schemeClr>
                </a:solidFill>
              </a:rPr>
              <a:t>Самова́р</a:t>
            </a:r>
            <a:endParaRPr lang="cs-CZ" sz="7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780928"/>
            <a:ext cx="6196405" cy="3603812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 </a:t>
            </a:r>
            <a:r>
              <a:rPr lang="ru-RU" sz="4400" b="1" dirty="0" smtClean="0">
                <a:solidFill>
                  <a:schemeClr val="bg2">
                    <a:lumMod val="50000"/>
                  </a:schemeClr>
                </a:solidFill>
              </a:rPr>
              <a:t>устройство </a:t>
            </a:r>
            <a:r>
              <a:rPr lang="ru-RU" sz="4400" b="1" dirty="0">
                <a:solidFill>
                  <a:schemeClr val="bg2">
                    <a:lumMod val="50000"/>
                  </a:schemeClr>
                </a:solidFill>
              </a:rPr>
              <a:t>для кипячения воды и приготовления чая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535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6950" y="571500"/>
            <a:ext cx="46101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747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060268" cy="1202485"/>
          </a:xfrm>
        </p:spPr>
        <p:txBody>
          <a:bodyPr>
            <a:normAutofit fontScale="90000"/>
          </a:bodyPr>
          <a:lstStyle/>
          <a:p>
            <a:r>
              <a:rPr lang="az-Cyrl-AZ" b="1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Классификация самоваров</a:t>
            </a:r>
            <a:r>
              <a:rPr lang="az-Cyrl-AZ" b="1" dirty="0"/>
              <a:t/>
            </a:r>
            <a:br>
              <a:rPr lang="az-Cyrl-A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ctr"/>
            <a:r>
              <a:rPr lang="ru-RU" sz="3200" b="1" dirty="0">
                <a:solidFill>
                  <a:schemeClr val="bg2">
                    <a:lumMod val="50000"/>
                  </a:schemeClr>
                </a:solidFill>
              </a:rPr>
              <a:t>электрический самовар (нагрев воды происходит при помощи нагревательного элемента);</a:t>
            </a:r>
          </a:p>
          <a:p>
            <a:pPr algn="ctr"/>
            <a:r>
              <a:rPr lang="ru-RU" sz="3200" b="1" dirty="0">
                <a:solidFill>
                  <a:schemeClr val="bg2">
                    <a:lumMod val="50000"/>
                  </a:schemeClr>
                </a:solidFill>
              </a:rPr>
              <a:t>жаровой самовар (синонимы: угольный, дровяной);</a:t>
            </a:r>
          </a:p>
          <a:p>
            <a:pPr algn="ctr"/>
            <a:r>
              <a:rPr lang="ru-RU" sz="3200" b="1" dirty="0">
                <a:solidFill>
                  <a:schemeClr val="bg2">
                    <a:lumMod val="50000"/>
                  </a:schemeClr>
                </a:solidFill>
              </a:rPr>
              <a:t>комбинированный.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1948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76672"/>
            <a:ext cx="4234243" cy="5832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8832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628800"/>
            <a:ext cx="6196405" cy="3603812"/>
          </a:xfrm>
        </p:spPr>
        <p:txBody>
          <a:bodyPr>
            <a:normAutofit/>
          </a:bodyPr>
          <a:lstStyle/>
          <a:p>
            <a:pPr algn="ctr"/>
            <a:r>
              <a:rPr lang="ru-RU" sz="4000" b="1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Приборы такого типа давно были известны в </a:t>
            </a:r>
            <a:r>
              <a:rPr lang="ru-RU" sz="40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Китае, </a:t>
            </a:r>
            <a:r>
              <a:rPr lang="ru-RU" sz="4000" b="1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но они не служили для приготовления чая.</a:t>
            </a:r>
            <a:endParaRPr lang="cs-CZ" sz="4000" b="1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9710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25" y="571500"/>
            <a:ext cx="71437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2604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852936"/>
            <a:ext cx="6965245" cy="1202485"/>
          </a:xfrm>
        </p:spPr>
        <p:txBody>
          <a:bodyPr>
            <a:noAutofit/>
          </a:bodyPr>
          <a:lstStyle/>
          <a:p>
            <a:r>
              <a:rPr lang="ru-RU" sz="2800" b="1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Первоначальной родиной русского самовара в России является Урал. До сих пор можно встретить в различных источниках повторение старой легенды, согласно которой самовар в Россию из Голландии завёз Пётр I, но в действительности самовары появились через полвека после смерти царя Петра. </a:t>
            </a:r>
            <a:endParaRPr lang="cs-CZ" sz="2800" b="1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1225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7008191" cy="5760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6489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091" y="1484784"/>
            <a:ext cx="3758751" cy="39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716016" y="1572022"/>
            <a:ext cx="3563888" cy="39087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Ruský samovar </a:t>
            </a:r>
            <a:endParaRPr lang="cs-CZ" sz="28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000" b="1" dirty="0" smtClean="0"/>
          </a:p>
          <a:p>
            <a:r>
              <a:rPr lang="cs-CZ" sz="2000" b="1" dirty="0" smtClean="0"/>
              <a:t>1) Kryt </a:t>
            </a:r>
            <a:r>
              <a:rPr lang="cs-CZ" sz="2000" b="1" dirty="0" smtClean="0"/>
              <a:t>topeniště </a:t>
            </a:r>
            <a:endParaRPr lang="cs-CZ" sz="2000" b="1" dirty="0" smtClean="0"/>
          </a:p>
          <a:p>
            <a:r>
              <a:rPr lang="cs-CZ" sz="2000" b="1" dirty="0" smtClean="0"/>
              <a:t>2) Nosič </a:t>
            </a:r>
            <a:r>
              <a:rPr lang="cs-CZ" sz="2000" b="1" dirty="0" smtClean="0"/>
              <a:t>konvice </a:t>
            </a:r>
            <a:endParaRPr lang="cs-CZ" sz="2000" b="1" dirty="0" smtClean="0"/>
          </a:p>
          <a:p>
            <a:r>
              <a:rPr lang="cs-CZ" sz="2000" b="1" dirty="0" smtClean="0"/>
              <a:t>3) Poklička </a:t>
            </a:r>
          </a:p>
          <a:p>
            <a:r>
              <a:rPr lang="cs-CZ" sz="2000" b="1" dirty="0" smtClean="0"/>
              <a:t>4) Mísa </a:t>
            </a:r>
            <a:r>
              <a:rPr lang="cs-CZ" sz="2000" b="1" dirty="0" smtClean="0"/>
              <a:t>- nádrž na vodu </a:t>
            </a:r>
            <a:endParaRPr lang="cs-CZ" sz="2000" b="1" dirty="0" smtClean="0"/>
          </a:p>
          <a:p>
            <a:r>
              <a:rPr lang="cs-CZ" sz="2000" b="1" dirty="0" smtClean="0"/>
              <a:t>5) Držadlo </a:t>
            </a:r>
          </a:p>
          <a:p>
            <a:r>
              <a:rPr lang="cs-CZ" sz="2000" b="1" dirty="0" smtClean="0"/>
              <a:t>6) Šíje </a:t>
            </a:r>
            <a:r>
              <a:rPr lang="cs-CZ" sz="2000" b="1" dirty="0" smtClean="0"/>
              <a:t>- spojuje mísu se stojanem </a:t>
            </a:r>
            <a:endParaRPr lang="cs-CZ" sz="2000" b="1" dirty="0" smtClean="0"/>
          </a:p>
          <a:p>
            <a:r>
              <a:rPr lang="cs-CZ" sz="2000" b="1" dirty="0" smtClean="0"/>
              <a:t>7) Výtoková </a:t>
            </a:r>
            <a:r>
              <a:rPr lang="cs-CZ" sz="2000" b="1" dirty="0" smtClean="0"/>
              <a:t>hubička </a:t>
            </a:r>
            <a:endParaRPr lang="cs-CZ" sz="2000" b="1" dirty="0" smtClean="0"/>
          </a:p>
          <a:p>
            <a:r>
              <a:rPr lang="cs-CZ" sz="2000" b="1" dirty="0" smtClean="0"/>
              <a:t>8) Výpustní </a:t>
            </a:r>
            <a:r>
              <a:rPr lang="cs-CZ" sz="2000" b="1" dirty="0" smtClean="0"/>
              <a:t>kohout </a:t>
            </a:r>
            <a:endParaRPr lang="cs-CZ" sz="2000" b="1" dirty="0" smtClean="0"/>
          </a:p>
          <a:p>
            <a:r>
              <a:rPr lang="cs-CZ" sz="2000" b="1" dirty="0" smtClean="0"/>
              <a:t>9) Knoflík </a:t>
            </a:r>
            <a:r>
              <a:rPr lang="cs-CZ" sz="2000" b="1" dirty="0" smtClean="0"/>
              <a:t>- držadlo pokličky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02568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20688"/>
            <a:ext cx="732656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b="1" dirty="0" smtClean="0">
                <a:solidFill>
                  <a:schemeClr val="bg2">
                    <a:lumMod val="50000"/>
                  </a:schemeClr>
                </a:solidFill>
              </a:rPr>
              <a:t>В </a:t>
            </a:r>
            <a:r>
              <a:rPr lang="ru-RU" sz="3200" b="1" dirty="0" smtClean="0">
                <a:solidFill>
                  <a:schemeClr val="bg2">
                    <a:lumMod val="50000"/>
                  </a:schemeClr>
                </a:solidFill>
                <a:hlinkClick r:id="rId2" tooltip="1850 год"/>
              </a:rPr>
              <a:t>1850 году</a:t>
            </a:r>
            <a:r>
              <a:rPr lang="ru-RU" sz="3200" b="1" dirty="0" smtClean="0">
                <a:solidFill>
                  <a:schemeClr val="bg2">
                    <a:lumMod val="50000"/>
                  </a:schemeClr>
                </a:solidFill>
              </a:rPr>
              <a:t> в одной только Туле было 28 самоварных фабрик, которые выпускали около 120 тысяч штук самоваров в год и множество других медных изделий. Так, фабрика Я. В. Лялина вырабатывала в год более 10 тысяч штук самоваров, фабрики И. В. Ломова, Рудакова, братьев </a:t>
            </a:r>
            <a:r>
              <a:rPr lang="ru-RU" sz="3200" b="1" dirty="0" smtClean="0">
                <a:solidFill>
                  <a:schemeClr val="bg2">
                    <a:lumMod val="50000"/>
                  </a:schemeClr>
                </a:solidFill>
                <a:hlinkClick r:id="rId3" tooltip="Баташев, Василий Степанович (страница отсутствует)"/>
              </a:rPr>
              <a:t>Баташевых</a:t>
            </a:r>
            <a:r>
              <a:rPr lang="ru-RU" sz="3200" b="1" dirty="0" smtClean="0">
                <a:solidFill>
                  <a:schemeClr val="bg2">
                    <a:lumMod val="50000"/>
                  </a:schemeClr>
                </a:solidFill>
              </a:rPr>
              <a:t> — по семи тысяч штук каждая.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234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764704"/>
            <a:ext cx="7409913" cy="55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6453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47475" y="476672"/>
            <a:ext cx="7920880" cy="5859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76723" y="5802014"/>
            <a:ext cx="56623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400" b="1" dirty="0" smtClean="0">
                <a:solidFill>
                  <a:schemeClr val="bg1"/>
                </a:solidFill>
              </a:rPr>
              <a:t>Тульские самовары начала XX века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852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613" y="576263"/>
            <a:ext cx="39147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074" y="42210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b="1" dirty="0" smtClean="0"/>
              <a:t>Серебряный самовар XIX века, подаренный </a:t>
            </a:r>
            <a:r>
              <a:rPr lang="ru-RU" b="1" dirty="0" smtClean="0">
                <a:hlinkClick r:id="rId3" tooltip="Никсон"/>
              </a:rPr>
              <a:t>Никсону</a:t>
            </a:r>
            <a:r>
              <a:rPr lang="ru-RU" b="1" dirty="0" smtClean="0"/>
              <a:t> </a:t>
            </a:r>
            <a:r>
              <a:rPr lang="ru-RU" b="1" dirty="0" smtClean="0">
                <a:hlinkClick r:id="rId4" tooltip="Брежнев"/>
              </a:rPr>
              <a:t>Брежневым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39700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89017"/>
            <a:ext cx="40767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377502" y="2204864"/>
            <a:ext cx="399593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800" b="1" dirty="0" smtClean="0">
                <a:solidFill>
                  <a:srgbClr val="0070C0"/>
                </a:solidFill>
              </a:rPr>
              <a:t>Золочёный самовар из серебра с эмалевыми украшениями, конец XIX века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62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71500"/>
            <a:ext cx="7848872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71307" y="279112"/>
            <a:ext cx="60733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chemeClr val="bg1"/>
                </a:solidFill>
              </a:rPr>
              <a:t>Музей «Тульские самовары»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1315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0051" y="620688"/>
            <a:ext cx="40386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5297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225" y="576263"/>
            <a:ext cx="40195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922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988" y="576263"/>
            <a:ext cx="40100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5294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988" y="571500"/>
            <a:ext cx="40100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3889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24744"/>
            <a:ext cx="6211649" cy="46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3759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836712"/>
            <a:ext cx="2876550" cy="3781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04864"/>
            <a:ext cx="32385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789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cs.wikipedia.org/wiki/Hlavn%C3%AD_strana</a:t>
            </a:r>
            <a:endParaRPr lang="cs-CZ" dirty="0" smtClean="0"/>
          </a:p>
          <a:p>
            <a:pPr algn="ctr"/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cs.wikipedia.org/wiki/Samovar</a:t>
            </a:r>
            <a:endParaRPr lang="cs-CZ" dirty="0" smtClean="0"/>
          </a:p>
          <a:p>
            <a:pPr algn="ctr"/>
            <a:r>
              <a:rPr lang="cs-CZ" dirty="0"/>
              <a:t>http://ru.wikipedia.org/wiki/%D0%A1%D0%B0%D0%BC%D0%BE%D0%B2%D0%B0%D1%80</a:t>
            </a:r>
          </a:p>
        </p:txBody>
      </p:sp>
    </p:spTree>
    <p:extLst>
      <p:ext uri="{BB962C8B-B14F-4D97-AF65-F5344CB8AC3E}">
        <p14:creationId xmlns:p14="http://schemas.microsoft.com/office/powerpoint/2010/main" val="1742740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57</TotalTime>
  <Words>282</Words>
  <Application>Microsoft Office PowerPoint</Application>
  <PresentationFormat>Předvádění na obrazovce (4:3)</PresentationFormat>
  <Paragraphs>40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Špendlík</vt:lpstr>
      <vt:lpstr>Šablona 32  VY_32_INOVACE_07_31_Samovar</vt:lpstr>
      <vt:lpstr>Samovar</vt:lpstr>
      <vt:lpstr>Самова́р</vt:lpstr>
      <vt:lpstr>Prezentace aplikace PowerPoint</vt:lpstr>
      <vt:lpstr>Классификация самоваров </vt:lpstr>
      <vt:lpstr>Prezentace aplikace PowerPoint</vt:lpstr>
      <vt:lpstr>Prezentace aplikace PowerPoint</vt:lpstr>
      <vt:lpstr>Prezentace aplikace PowerPoint</vt:lpstr>
      <vt:lpstr>Первоначальной родиной русского самовара в России является Урал. До сих пор можно встретить в различных источниках повторение старой легенды, согласно которой самовар в Россию из Голландии завёз Пётр I, но в действительности самовары появились через полвека после смерти царя Петра.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41</cp:revision>
  <dcterms:created xsi:type="dcterms:W3CDTF">2011-09-16T20:46:26Z</dcterms:created>
  <dcterms:modified xsi:type="dcterms:W3CDTF">2011-10-21T16:24:19Z</dcterms:modified>
</cp:coreProperties>
</file>