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4" r:id="rId1"/>
  </p:sldMasterIdLst>
  <p:sldIdLst>
    <p:sldId id="266" r:id="rId2"/>
    <p:sldId id="256" r:id="rId3"/>
    <p:sldId id="257" r:id="rId4"/>
    <p:sldId id="258" r:id="rId5"/>
    <p:sldId id="261" r:id="rId6"/>
    <p:sldId id="259" r:id="rId7"/>
    <p:sldId id="260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FFD9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6/2/2013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1064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44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8502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8141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104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840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275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06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8819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31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3351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61BEF0D-F0BB-DE4B-95CE-6DB70DBA9567}" type="datetimeFigureOut">
              <a:rPr lang="en-US" smtClean="0"/>
              <a:pPr/>
              <a:t>6/2/2013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6806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e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e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4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79712" y="1268760"/>
            <a:ext cx="521149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7845358"/>
              </p:ext>
            </p:extLst>
          </p:nvPr>
        </p:nvGraphicFramePr>
        <p:xfrm>
          <a:off x="539552" y="1844824"/>
          <a:ext cx="8064896" cy="268224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CZ.1.07/1.5.00/34.0891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VYS_32_INOVACE_11_Forma_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a_prostor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dirty="0" err="1" smtClean="0"/>
                        <a:t>Ramil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Šambazov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Digitální fotografie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2. 6. 2013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4615110"/>
              </p:ext>
            </p:extLst>
          </p:nvPr>
        </p:nvGraphicFramePr>
        <p:xfrm>
          <a:off x="539552" y="4725144"/>
          <a:ext cx="8064896" cy="18722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88032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567408">
                <a:tc>
                  <a:txBody>
                    <a:bodyPr/>
                    <a:lstStyle/>
                    <a:p>
                      <a:pPr algn="l"/>
                      <a:r>
                        <a:rPr lang="cs-CZ" sz="16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rozebírá základní pojmy grafického designu. 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Jednotlivé snímky </a:t>
                      </a:r>
                      <a:r>
                        <a:rPr lang="cs-CZ" sz="1400" baseline="0" dirty="0" smtClean="0"/>
                        <a:t> je vhodné doplnit konkrétními ukázkami tištěných  materiálů.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0666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Forma a prostor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Grafický design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071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Poznávání tvaru a prostoru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8096" y="1978194"/>
            <a:ext cx="7628929" cy="4023360"/>
          </a:xfrm>
        </p:spPr>
        <p:txBody>
          <a:bodyPr anchor="t"/>
          <a:lstStyle/>
          <a:p>
            <a:r>
              <a:rPr lang="cs-CZ" dirty="0" smtClean="0"/>
              <a:t>Pojem „forma“ zahrnuje veškeré tvary, čáry, textury, slova a obrázky</a:t>
            </a:r>
          </a:p>
          <a:p>
            <a:r>
              <a:rPr lang="cs-CZ" dirty="0" smtClean="0"/>
              <a:t>Forma by měla být pečlivě promyšlena</a:t>
            </a:r>
          </a:p>
          <a:p>
            <a:r>
              <a:rPr lang="cs-CZ" dirty="0" smtClean="0"/>
              <a:t>Náš mozek se </a:t>
            </a:r>
            <a:r>
              <a:rPr lang="cs-CZ" dirty="0" smtClean="0"/>
              <a:t> podle </a:t>
            </a:r>
            <a:r>
              <a:rPr lang="cs-CZ" dirty="0" smtClean="0"/>
              <a:t>různých podob </a:t>
            </a:r>
            <a:r>
              <a:rPr lang="cs-CZ" dirty="0" smtClean="0"/>
              <a:t>věcí</a:t>
            </a:r>
            <a:endParaRPr lang="cs-CZ" dirty="0" smtClean="0"/>
          </a:p>
          <a:p>
            <a:r>
              <a:rPr lang="cs-CZ" dirty="0" smtClean="0"/>
              <a:t>Forma má hlavní sdělení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98271" y="4353060"/>
            <a:ext cx="1365160" cy="13651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855336" y="4275786"/>
            <a:ext cx="1519707" cy="1519707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465194" y="4212954"/>
            <a:ext cx="224092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 vyjadřuje koloběh, plynulost. Evokuje nekonečno, uzavřenost, také dojem rotace, lehkost.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83508" y="4212954"/>
            <a:ext cx="25816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čtverec je typická statičnost, je analytický, matematický, ve své podstatě nepřirozený tvar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3336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Rozměry a tvar prostoru - Formát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8096" y="1978194"/>
            <a:ext cx="7628929" cy="4023360"/>
          </a:xfrm>
        </p:spPr>
        <p:txBody>
          <a:bodyPr anchor="t"/>
          <a:lstStyle/>
          <a:p>
            <a:r>
              <a:rPr lang="cs-CZ" dirty="0" smtClean="0"/>
              <a:t>Když do velkého formátu umístíte malé objekty, bude působit poměrně ukázněně, umírněně, zdrženlivě. Když do stejného objektu umístíte objekty velké, rázem se umírněnost změní v konfliktnost a nápadnost.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79574" y="4225833"/>
            <a:ext cx="1365160" cy="13651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50872" y="4777460"/>
            <a:ext cx="32519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Malý formát objekt zdůrazňuje </a:t>
            </a:r>
            <a:br>
              <a:rPr lang="cs-CZ" dirty="0" smtClean="0"/>
            </a:br>
            <a:r>
              <a:rPr lang="cs-CZ" dirty="0" smtClean="0"/>
              <a:t>a vyzdvihuje, větší formát jeho důraznost naopak ubírá na síle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646449" y="3156886"/>
            <a:ext cx="2434107" cy="243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9719165">
            <a:off x="4096114" y="4739603"/>
            <a:ext cx="1132076" cy="46900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rot="19719165">
            <a:off x="6297465" y="4139437"/>
            <a:ext cx="1132076" cy="46900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987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Pozitivní a negativní prostor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8096" y="1978194"/>
            <a:ext cx="7628929" cy="4023360"/>
          </a:xfrm>
        </p:spPr>
        <p:txBody>
          <a:bodyPr anchor="t">
            <a:normAutofit/>
          </a:bodyPr>
          <a:lstStyle/>
          <a:p>
            <a:r>
              <a:rPr lang="cs-CZ" dirty="0"/>
              <a:t>Forma (útvar, obrazec ) je považována za </a:t>
            </a:r>
            <a:r>
              <a:rPr lang="cs-CZ" dirty="0" smtClean="0"/>
              <a:t>pozitivní prvek</a:t>
            </a:r>
          </a:p>
          <a:p>
            <a:r>
              <a:rPr lang="pl-PL" dirty="0" smtClean="0"/>
              <a:t>Prostor kolem (pozadí, pole) jej považován za negativní (protikladný)</a:t>
            </a:r>
          </a:p>
          <a:p>
            <a:r>
              <a:rPr lang="cs-CZ" dirty="0"/>
              <a:t>Prostor je </a:t>
            </a:r>
            <a:r>
              <a:rPr lang="cs-CZ" dirty="0" smtClean="0"/>
              <a:t>„pozadí“, na němž </a:t>
            </a:r>
            <a:r>
              <a:rPr lang="cs-CZ" dirty="0"/>
              <a:t>se forma </a:t>
            </a:r>
            <a:r>
              <a:rPr lang="cs-CZ" dirty="0" smtClean="0"/>
              <a:t>stává „objektem“</a:t>
            </a:r>
          </a:p>
          <a:p>
            <a:r>
              <a:rPr lang="cs-CZ" dirty="0" smtClean="0"/>
              <a:t>Forma </a:t>
            </a:r>
            <a:r>
              <a:rPr lang="cs-CZ" dirty="0"/>
              <a:t>a </a:t>
            </a:r>
            <a:r>
              <a:rPr lang="cs-CZ" dirty="0" smtClean="0"/>
              <a:t>prostor </a:t>
            </a:r>
            <a:r>
              <a:rPr lang="cs-CZ" dirty="0"/>
              <a:t>(neboli objekt a pozadí) se </a:t>
            </a:r>
            <a:r>
              <a:rPr lang="cs-CZ" dirty="0" smtClean="0"/>
              <a:t>vzájemně doplňují</a:t>
            </a:r>
          </a:p>
          <a:p>
            <a:r>
              <a:rPr lang="cs-CZ" dirty="0"/>
              <a:t>Vztah mezi formou a prostorem musí být pro </a:t>
            </a:r>
            <a:r>
              <a:rPr lang="cs-CZ" dirty="0" smtClean="0"/>
              <a:t>diváka srozumitelný </a:t>
            </a:r>
            <a:br>
              <a:rPr lang="cs-CZ" dirty="0" smtClean="0"/>
            </a:br>
            <a:r>
              <a:rPr lang="cs-CZ" dirty="0" smtClean="0"/>
              <a:t>a logický </a:t>
            </a:r>
          </a:p>
          <a:p>
            <a:r>
              <a:rPr lang="cs-CZ" dirty="0"/>
              <a:t>Zásadní moment </a:t>
            </a:r>
            <a:r>
              <a:rPr lang="cs-CZ" dirty="0" smtClean="0"/>
              <a:t>chápáni vizuálního </a:t>
            </a:r>
            <a:r>
              <a:rPr lang="cs-CZ" dirty="0"/>
              <a:t>uspořádání a </a:t>
            </a:r>
            <a:r>
              <a:rPr lang="cs-CZ" dirty="0" smtClean="0"/>
              <a:t>vzájemného působení objektů </a:t>
            </a:r>
            <a:r>
              <a:rPr lang="cs-CZ" dirty="0"/>
              <a:t>a pozadí </a:t>
            </a:r>
            <a:r>
              <a:rPr lang="cs-CZ" dirty="0" smtClean="0"/>
              <a:t>– se odehrává v </a:t>
            </a:r>
            <a:r>
              <a:rPr lang="cs-CZ" dirty="0"/>
              <a:t>hlavě </a:t>
            </a:r>
            <a:r>
              <a:rPr lang="cs-CZ" dirty="0" smtClean="0"/>
              <a:t>diváka</a:t>
            </a:r>
          </a:p>
          <a:p>
            <a:r>
              <a:rPr lang="cs-CZ" dirty="0"/>
              <a:t>Extrémně </a:t>
            </a:r>
            <a:r>
              <a:rPr lang="cs-CZ" dirty="0" smtClean="0"/>
              <a:t>„aktivní“ vztah </a:t>
            </a:r>
            <a:r>
              <a:rPr lang="cs-CZ" dirty="0"/>
              <a:t>objektu k pozadí </a:t>
            </a:r>
            <a:r>
              <a:rPr lang="cs-CZ" dirty="0" smtClean="0"/>
              <a:t>může odpovídat </a:t>
            </a:r>
            <a:r>
              <a:rPr lang="cs-CZ" dirty="0"/>
              <a:t>určitému typu komunikace s </a:t>
            </a:r>
            <a:r>
              <a:rPr lang="cs-CZ" dirty="0" smtClean="0"/>
              <a:t>divákem </a:t>
            </a:r>
            <a:r>
              <a:rPr lang="cs-CZ" dirty="0"/>
              <a:t>– </a:t>
            </a:r>
            <a:r>
              <a:rPr lang="cs-CZ" dirty="0" smtClean="0"/>
              <a:t>např</a:t>
            </a:r>
            <a:r>
              <a:rPr lang="cs-CZ" dirty="0"/>
              <a:t>. </a:t>
            </a:r>
            <a:r>
              <a:rPr lang="cs-CZ" dirty="0" smtClean="0"/>
              <a:t>projev agrese nebo </a:t>
            </a:r>
            <a:r>
              <a:rPr lang="cs-CZ" dirty="0"/>
              <a:t>naopak "statický"</a:t>
            </a:r>
          </a:p>
        </p:txBody>
      </p:sp>
    </p:spTree>
    <p:extLst>
      <p:ext uri="{BB962C8B-B14F-4D97-AF65-F5344CB8AC3E}">
        <p14:creationId xmlns:p14="http://schemas.microsoft.com/office/powerpoint/2010/main" val="2235880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Rozměry a tvar prostoru - Formát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57311" y="4367927"/>
            <a:ext cx="63769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Pozitivní (černý) obrazec na negativním (bílém) pozadí a naopak – zůstává pozitivním, pokud zde není umístěn žádný jiný obrazec nebo prvek, který by jeho působení vizuálně narušil a pozměnil. Všimněte si také toho, jak se bílý obrazec v černém poli jeví větší než černý obrazec (se stejnými rozměry) v bílém poli.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57311" y="1841976"/>
            <a:ext cx="2370978" cy="2370978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13123" y="1841976"/>
            <a:ext cx="2370978" cy="2370978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2369729">
            <a:off x="1825645" y="2652436"/>
            <a:ext cx="852890" cy="796654"/>
          </a:xfrm>
          <a:custGeom>
            <a:avLst/>
            <a:gdLst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1246258 w 1246258"/>
              <a:gd name="connsiteY2" fmla="*/ 1246258 h 1246258"/>
              <a:gd name="connsiteX3" fmla="*/ 0 w 1246258"/>
              <a:gd name="connsiteY3" fmla="*/ 1246258 h 1246258"/>
              <a:gd name="connsiteX4" fmla="*/ 0 w 1246258"/>
              <a:gd name="connsiteY4" fmla="*/ 0 h 1246258"/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1230612 w 1246258"/>
              <a:gd name="connsiteY2" fmla="*/ 188549 h 1246258"/>
              <a:gd name="connsiteX3" fmla="*/ 1246258 w 1246258"/>
              <a:gd name="connsiteY3" fmla="*/ 1246258 h 1246258"/>
              <a:gd name="connsiteX4" fmla="*/ 0 w 1246258"/>
              <a:gd name="connsiteY4" fmla="*/ 1246258 h 1246258"/>
              <a:gd name="connsiteX5" fmla="*/ 0 w 1246258"/>
              <a:gd name="connsiteY5" fmla="*/ 0 h 1246258"/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728409 w 1246258"/>
              <a:gd name="connsiteY2" fmla="*/ 681464 h 1246258"/>
              <a:gd name="connsiteX3" fmla="*/ 1246258 w 1246258"/>
              <a:gd name="connsiteY3" fmla="*/ 1246258 h 1246258"/>
              <a:gd name="connsiteX4" fmla="*/ 0 w 1246258"/>
              <a:gd name="connsiteY4" fmla="*/ 1246258 h 1246258"/>
              <a:gd name="connsiteX5" fmla="*/ 0 w 1246258"/>
              <a:gd name="connsiteY5" fmla="*/ 0 h 1246258"/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728409 w 1246258"/>
              <a:gd name="connsiteY2" fmla="*/ 681464 h 1246258"/>
              <a:gd name="connsiteX3" fmla="*/ 872057 w 1246258"/>
              <a:gd name="connsiteY3" fmla="*/ 819808 h 1246258"/>
              <a:gd name="connsiteX4" fmla="*/ 1246258 w 1246258"/>
              <a:gd name="connsiteY4" fmla="*/ 1246258 h 1246258"/>
              <a:gd name="connsiteX5" fmla="*/ 0 w 1246258"/>
              <a:gd name="connsiteY5" fmla="*/ 1246258 h 1246258"/>
              <a:gd name="connsiteX6" fmla="*/ 0 w 1246258"/>
              <a:gd name="connsiteY6" fmla="*/ 0 h 1246258"/>
              <a:gd name="connsiteX0" fmla="*/ 0 w 1476680"/>
              <a:gd name="connsiteY0" fmla="*/ 0 h 1246258"/>
              <a:gd name="connsiteX1" fmla="*/ 1246258 w 1476680"/>
              <a:gd name="connsiteY1" fmla="*/ 0 h 1246258"/>
              <a:gd name="connsiteX2" fmla="*/ 728409 w 1476680"/>
              <a:gd name="connsiteY2" fmla="*/ 681464 h 1246258"/>
              <a:gd name="connsiteX3" fmla="*/ 1476680 w 1476680"/>
              <a:gd name="connsiteY3" fmla="*/ 331350 h 1246258"/>
              <a:gd name="connsiteX4" fmla="*/ 1246258 w 1476680"/>
              <a:gd name="connsiteY4" fmla="*/ 1246258 h 1246258"/>
              <a:gd name="connsiteX5" fmla="*/ 0 w 1476680"/>
              <a:gd name="connsiteY5" fmla="*/ 1246258 h 1246258"/>
              <a:gd name="connsiteX6" fmla="*/ 0 w 1476680"/>
              <a:gd name="connsiteY6" fmla="*/ 0 h 1246258"/>
              <a:gd name="connsiteX0" fmla="*/ 0 w 1444567"/>
              <a:gd name="connsiteY0" fmla="*/ 0 h 1246258"/>
              <a:gd name="connsiteX1" fmla="*/ 1246258 w 1444567"/>
              <a:gd name="connsiteY1" fmla="*/ 0 h 1246258"/>
              <a:gd name="connsiteX2" fmla="*/ 728409 w 1444567"/>
              <a:gd name="connsiteY2" fmla="*/ 681464 h 1246258"/>
              <a:gd name="connsiteX3" fmla="*/ 1444567 w 1444567"/>
              <a:gd name="connsiteY3" fmla="*/ 496062 h 1246258"/>
              <a:gd name="connsiteX4" fmla="*/ 1246258 w 1444567"/>
              <a:gd name="connsiteY4" fmla="*/ 1246258 h 1246258"/>
              <a:gd name="connsiteX5" fmla="*/ 0 w 1444567"/>
              <a:gd name="connsiteY5" fmla="*/ 1246258 h 1246258"/>
              <a:gd name="connsiteX6" fmla="*/ 0 w 1444567"/>
              <a:gd name="connsiteY6" fmla="*/ 0 h 1246258"/>
              <a:gd name="connsiteX0" fmla="*/ 0 w 1444567"/>
              <a:gd name="connsiteY0" fmla="*/ 103064 h 1349322"/>
              <a:gd name="connsiteX1" fmla="*/ 1131689 w 1444567"/>
              <a:gd name="connsiteY1" fmla="*/ 0 h 1349322"/>
              <a:gd name="connsiteX2" fmla="*/ 728409 w 1444567"/>
              <a:gd name="connsiteY2" fmla="*/ 784528 h 1349322"/>
              <a:gd name="connsiteX3" fmla="*/ 1444567 w 1444567"/>
              <a:gd name="connsiteY3" fmla="*/ 599126 h 1349322"/>
              <a:gd name="connsiteX4" fmla="*/ 1246258 w 1444567"/>
              <a:gd name="connsiteY4" fmla="*/ 1349322 h 1349322"/>
              <a:gd name="connsiteX5" fmla="*/ 0 w 1444567"/>
              <a:gd name="connsiteY5" fmla="*/ 1349322 h 1349322"/>
              <a:gd name="connsiteX6" fmla="*/ 0 w 1444567"/>
              <a:gd name="connsiteY6" fmla="*/ 103064 h 1349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4567" h="1349322">
                <a:moveTo>
                  <a:pt x="0" y="103064"/>
                </a:moveTo>
                <a:lnTo>
                  <a:pt x="1131689" y="0"/>
                </a:lnTo>
                <a:lnTo>
                  <a:pt x="728409" y="784528"/>
                </a:lnTo>
                <a:lnTo>
                  <a:pt x="1444567" y="599126"/>
                </a:lnTo>
                <a:lnTo>
                  <a:pt x="1246258" y="1349322"/>
                </a:lnTo>
                <a:lnTo>
                  <a:pt x="0" y="1349322"/>
                </a:lnTo>
                <a:lnTo>
                  <a:pt x="0" y="103064"/>
                </a:lnTo>
                <a:close/>
              </a:path>
            </a:pathLst>
          </a:cu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1"/>
          <p:cNvSpPr/>
          <p:nvPr/>
        </p:nvSpPr>
        <p:spPr>
          <a:xfrm rot="2369729">
            <a:off x="5237194" y="2652436"/>
            <a:ext cx="852890" cy="796654"/>
          </a:xfrm>
          <a:custGeom>
            <a:avLst/>
            <a:gdLst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1246258 w 1246258"/>
              <a:gd name="connsiteY2" fmla="*/ 1246258 h 1246258"/>
              <a:gd name="connsiteX3" fmla="*/ 0 w 1246258"/>
              <a:gd name="connsiteY3" fmla="*/ 1246258 h 1246258"/>
              <a:gd name="connsiteX4" fmla="*/ 0 w 1246258"/>
              <a:gd name="connsiteY4" fmla="*/ 0 h 1246258"/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1230612 w 1246258"/>
              <a:gd name="connsiteY2" fmla="*/ 188549 h 1246258"/>
              <a:gd name="connsiteX3" fmla="*/ 1246258 w 1246258"/>
              <a:gd name="connsiteY3" fmla="*/ 1246258 h 1246258"/>
              <a:gd name="connsiteX4" fmla="*/ 0 w 1246258"/>
              <a:gd name="connsiteY4" fmla="*/ 1246258 h 1246258"/>
              <a:gd name="connsiteX5" fmla="*/ 0 w 1246258"/>
              <a:gd name="connsiteY5" fmla="*/ 0 h 1246258"/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728409 w 1246258"/>
              <a:gd name="connsiteY2" fmla="*/ 681464 h 1246258"/>
              <a:gd name="connsiteX3" fmla="*/ 1246258 w 1246258"/>
              <a:gd name="connsiteY3" fmla="*/ 1246258 h 1246258"/>
              <a:gd name="connsiteX4" fmla="*/ 0 w 1246258"/>
              <a:gd name="connsiteY4" fmla="*/ 1246258 h 1246258"/>
              <a:gd name="connsiteX5" fmla="*/ 0 w 1246258"/>
              <a:gd name="connsiteY5" fmla="*/ 0 h 1246258"/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728409 w 1246258"/>
              <a:gd name="connsiteY2" fmla="*/ 681464 h 1246258"/>
              <a:gd name="connsiteX3" fmla="*/ 872057 w 1246258"/>
              <a:gd name="connsiteY3" fmla="*/ 819808 h 1246258"/>
              <a:gd name="connsiteX4" fmla="*/ 1246258 w 1246258"/>
              <a:gd name="connsiteY4" fmla="*/ 1246258 h 1246258"/>
              <a:gd name="connsiteX5" fmla="*/ 0 w 1246258"/>
              <a:gd name="connsiteY5" fmla="*/ 1246258 h 1246258"/>
              <a:gd name="connsiteX6" fmla="*/ 0 w 1246258"/>
              <a:gd name="connsiteY6" fmla="*/ 0 h 1246258"/>
              <a:gd name="connsiteX0" fmla="*/ 0 w 1476680"/>
              <a:gd name="connsiteY0" fmla="*/ 0 h 1246258"/>
              <a:gd name="connsiteX1" fmla="*/ 1246258 w 1476680"/>
              <a:gd name="connsiteY1" fmla="*/ 0 h 1246258"/>
              <a:gd name="connsiteX2" fmla="*/ 728409 w 1476680"/>
              <a:gd name="connsiteY2" fmla="*/ 681464 h 1246258"/>
              <a:gd name="connsiteX3" fmla="*/ 1476680 w 1476680"/>
              <a:gd name="connsiteY3" fmla="*/ 331350 h 1246258"/>
              <a:gd name="connsiteX4" fmla="*/ 1246258 w 1476680"/>
              <a:gd name="connsiteY4" fmla="*/ 1246258 h 1246258"/>
              <a:gd name="connsiteX5" fmla="*/ 0 w 1476680"/>
              <a:gd name="connsiteY5" fmla="*/ 1246258 h 1246258"/>
              <a:gd name="connsiteX6" fmla="*/ 0 w 1476680"/>
              <a:gd name="connsiteY6" fmla="*/ 0 h 1246258"/>
              <a:gd name="connsiteX0" fmla="*/ 0 w 1444567"/>
              <a:gd name="connsiteY0" fmla="*/ 0 h 1246258"/>
              <a:gd name="connsiteX1" fmla="*/ 1246258 w 1444567"/>
              <a:gd name="connsiteY1" fmla="*/ 0 h 1246258"/>
              <a:gd name="connsiteX2" fmla="*/ 728409 w 1444567"/>
              <a:gd name="connsiteY2" fmla="*/ 681464 h 1246258"/>
              <a:gd name="connsiteX3" fmla="*/ 1444567 w 1444567"/>
              <a:gd name="connsiteY3" fmla="*/ 496062 h 1246258"/>
              <a:gd name="connsiteX4" fmla="*/ 1246258 w 1444567"/>
              <a:gd name="connsiteY4" fmla="*/ 1246258 h 1246258"/>
              <a:gd name="connsiteX5" fmla="*/ 0 w 1444567"/>
              <a:gd name="connsiteY5" fmla="*/ 1246258 h 1246258"/>
              <a:gd name="connsiteX6" fmla="*/ 0 w 1444567"/>
              <a:gd name="connsiteY6" fmla="*/ 0 h 1246258"/>
              <a:gd name="connsiteX0" fmla="*/ 0 w 1444567"/>
              <a:gd name="connsiteY0" fmla="*/ 103064 h 1349322"/>
              <a:gd name="connsiteX1" fmla="*/ 1131689 w 1444567"/>
              <a:gd name="connsiteY1" fmla="*/ 0 h 1349322"/>
              <a:gd name="connsiteX2" fmla="*/ 728409 w 1444567"/>
              <a:gd name="connsiteY2" fmla="*/ 784528 h 1349322"/>
              <a:gd name="connsiteX3" fmla="*/ 1444567 w 1444567"/>
              <a:gd name="connsiteY3" fmla="*/ 599126 h 1349322"/>
              <a:gd name="connsiteX4" fmla="*/ 1246258 w 1444567"/>
              <a:gd name="connsiteY4" fmla="*/ 1349322 h 1349322"/>
              <a:gd name="connsiteX5" fmla="*/ 0 w 1444567"/>
              <a:gd name="connsiteY5" fmla="*/ 1349322 h 1349322"/>
              <a:gd name="connsiteX6" fmla="*/ 0 w 1444567"/>
              <a:gd name="connsiteY6" fmla="*/ 103064 h 1349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4567" h="1349322">
                <a:moveTo>
                  <a:pt x="0" y="103064"/>
                </a:moveTo>
                <a:lnTo>
                  <a:pt x="1131689" y="0"/>
                </a:lnTo>
                <a:lnTo>
                  <a:pt x="728409" y="784528"/>
                </a:lnTo>
                <a:lnTo>
                  <a:pt x="1444567" y="599126"/>
                </a:lnTo>
                <a:lnTo>
                  <a:pt x="1246258" y="1349322"/>
                </a:lnTo>
                <a:lnTo>
                  <a:pt x="0" y="1349322"/>
                </a:lnTo>
                <a:lnTo>
                  <a:pt x="0" y="103064"/>
                </a:lnTo>
                <a:close/>
              </a:path>
            </a:pathLst>
          </a:cu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836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Rozměry a tvar prostoru - Formát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57311" y="4449560"/>
            <a:ext cx="674425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Zvětšením </a:t>
            </a:r>
            <a:r>
              <a:rPr lang="cs-CZ" dirty="0" smtClean="0">
                <a:solidFill>
                  <a:schemeClr val="bg1"/>
                </a:solidFill>
              </a:rPr>
              <a:t>černého </a:t>
            </a:r>
            <a:r>
              <a:rPr lang="cs-CZ" dirty="0">
                <a:solidFill>
                  <a:schemeClr val="bg1"/>
                </a:solidFill>
              </a:rPr>
              <a:t>(pozitivního) obrazce uvnitř bílého (negativního) prostoru se tato negativní plocha zmenší a může nakonec vyvolat zdání, že je pozitivní (to znamená, že jako obrazec opticky v popředí můžeme nyní vnímat bílou část a část černá se nám jeví jako jeho </a:t>
            </a:r>
            <a:r>
              <a:rPr lang="cs-CZ" dirty="0" smtClean="0">
                <a:solidFill>
                  <a:schemeClr val="bg1"/>
                </a:solidFill>
              </a:rPr>
              <a:t>pozadí. 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57311" y="1841976"/>
            <a:ext cx="2370978" cy="2370978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13123" y="1841976"/>
            <a:ext cx="2370978" cy="237097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2369729">
            <a:off x="1389184" y="2244751"/>
            <a:ext cx="1725812" cy="1612024"/>
          </a:xfrm>
          <a:custGeom>
            <a:avLst/>
            <a:gdLst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1246258 w 1246258"/>
              <a:gd name="connsiteY2" fmla="*/ 1246258 h 1246258"/>
              <a:gd name="connsiteX3" fmla="*/ 0 w 1246258"/>
              <a:gd name="connsiteY3" fmla="*/ 1246258 h 1246258"/>
              <a:gd name="connsiteX4" fmla="*/ 0 w 1246258"/>
              <a:gd name="connsiteY4" fmla="*/ 0 h 1246258"/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1230612 w 1246258"/>
              <a:gd name="connsiteY2" fmla="*/ 188549 h 1246258"/>
              <a:gd name="connsiteX3" fmla="*/ 1246258 w 1246258"/>
              <a:gd name="connsiteY3" fmla="*/ 1246258 h 1246258"/>
              <a:gd name="connsiteX4" fmla="*/ 0 w 1246258"/>
              <a:gd name="connsiteY4" fmla="*/ 1246258 h 1246258"/>
              <a:gd name="connsiteX5" fmla="*/ 0 w 1246258"/>
              <a:gd name="connsiteY5" fmla="*/ 0 h 1246258"/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728409 w 1246258"/>
              <a:gd name="connsiteY2" fmla="*/ 681464 h 1246258"/>
              <a:gd name="connsiteX3" fmla="*/ 1246258 w 1246258"/>
              <a:gd name="connsiteY3" fmla="*/ 1246258 h 1246258"/>
              <a:gd name="connsiteX4" fmla="*/ 0 w 1246258"/>
              <a:gd name="connsiteY4" fmla="*/ 1246258 h 1246258"/>
              <a:gd name="connsiteX5" fmla="*/ 0 w 1246258"/>
              <a:gd name="connsiteY5" fmla="*/ 0 h 1246258"/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728409 w 1246258"/>
              <a:gd name="connsiteY2" fmla="*/ 681464 h 1246258"/>
              <a:gd name="connsiteX3" fmla="*/ 872057 w 1246258"/>
              <a:gd name="connsiteY3" fmla="*/ 819808 h 1246258"/>
              <a:gd name="connsiteX4" fmla="*/ 1246258 w 1246258"/>
              <a:gd name="connsiteY4" fmla="*/ 1246258 h 1246258"/>
              <a:gd name="connsiteX5" fmla="*/ 0 w 1246258"/>
              <a:gd name="connsiteY5" fmla="*/ 1246258 h 1246258"/>
              <a:gd name="connsiteX6" fmla="*/ 0 w 1246258"/>
              <a:gd name="connsiteY6" fmla="*/ 0 h 1246258"/>
              <a:gd name="connsiteX0" fmla="*/ 0 w 1476680"/>
              <a:gd name="connsiteY0" fmla="*/ 0 h 1246258"/>
              <a:gd name="connsiteX1" fmla="*/ 1246258 w 1476680"/>
              <a:gd name="connsiteY1" fmla="*/ 0 h 1246258"/>
              <a:gd name="connsiteX2" fmla="*/ 728409 w 1476680"/>
              <a:gd name="connsiteY2" fmla="*/ 681464 h 1246258"/>
              <a:gd name="connsiteX3" fmla="*/ 1476680 w 1476680"/>
              <a:gd name="connsiteY3" fmla="*/ 331350 h 1246258"/>
              <a:gd name="connsiteX4" fmla="*/ 1246258 w 1476680"/>
              <a:gd name="connsiteY4" fmla="*/ 1246258 h 1246258"/>
              <a:gd name="connsiteX5" fmla="*/ 0 w 1476680"/>
              <a:gd name="connsiteY5" fmla="*/ 1246258 h 1246258"/>
              <a:gd name="connsiteX6" fmla="*/ 0 w 1476680"/>
              <a:gd name="connsiteY6" fmla="*/ 0 h 1246258"/>
              <a:gd name="connsiteX0" fmla="*/ 0 w 1444567"/>
              <a:gd name="connsiteY0" fmla="*/ 0 h 1246258"/>
              <a:gd name="connsiteX1" fmla="*/ 1246258 w 1444567"/>
              <a:gd name="connsiteY1" fmla="*/ 0 h 1246258"/>
              <a:gd name="connsiteX2" fmla="*/ 728409 w 1444567"/>
              <a:gd name="connsiteY2" fmla="*/ 681464 h 1246258"/>
              <a:gd name="connsiteX3" fmla="*/ 1444567 w 1444567"/>
              <a:gd name="connsiteY3" fmla="*/ 496062 h 1246258"/>
              <a:gd name="connsiteX4" fmla="*/ 1246258 w 1444567"/>
              <a:gd name="connsiteY4" fmla="*/ 1246258 h 1246258"/>
              <a:gd name="connsiteX5" fmla="*/ 0 w 1444567"/>
              <a:gd name="connsiteY5" fmla="*/ 1246258 h 1246258"/>
              <a:gd name="connsiteX6" fmla="*/ 0 w 1444567"/>
              <a:gd name="connsiteY6" fmla="*/ 0 h 1246258"/>
              <a:gd name="connsiteX0" fmla="*/ 0 w 1444567"/>
              <a:gd name="connsiteY0" fmla="*/ 103064 h 1349322"/>
              <a:gd name="connsiteX1" fmla="*/ 1131689 w 1444567"/>
              <a:gd name="connsiteY1" fmla="*/ 0 h 1349322"/>
              <a:gd name="connsiteX2" fmla="*/ 728409 w 1444567"/>
              <a:gd name="connsiteY2" fmla="*/ 784528 h 1349322"/>
              <a:gd name="connsiteX3" fmla="*/ 1444567 w 1444567"/>
              <a:gd name="connsiteY3" fmla="*/ 599126 h 1349322"/>
              <a:gd name="connsiteX4" fmla="*/ 1246258 w 1444567"/>
              <a:gd name="connsiteY4" fmla="*/ 1349322 h 1349322"/>
              <a:gd name="connsiteX5" fmla="*/ 0 w 1444567"/>
              <a:gd name="connsiteY5" fmla="*/ 1349322 h 1349322"/>
              <a:gd name="connsiteX6" fmla="*/ 0 w 1444567"/>
              <a:gd name="connsiteY6" fmla="*/ 103064 h 1349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4567" h="1349322">
                <a:moveTo>
                  <a:pt x="0" y="103064"/>
                </a:moveTo>
                <a:lnTo>
                  <a:pt x="1131689" y="0"/>
                </a:lnTo>
                <a:lnTo>
                  <a:pt x="728409" y="784528"/>
                </a:lnTo>
                <a:lnTo>
                  <a:pt x="1444567" y="599126"/>
                </a:lnTo>
                <a:lnTo>
                  <a:pt x="1246258" y="1349322"/>
                </a:lnTo>
                <a:lnTo>
                  <a:pt x="0" y="1349322"/>
                </a:lnTo>
                <a:lnTo>
                  <a:pt x="0" y="103064"/>
                </a:lnTo>
                <a:close/>
              </a:path>
            </a:pathLst>
          </a:cu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1"/>
          <p:cNvSpPr/>
          <p:nvPr/>
        </p:nvSpPr>
        <p:spPr>
          <a:xfrm rot="2369729">
            <a:off x="4041738" y="1369536"/>
            <a:ext cx="3241951" cy="3046900"/>
          </a:xfrm>
          <a:custGeom>
            <a:avLst/>
            <a:gdLst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1246258 w 1246258"/>
              <a:gd name="connsiteY2" fmla="*/ 1246258 h 1246258"/>
              <a:gd name="connsiteX3" fmla="*/ 0 w 1246258"/>
              <a:gd name="connsiteY3" fmla="*/ 1246258 h 1246258"/>
              <a:gd name="connsiteX4" fmla="*/ 0 w 1246258"/>
              <a:gd name="connsiteY4" fmla="*/ 0 h 1246258"/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1230612 w 1246258"/>
              <a:gd name="connsiteY2" fmla="*/ 188549 h 1246258"/>
              <a:gd name="connsiteX3" fmla="*/ 1246258 w 1246258"/>
              <a:gd name="connsiteY3" fmla="*/ 1246258 h 1246258"/>
              <a:gd name="connsiteX4" fmla="*/ 0 w 1246258"/>
              <a:gd name="connsiteY4" fmla="*/ 1246258 h 1246258"/>
              <a:gd name="connsiteX5" fmla="*/ 0 w 1246258"/>
              <a:gd name="connsiteY5" fmla="*/ 0 h 1246258"/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728409 w 1246258"/>
              <a:gd name="connsiteY2" fmla="*/ 681464 h 1246258"/>
              <a:gd name="connsiteX3" fmla="*/ 1246258 w 1246258"/>
              <a:gd name="connsiteY3" fmla="*/ 1246258 h 1246258"/>
              <a:gd name="connsiteX4" fmla="*/ 0 w 1246258"/>
              <a:gd name="connsiteY4" fmla="*/ 1246258 h 1246258"/>
              <a:gd name="connsiteX5" fmla="*/ 0 w 1246258"/>
              <a:gd name="connsiteY5" fmla="*/ 0 h 1246258"/>
              <a:gd name="connsiteX0" fmla="*/ 0 w 1246258"/>
              <a:gd name="connsiteY0" fmla="*/ 0 h 1246258"/>
              <a:gd name="connsiteX1" fmla="*/ 1246258 w 1246258"/>
              <a:gd name="connsiteY1" fmla="*/ 0 h 1246258"/>
              <a:gd name="connsiteX2" fmla="*/ 728409 w 1246258"/>
              <a:gd name="connsiteY2" fmla="*/ 681464 h 1246258"/>
              <a:gd name="connsiteX3" fmla="*/ 872057 w 1246258"/>
              <a:gd name="connsiteY3" fmla="*/ 819808 h 1246258"/>
              <a:gd name="connsiteX4" fmla="*/ 1246258 w 1246258"/>
              <a:gd name="connsiteY4" fmla="*/ 1246258 h 1246258"/>
              <a:gd name="connsiteX5" fmla="*/ 0 w 1246258"/>
              <a:gd name="connsiteY5" fmla="*/ 1246258 h 1246258"/>
              <a:gd name="connsiteX6" fmla="*/ 0 w 1246258"/>
              <a:gd name="connsiteY6" fmla="*/ 0 h 1246258"/>
              <a:gd name="connsiteX0" fmla="*/ 0 w 1476680"/>
              <a:gd name="connsiteY0" fmla="*/ 0 h 1246258"/>
              <a:gd name="connsiteX1" fmla="*/ 1246258 w 1476680"/>
              <a:gd name="connsiteY1" fmla="*/ 0 h 1246258"/>
              <a:gd name="connsiteX2" fmla="*/ 728409 w 1476680"/>
              <a:gd name="connsiteY2" fmla="*/ 681464 h 1246258"/>
              <a:gd name="connsiteX3" fmla="*/ 1476680 w 1476680"/>
              <a:gd name="connsiteY3" fmla="*/ 331350 h 1246258"/>
              <a:gd name="connsiteX4" fmla="*/ 1246258 w 1476680"/>
              <a:gd name="connsiteY4" fmla="*/ 1246258 h 1246258"/>
              <a:gd name="connsiteX5" fmla="*/ 0 w 1476680"/>
              <a:gd name="connsiteY5" fmla="*/ 1246258 h 1246258"/>
              <a:gd name="connsiteX6" fmla="*/ 0 w 1476680"/>
              <a:gd name="connsiteY6" fmla="*/ 0 h 1246258"/>
              <a:gd name="connsiteX0" fmla="*/ 0 w 1444567"/>
              <a:gd name="connsiteY0" fmla="*/ 0 h 1246258"/>
              <a:gd name="connsiteX1" fmla="*/ 1246258 w 1444567"/>
              <a:gd name="connsiteY1" fmla="*/ 0 h 1246258"/>
              <a:gd name="connsiteX2" fmla="*/ 728409 w 1444567"/>
              <a:gd name="connsiteY2" fmla="*/ 681464 h 1246258"/>
              <a:gd name="connsiteX3" fmla="*/ 1444567 w 1444567"/>
              <a:gd name="connsiteY3" fmla="*/ 496062 h 1246258"/>
              <a:gd name="connsiteX4" fmla="*/ 1246258 w 1444567"/>
              <a:gd name="connsiteY4" fmla="*/ 1246258 h 1246258"/>
              <a:gd name="connsiteX5" fmla="*/ 0 w 1444567"/>
              <a:gd name="connsiteY5" fmla="*/ 1246258 h 1246258"/>
              <a:gd name="connsiteX6" fmla="*/ 0 w 1444567"/>
              <a:gd name="connsiteY6" fmla="*/ 0 h 1246258"/>
              <a:gd name="connsiteX0" fmla="*/ 0 w 1444567"/>
              <a:gd name="connsiteY0" fmla="*/ 103064 h 1349322"/>
              <a:gd name="connsiteX1" fmla="*/ 1131689 w 1444567"/>
              <a:gd name="connsiteY1" fmla="*/ 0 h 1349322"/>
              <a:gd name="connsiteX2" fmla="*/ 728409 w 1444567"/>
              <a:gd name="connsiteY2" fmla="*/ 784528 h 1349322"/>
              <a:gd name="connsiteX3" fmla="*/ 1444567 w 1444567"/>
              <a:gd name="connsiteY3" fmla="*/ 599126 h 1349322"/>
              <a:gd name="connsiteX4" fmla="*/ 1246258 w 1444567"/>
              <a:gd name="connsiteY4" fmla="*/ 1349322 h 1349322"/>
              <a:gd name="connsiteX5" fmla="*/ 0 w 1444567"/>
              <a:gd name="connsiteY5" fmla="*/ 1349322 h 1349322"/>
              <a:gd name="connsiteX6" fmla="*/ 0 w 1444567"/>
              <a:gd name="connsiteY6" fmla="*/ 103064 h 1349322"/>
              <a:gd name="connsiteX0" fmla="*/ 290 w 1444857"/>
              <a:gd name="connsiteY0" fmla="*/ 103064 h 1349322"/>
              <a:gd name="connsiteX1" fmla="*/ 1131979 w 1444857"/>
              <a:gd name="connsiteY1" fmla="*/ 0 h 1349322"/>
              <a:gd name="connsiteX2" fmla="*/ 728699 w 1444857"/>
              <a:gd name="connsiteY2" fmla="*/ 784528 h 1349322"/>
              <a:gd name="connsiteX3" fmla="*/ 1444857 w 1444857"/>
              <a:gd name="connsiteY3" fmla="*/ 599126 h 1349322"/>
              <a:gd name="connsiteX4" fmla="*/ 1246548 w 1444857"/>
              <a:gd name="connsiteY4" fmla="*/ 1349322 h 1349322"/>
              <a:gd name="connsiteX5" fmla="*/ 290 w 1444857"/>
              <a:gd name="connsiteY5" fmla="*/ 1349322 h 1349322"/>
              <a:gd name="connsiteX6" fmla="*/ 0 w 1444857"/>
              <a:gd name="connsiteY6" fmla="*/ 545179 h 1349322"/>
              <a:gd name="connsiteX7" fmla="*/ 290 w 1444857"/>
              <a:gd name="connsiteY7" fmla="*/ 103064 h 1349322"/>
              <a:gd name="connsiteX0" fmla="*/ 290 w 1444857"/>
              <a:gd name="connsiteY0" fmla="*/ 103064 h 1349322"/>
              <a:gd name="connsiteX1" fmla="*/ 596115 w 1444857"/>
              <a:gd name="connsiteY1" fmla="*/ 50010 h 1349322"/>
              <a:gd name="connsiteX2" fmla="*/ 1131979 w 1444857"/>
              <a:gd name="connsiteY2" fmla="*/ 0 h 1349322"/>
              <a:gd name="connsiteX3" fmla="*/ 728699 w 1444857"/>
              <a:gd name="connsiteY3" fmla="*/ 784528 h 1349322"/>
              <a:gd name="connsiteX4" fmla="*/ 1444857 w 1444857"/>
              <a:gd name="connsiteY4" fmla="*/ 599126 h 1349322"/>
              <a:gd name="connsiteX5" fmla="*/ 1246548 w 1444857"/>
              <a:gd name="connsiteY5" fmla="*/ 1349322 h 1349322"/>
              <a:gd name="connsiteX6" fmla="*/ 290 w 1444857"/>
              <a:gd name="connsiteY6" fmla="*/ 1349322 h 1349322"/>
              <a:gd name="connsiteX7" fmla="*/ 0 w 1444857"/>
              <a:gd name="connsiteY7" fmla="*/ 545179 h 1349322"/>
              <a:gd name="connsiteX8" fmla="*/ 290 w 1444857"/>
              <a:gd name="connsiteY8" fmla="*/ 103064 h 1349322"/>
              <a:gd name="connsiteX0" fmla="*/ 0 w 1444857"/>
              <a:gd name="connsiteY0" fmla="*/ 545179 h 1349322"/>
              <a:gd name="connsiteX1" fmla="*/ 596115 w 1444857"/>
              <a:gd name="connsiteY1" fmla="*/ 50010 h 1349322"/>
              <a:gd name="connsiteX2" fmla="*/ 1131979 w 1444857"/>
              <a:gd name="connsiteY2" fmla="*/ 0 h 1349322"/>
              <a:gd name="connsiteX3" fmla="*/ 728699 w 1444857"/>
              <a:gd name="connsiteY3" fmla="*/ 784528 h 1349322"/>
              <a:gd name="connsiteX4" fmla="*/ 1444857 w 1444857"/>
              <a:gd name="connsiteY4" fmla="*/ 599126 h 1349322"/>
              <a:gd name="connsiteX5" fmla="*/ 1246548 w 1444857"/>
              <a:gd name="connsiteY5" fmla="*/ 1349322 h 1349322"/>
              <a:gd name="connsiteX6" fmla="*/ 290 w 1444857"/>
              <a:gd name="connsiteY6" fmla="*/ 1349322 h 1349322"/>
              <a:gd name="connsiteX7" fmla="*/ 0 w 1444857"/>
              <a:gd name="connsiteY7" fmla="*/ 545179 h 1349322"/>
              <a:gd name="connsiteX0" fmla="*/ 0 w 1444857"/>
              <a:gd name="connsiteY0" fmla="*/ 545179 h 1349322"/>
              <a:gd name="connsiteX1" fmla="*/ 287179 w 1444857"/>
              <a:gd name="connsiteY1" fmla="*/ 235379 h 1349322"/>
              <a:gd name="connsiteX2" fmla="*/ 596115 w 1444857"/>
              <a:gd name="connsiteY2" fmla="*/ 50010 h 1349322"/>
              <a:gd name="connsiteX3" fmla="*/ 1131979 w 1444857"/>
              <a:gd name="connsiteY3" fmla="*/ 0 h 1349322"/>
              <a:gd name="connsiteX4" fmla="*/ 728699 w 1444857"/>
              <a:gd name="connsiteY4" fmla="*/ 784528 h 1349322"/>
              <a:gd name="connsiteX5" fmla="*/ 1444857 w 1444857"/>
              <a:gd name="connsiteY5" fmla="*/ 599126 h 1349322"/>
              <a:gd name="connsiteX6" fmla="*/ 1246548 w 1444857"/>
              <a:gd name="connsiteY6" fmla="*/ 1349322 h 1349322"/>
              <a:gd name="connsiteX7" fmla="*/ 290 w 1444857"/>
              <a:gd name="connsiteY7" fmla="*/ 1349322 h 1349322"/>
              <a:gd name="connsiteX8" fmla="*/ 0 w 1444857"/>
              <a:gd name="connsiteY8" fmla="*/ 545179 h 1349322"/>
              <a:gd name="connsiteX0" fmla="*/ 0 w 1444857"/>
              <a:gd name="connsiteY0" fmla="*/ 545179 h 1349322"/>
              <a:gd name="connsiteX1" fmla="*/ 596115 w 1444857"/>
              <a:gd name="connsiteY1" fmla="*/ 50010 h 1349322"/>
              <a:gd name="connsiteX2" fmla="*/ 1131979 w 1444857"/>
              <a:gd name="connsiteY2" fmla="*/ 0 h 1349322"/>
              <a:gd name="connsiteX3" fmla="*/ 728699 w 1444857"/>
              <a:gd name="connsiteY3" fmla="*/ 784528 h 1349322"/>
              <a:gd name="connsiteX4" fmla="*/ 1444857 w 1444857"/>
              <a:gd name="connsiteY4" fmla="*/ 599126 h 1349322"/>
              <a:gd name="connsiteX5" fmla="*/ 1246548 w 1444857"/>
              <a:gd name="connsiteY5" fmla="*/ 1349322 h 1349322"/>
              <a:gd name="connsiteX6" fmla="*/ 290 w 1444857"/>
              <a:gd name="connsiteY6" fmla="*/ 1349322 h 1349322"/>
              <a:gd name="connsiteX7" fmla="*/ 0 w 1444857"/>
              <a:gd name="connsiteY7" fmla="*/ 545179 h 1349322"/>
              <a:gd name="connsiteX0" fmla="*/ 0 w 1444857"/>
              <a:gd name="connsiteY0" fmla="*/ 545179 h 1349322"/>
              <a:gd name="connsiteX1" fmla="*/ 596115 w 1444857"/>
              <a:gd name="connsiteY1" fmla="*/ 50010 h 1349322"/>
              <a:gd name="connsiteX2" fmla="*/ 1131979 w 1444857"/>
              <a:gd name="connsiteY2" fmla="*/ 0 h 1349322"/>
              <a:gd name="connsiteX3" fmla="*/ 728699 w 1444857"/>
              <a:gd name="connsiteY3" fmla="*/ 784528 h 1349322"/>
              <a:gd name="connsiteX4" fmla="*/ 1444857 w 1444857"/>
              <a:gd name="connsiteY4" fmla="*/ 599126 h 1349322"/>
              <a:gd name="connsiteX5" fmla="*/ 1246548 w 1444857"/>
              <a:gd name="connsiteY5" fmla="*/ 1349322 h 1349322"/>
              <a:gd name="connsiteX6" fmla="*/ 290 w 1444857"/>
              <a:gd name="connsiteY6" fmla="*/ 1349322 h 1349322"/>
              <a:gd name="connsiteX7" fmla="*/ 0 w 1444857"/>
              <a:gd name="connsiteY7" fmla="*/ 545179 h 1349322"/>
              <a:gd name="connsiteX0" fmla="*/ 0 w 1444857"/>
              <a:gd name="connsiteY0" fmla="*/ 545179 h 1349322"/>
              <a:gd name="connsiteX1" fmla="*/ 596115 w 1444857"/>
              <a:gd name="connsiteY1" fmla="*/ 50010 h 1349322"/>
              <a:gd name="connsiteX2" fmla="*/ 1131979 w 1444857"/>
              <a:gd name="connsiteY2" fmla="*/ 0 h 1349322"/>
              <a:gd name="connsiteX3" fmla="*/ 728699 w 1444857"/>
              <a:gd name="connsiteY3" fmla="*/ 784528 h 1349322"/>
              <a:gd name="connsiteX4" fmla="*/ 1444857 w 1444857"/>
              <a:gd name="connsiteY4" fmla="*/ 599126 h 1349322"/>
              <a:gd name="connsiteX5" fmla="*/ 1246548 w 1444857"/>
              <a:gd name="connsiteY5" fmla="*/ 1349322 h 1349322"/>
              <a:gd name="connsiteX6" fmla="*/ 290 w 1444857"/>
              <a:gd name="connsiteY6" fmla="*/ 1349322 h 1349322"/>
              <a:gd name="connsiteX7" fmla="*/ 0 w 1444857"/>
              <a:gd name="connsiteY7" fmla="*/ 545179 h 1349322"/>
              <a:gd name="connsiteX0" fmla="*/ 0 w 1444857"/>
              <a:gd name="connsiteY0" fmla="*/ 545179 h 1349632"/>
              <a:gd name="connsiteX1" fmla="*/ 596115 w 1444857"/>
              <a:gd name="connsiteY1" fmla="*/ 50010 h 1349632"/>
              <a:gd name="connsiteX2" fmla="*/ 1131979 w 1444857"/>
              <a:gd name="connsiteY2" fmla="*/ 0 h 1349632"/>
              <a:gd name="connsiteX3" fmla="*/ 728699 w 1444857"/>
              <a:gd name="connsiteY3" fmla="*/ 784528 h 1349632"/>
              <a:gd name="connsiteX4" fmla="*/ 1444857 w 1444857"/>
              <a:gd name="connsiteY4" fmla="*/ 599126 h 1349632"/>
              <a:gd name="connsiteX5" fmla="*/ 1246548 w 1444857"/>
              <a:gd name="connsiteY5" fmla="*/ 1349322 h 1349632"/>
              <a:gd name="connsiteX6" fmla="*/ 479310 w 1444857"/>
              <a:gd name="connsiteY6" fmla="*/ 1349632 h 1349632"/>
              <a:gd name="connsiteX7" fmla="*/ 290 w 1444857"/>
              <a:gd name="connsiteY7" fmla="*/ 1349322 h 1349632"/>
              <a:gd name="connsiteX8" fmla="*/ 0 w 1444857"/>
              <a:gd name="connsiteY8" fmla="*/ 545179 h 1349632"/>
              <a:gd name="connsiteX0" fmla="*/ 43869 w 1488726"/>
              <a:gd name="connsiteY0" fmla="*/ 545179 h 1349632"/>
              <a:gd name="connsiteX1" fmla="*/ 639984 w 1488726"/>
              <a:gd name="connsiteY1" fmla="*/ 50010 h 1349632"/>
              <a:gd name="connsiteX2" fmla="*/ 1175848 w 1488726"/>
              <a:gd name="connsiteY2" fmla="*/ 0 h 1349632"/>
              <a:gd name="connsiteX3" fmla="*/ 772568 w 1488726"/>
              <a:gd name="connsiteY3" fmla="*/ 784528 h 1349632"/>
              <a:gd name="connsiteX4" fmla="*/ 1488726 w 1488726"/>
              <a:gd name="connsiteY4" fmla="*/ 599126 h 1349632"/>
              <a:gd name="connsiteX5" fmla="*/ 1290417 w 1488726"/>
              <a:gd name="connsiteY5" fmla="*/ 1349322 h 1349632"/>
              <a:gd name="connsiteX6" fmla="*/ 523179 w 1488726"/>
              <a:gd name="connsiteY6" fmla="*/ 1349632 h 1349632"/>
              <a:gd name="connsiteX7" fmla="*/ 44159 w 1488726"/>
              <a:gd name="connsiteY7" fmla="*/ 1349322 h 1349632"/>
              <a:gd name="connsiteX8" fmla="*/ 44767 w 1488726"/>
              <a:gd name="connsiteY8" fmla="*/ 765678 h 1349632"/>
              <a:gd name="connsiteX9" fmla="*/ 43869 w 1488726"/>
              <a:gd name="connsiteY9" fmla="*/ 545179 h 1349632"/>
              <a:gd name="connsiteX0" fmla="*/ 43869 w 1488726"/>
              <a:gd name="connsiteY0" fmla="*/ 545179 h 1349632"/>
              <a:gd name="connsiteX1" fmla="*/ 639984 w 1488726"/>
              <a:gd name="connsiteY1" fmla="*/ 50010 h 1349632"/>
              <a:gd name="connsiteX2" fmla="*/ 1175848 w 1488726"/>
              <a:gd name="connsiteY2" fmla="*/ 0 h 1349632"/>
              <a:gd name="connsiteX3" fmla="*/ 772568 w 1488726"/>
              <a:gd name="connsiteY3" fmla="*/ 784528 h 1349632"/>
              <a:gd name="connsiteX4" fmla="*/ 1488726 w 1488726"/>
              <a:gd name="connsiteY4" fmla="*/ 599126 h 1349632"/>
              <a:gd name="connsiteX5" fmla="*/ 1290417 w 1488726"/>
              <a:gd name="connsiteY5" fmla="*/ 1349322 h 1349632"/>
              <a:gd name="connsiteX6" fmla="*/ 523179 w 1488726"/>
              <a:gd name="connsiteY6" fmla="*/ 1349632 h 1349632"/>
              <a:gd name="connsiteX7" fmla="*/ 44767 w 1488726"/>
              <a:gd name="connsiteY7" fmla="*/ 765678 h 1349632"/>
              <a:gd name="connsiteX8" fmla="*/ 43869 w 1488726"/>
              <a:gd name="connsiteY8" fmla="*/ 545179 h 1349632"/>
              <a:gd name="connsiteX0" fmla="*/ 47606 w 1492463"/>
              <a:gd name="connsiteY0" fmla="*/ 545179 h 1349632"/>
              <a:gd name="connsiteX1" fmla="*/ 643721 w 1492463"/>
              <a:gd name="connsiteY1" fmla="*/ 50010 h 1349632"/>
              <a:gd name="connsiteX2" fmla="*/ 1179585 w 1492463"/>
              <a:gd name="connsiteY2" fmla="*/ 0 h 1349632"/>
              <a:gd name="connsiteX3" fmla="*/ 776305 w 1492463"/>
              <a:gd name="connsiteY3" fmla="*/ 784528 h 1349632"/>
              <a:gd name="connsiteX4" fmla="*/ 1492463 w 1492463"/>
              <a:gd name="connsiteY4" fmla="*/ 599126 h 1349632"/>
              <a:gd name="connsiteX5" fmla="*/ 1294154 w 1492463"/>
              <a:gd name="connsiteY5" fmla="*/ 1349322 h 1349632"/>
              <a:gd name="connsiteX6" fmla="*/ 526916 w 1492463"/>
              <a:gd name="connsiteY6" fmla="*/ 1349632 h 1349632"/>
              <a:gd name="connsiteX7" fmla="*/ 48504 w 1492463"/>
              <a:gd name="connsiteY7" fmla="*/ 765678 h 1349632"/>
              <a:gd name="connsiteX8" fmla="*/ 47606 w 1492463"/>
              <a:gd name="connsiteY8" fmla="*/ 545179 h 1349632"/>
              <a:gd name="connsiteX0" fmla="*/ 7341 w 1452198"/>
              <a:gd name="connsiteY0" fmla="*/ 545179 h 1349632"/>
              <a:gd name="connsiteX1" fmla="*/ 603456 w 1452198"/>
              <a:gd name="connsiteY1" fmla="*/ 50010 h 1349632"/>
              <a:gd name="connsiteX2" fmla="*/ 1139320 w 1452198"/>
              <a:gd name="connsiteY2" fmla="*/ 0 h 1349632"/>
              <a:gd name="connsiteX3" fmla="*/ 736040 w 1452198"/>
              <a:gd name="connsiteY3" fmla="*/ 784528 h 1349632"/>
              <a:gd name="connsiteX4" fmla="*/ 1452198 w 1452198"/>
              <a:gd name="connsiteY4" fmla="*/ 599126 h 1349632"/>
              <a:gd name="connsiteX5" fmla="*/ 1253889 w 1452198"/>
              <a:gd name="connsiteY5" fmla="*/ 1349322 h 1349632"/>
              <a:gd name="connsiteX6" fmla="*/ 486651 w 1452198"/>
              <a:gd name="connsiteY6" fmla="*/ 1349632 h 1349632"/>
              <a:gd name="connsiteX7" fmla="*/ 8239 w 1452198"/>
              <a:gd name="connsiteY7" fmla="*/ 765678 h 1349632"/>
              <a:gd name="connsiteX8" fmla="*/ 7341 w 1452198"/>
              <a:gd name="connsiteY8" fmla="*/ 545179 h 1349632"/>
              <a:gd name="connsiteX0" fmla="*/ 3794 w 1448651"/>
              <a:gd name="connsiteY0" fmla="*/ 545179 h 1349632"/>
              <a:gd name="connsiteX1" fmla="*/ 599909 w 1448651"/>
              <a:gd name="connsiteY1" fmla="*/ 50010 h 1349632"/>
              <a:gd name="connsiteX2" fmla="*/ 1135773 w 1448651"/>
              <a:gd name="connsiteY2" fmla="*/ 0 h 1349632"/>
              <a:gd name="connsiteX3" fmla="*/ 732493 w 1448651"/>
              <a:gd name="connsiteY3" fmla="*/ 784528 h 1349632"/>
              <a:gd name="connsiteX4" fmla="*/ 1448651 w 1448651"/>
              <a:gd name="connsiteY4" fmla="*/ 599126 h 1349632"/>
              <a:gd name="connsiteX5" fmla="*/ 1250342 w 1448651"/>
              <a:gd name="connsiteY5" fmla="*/ 1349322 h 1349632"/>
              <a:gd name="connsiteX6" fmla="*/ 483104 w 1448651"/>
              <a:gd name="connsiteY6" fmla="*/ 1349632 h 1349632"/>
              <a:gd name="connsiteX7" fmla="*/ 4692 w 1448651"/>
              <a:gd name="connsiteY7" fmla="*/ 765678 h 1349632"/>
              <a:gd name="connsiteX8" fmla="*/ 3794 w 1448651"/>
              <a:gd name="connsiteY8" fmla="*/ 545179 h 1349632"/>
              <a:gd name="connsiteX0" fmla="*/ 2000 w 1446857"/>
              <a:gd name="connsiteY0" fmla="*/ 545179 h 1349632"/>
              <a:gd name="connsiteX1" fmla="*/ 598115 w 1446857"/>
              <a:gd name="connsiteY1" fmla="*/ 50010 h 1349632"/>
              <a:gd name="connsiteX2" fmla="*/ 1133979 w 1446857"/>
              <a:gd name="connsiteY2" fmla="*/ 0 h 1349632"/>
              <a:gd name="connsiteX3" fmla="*/ 730699 w 1446857"/>
              <a:gd name="connsiteY3" fmla="*/ 784528 h 1349632"/>
              <a:gd name="connsiteX4" fmla="*/ 1446857 w 1446857"/>
              <a:gd name="connsiteY4" fmla="*/ 599126 h 1349632"/>
              <a:gd name="connsiteX5" fmla="*/ 1248548 w 1446857"/>
              <a:gd name="connsiteY5" fmla="*/ 1349322 h 1349632"/>
              <a:gd name="connsiteX6" fmla="*/ 481310 w 1446857"/>
              <a:gd name="connsiteY6" fmla="*/ 1349632 h 1349632"/>
              <a:gd name="connsiteX7" fmla="*/ 2898 w 1446857"/>
              <a:gd name="connsiteY7" fmla="*/ 765678 h 1349632"/>
              <a:gd name="connsiteX8" fmla="*/ 2000 w 1446857"/>
              <a:gd name="connsiteY8" fmla="*/ 545179 h 1349632"/>
              <a:gd name="connsiteX0" fmla="*/ 426 w 1445283"/>
              <a:gd name="connsiteY0" fmla="*/ 545179 h 1349632"/>
              <a:gd name="connsiteX1" fmla="*/ 596541 w 1445283"/>
              <a:gd name="connsiteY1" fmla="*/ 50010 h 1349632"/>
              <a:gd name="connsiteX2" fmla="*/ 1132405 w 1445283"/>
              <a:gd name="connsiteY2" fmla="*/ 0 h 1349632"/>
              <a:gd name="connsiteX3" fmla="*/ 729125 w 1445283"/>
              <a:gd name="connsiteY3" fmla="*/ 784528 h 1349632"/>
              <a:gd name="connsiteX4" fmla="*/ 1445283 w 1445283"/>
              <a:gd name="connsiteY4" fmla="*/ 599126 h 1349632"/>
              <a:gd name="connsiteX5" fmla="*/ 1246974 w 1445283"/>
              <a:gd name="connsiteY5" fmla="*/ 1349322 h 1349632"/>
              <a:gd name="connsiteX6" fmla="*/ 479736 w 1445283"/>
              <a:gd name="connsiteY6" fmla="*/ 1349632 h 1349632"/>
              <a:gd name="connsiteX7" fmla="*/ 1324 w 1445283"/>
              <a:gd name="connsiteY7" fmla="*/ 765678 h 1349632"/>
              <a:gd name="connsiteX8" fmla="*/ 426 w 1445283"/>
              <a:gd name="connsiteY8" fmla="*/ 545179 h 1349632"/>
              <a:gd name="connsiteX0" fmla="*/ 0 w 1444857"/>
              <a:gd name="connsiteY0" fmla="*/ 545179 h 1349632"/>
              <a:gd name="connsiteX1" fmla="*/ 596115 w 1444857"/>
              <a:gd name="connsiteY1" fmla="*/ 50010 h 1349632"/>
              <a:gd name="connsiteX2" fmla="*/ 1131979 w 1444857"/>
              <a:gd name="connsiteY2" fmla="*/ 0 h 1349632"/>
              <a:gd name="connsiteX3" fmla="*/ 728699 w 1444857"/>
              <a:gd name="connsiteY3" fmla="*/ 784528 h 1349632"/>
              <a:gd name="connsiteX4" fmla="*/ 1444857 w 1444857"/>
              <a:gd name="connsiteY4" fmla="*/ 599126 h 1349632"/>
              <a:gd name="connsiteX5" fmla="*/ 1246548 w 1444857"/>
              <a:gd name="connsiteY5" fmla="*/ 1349322 h 1349632"/>
              <a:gd name="connsiteX6" fmla="*/ 479310 w 1444857"/>
              <a:gd name="connsiteY6" fmla="*/ 1349632 h 1349632"/>
              <a:gd name="connsiteX7" fmla="*/ 3731 w 1444857"/>
              <a:gd name="connsiteY7" fmla="*/ 769116 h 1349632"/>
              <a:gd name="connsiteX8" fmla="*/ 0 w 1444857"/>
              <a:gd name="connsiteY8" fmla="*/ 545179 h 1349632"/>
              <a:gd name="connsiteX0" fmla="*/ 0 w 1444857"/>
              <a:gd name="connsiteY0" fmla="*/ 545179 h 1349632"/>
              <a:gd name="connsiteX1" fmla="*/ 596115 w 1444857"/>
              <a:gd name="connsiteY1" fmla="*/ 50010 h 1349632"/>
              <a:gd name="connsiteX2" fmla="*/ 1131979 w 1444857"/>
              <a:gd name="connsiteY2" fmla="*/ 0 h 1349632"/>
              <a:gd name="connsiteX3" fmla="*/ 728699 w 1444857"/>
              <a:gd name="connsiteY3" fmla="*/ 784528 h 1349632"/>
              <a:gd name="connsiteX4" fmla="*/ 1444857 w 1444857"/>
              <a:gd name="connsiteY4" fmla="*/ 599126 h 1349632"/>
              <a:gd name="connsiteX5" fmla="*/ 1246548 w 1444857"/>
              <a:gd name="connsiteY5" fmla="*/ 1349322 h 1349632"/>
              <a:gd name="connsiteX6" fmla="*/ 479310 w 1444857"/>
              <a:gd name="connsiteY6" fmla="*/ 1349632 h 1349632"/>
              <a:gd name="connsiteX7" fmla="*/ 3731 w 1444857"/>
              <a:gd name="connsiteY7" fmla="*/ 769116 h 1349632"/>
              <a:gd name="connsiteX8" fmla="*/ 0 w 1444857"/>
              <a:gd name="connsiteY8" fmla="*/ 545179 h 1349632"/>
              <a:gd name="connsiteX0" fmla="*/ 22 w 1444879"/>
              <a:gd name="connsiteY0" fmla="*/ 545179 h 1349632"/>
              <a:gd name="connsiteX1" fmla="*/ 596137 w 1444879"/>
              <a:gd name="connsiteY1" fmla="*/ 50010 h 1349632"/>
              <a:gd name="connsiteX2" fmla="*/ 1132001 w 1444879"/>
              <a:gd name="connsiteY2" fmla="*/ 0 h 1349632"/>
              <a:gd name="connsiteX3" fmla="*/ 728721 w 1444879"/>
              <a:gd name="connsiteY3" fmla="*/ 784528 h 1349632"/>
              <a:gd name="connsiteX4" fmla="*/ 1444879 w 1444879"/>
              <a:gd name="connsiteY4" fmla="*/ 599126 h 1349632"/>
              <a:gd name="connsiteX5" fmla="*/ 1246570 w 1444879"/>
              <a:gd name="connsiteY5" fmla="*/ 1349322 h 1349632"/>
              <a:gd name="connsiteX6" fmla="*/ 479332 w 1444879"/>
              <a:gd name="connsiteY6" fmla="*/ 1349632 h 1349632"/>
              <a:gd name="connsiteX7" fmla="*/ 3753 w 1444879"/>
              <a:gd name="connsiteY7" fmla="*/ 769116 h 1349632"/>
              <a:gd name="connsiteX8" fmla="*/ 22 w 1444879"/>
              <a:gd name="connsiteY8" fmla="*/ 545179 h 1349632"/>
              <a:gd name="connsiteX0" fmla="*/ 0 w 1444857"/>
              <a:gd name="connsiteY0" fmla="*/ 545179 h 1349632"/>
              <a:gd name="connsiteX1" fmla="*/ 596115 w 1444857"/>
              <a:gd name="connsiteY1" fmla="*/ 50010 h 1349632"/>
              <a:gd name="connsiteX2" fmla="*/ 1131979 w 1444857"/>
              <a:gd name="connsiteY2" fmla="*/ 0 h 1349632"/>
              <a:gd name="connsiteX3" fmla="*/ 728699 w 1444857"/>
              <a:gd name="connsiteY3" fmla="*/ 784528 h 1349632"/>
              <a:gd name="connsiteX4" fmla="*/ 1444857 w 1444857"/>
              <a:gd name="connsiteY4" fmla="*/ 599126 h 1349632"/>
              <a:gd name="connsiteX5" fmla="*/ 1246548 w 1444857"/>
              <a:gd name="connsiteY5" fmla="*/ 1349322 h 1349632"/>
              <a:gd name="connsiteX6" fmla="*/ 479310 w 1444857"/>
              <a:gd name="connsiteY6" fmla="*/ 1349632 h 1349632"/>
              <a:gd name="connsiteX7" fmla="*/ 3731 w 1444857"/>
              <a:gd name="connsiteY7" fmla="*/ 769116 h 1349632"/>
              <a:gd name="connsiteX8" fmla="*/ 0 w 1444857"/>
              <a:gd name="connsiteY8" fmla="*/ 545179 h 1349632"/>
              <a:gd name="connsiteX0" fmla="*/ 0 w 1444857"/>
              <a:gd name="connsiteY0" fmla="*/ 545179 h 1349632"/>
              <a:gd name="connsiteX1" fmla="*/ 596115 w 1444857"/>
              <a:gd name="connsiteY1" fmla="*/ 50010 h 1349632"/>
              <a:gd name="connsiteX2" fmla="*/ 825050 w 1444857"/>
              <a:gd name="connsiteY2" fmla="*/ 27252 h 1349632"/>
              <a:gd name="connsiteX3" fmla="*/ 1131979 w 1444857"/>
              <a:gd name="connsiteY3" fmla="*/ 0 h 1349632"/>
              <a:gd name="connsiteX4" fmla="*/ 728699 w 1444857"/>
              <a:gd name="connsiteY4" fmla="*/ 784528 h 1349632"/>
              <a:gd name="connsiteX5" fmla="*/ 1444857 w 1444857"/>
              <a:gd name="connsiteY5" fmla="*/ 599126 h 1349632"/>
              <a:gd name="connsiteX6" fmla="*/ 1246548 w 1444857"/>
              <a:gd name="connsiteY6" fmla="*/ 1349322 h 1349632"/>
              <a:gd name="connsiteX7" fmla="*/ 479310 w 1444857"/>
              <a:gd name="connsiteY7" fmla="*/ 1349632 h 1349632"/>
              <a:gd name="connsiteX8" fmla="*/ 3731 w 1444857"/>
              <a:gd name="connsiteY8" fmla="*/ 769116 h 1349632"/>
              <a:gd name="connsiteX9" fmla="*/ 0 w 1444857"/>
              <a:gd name="connsiteY9" fmla="*/ 545179 h 1349632"/>
              <a:gd name="connsiteX0" fmla="*/ 0 w 1444857"/>
              <a:gd name="connsiteY0" fmla="*/ 545179 h 1349632"/>
              <a:gd name="connsiteX1" fmla="*/ 596115 w 1444857"/>
              <a:gd name="connsiteY1" fmla="*/ 50010 h 1349632"/>
              <a:gd name="connsiteX2" fmla="*/ 825050 w 1444857"/>
              <a:gd name="connsiteY2" fmla="*/ 27252 h 1349632"/>
              <a:gd name="connsiteX3" fmla="*/ 1131979 w 1444857"/>
              <a:gd name="connsiteY3" fmla="*/ 0 h 1349632"/>
              <a:gd name="connsiteX4" fmla="*/ 1006187 w 1444857"/>
              <a:gd name="connsiteY4" fmla="*/ 248774 h 1349632"/>
              <a:gd name="connsiteX5" fmla="*/ 728699 w 1444857"/>
              <a:gd name="connsiteY5" fmla="*/ 784528 h 1349632"/>
              <a:gd name="connsiteX6" fmla="*/ 1444857 w 1444857"/>
              <a:gd name="connsiteY6" fmla="*/ 599126 h 1349632"/>
              <a:gd name="connsiteX7" fmla="*/ 1246548 w 1444857"/>
              <a:gd name="connsiteY7" fmla="*/ 1349322 h 1349632"/>
              <a:gd name="connsiteX8" fmla="*/ 479310 w 1444857"/>
              <a:gd name="connsiteY8" fmla="*/ 1349632 h 1349632"/>
              <a:gd name="connsiteX9" fmla="*/ 3731 w 1444857"/>
              <a:gd name="connsiteY9" fmla="*/ 769116 h 1349632"/>
              <a:gd name="connsiteX10" fmla="*/ 0 w 1444857"/>
              <a:gd name="connsiteY10" fmla="*/ 545179 h 1349632"/>
              <a:gd name="connsiteX0" fmla="*/ 0 w 1444857"/>
              <a:gd name="connsiteY0" fmla="*/ 545179 h 1349632"/>
              <a:gd name="connsiteX1" fmla="*/ 596115 w 1444857"/>
              <a:gd name="connsiteY1" fmla="*/ 50010 h 1349632"/>
              <a:gd name="connsiteX2" fmla="*/ 825050 w 1444857"/>
              <a:gd name="connsiteY2" fmla="*/ 27252 h 1349632"/>
              <a:gd name="connsiteX3" fmla="*/ 1131979 w 1444857"/>
              <a:gd name="connsiteY3" fmla="*/ 0 h 1349632"/>
              <a:gd name="connsiteX4" fmla="*/ 1006187 w 1444857"/>
              <a:gd name="connsiteY4" fmla="*/ 248774 h 1349632"/>
              <a:gd name="connsiteX5" fmla="*/ 728699 w 1444857"/>
              <a:gd name="connsiteY5" fmla="*/ 784528 h 1349632"/>
              <a:gd name="connsiteX6" fmla="*/ 1444857 w 1444857"/>
              <a:gd name="connsiteY6" fmla="*/ 599126 h 1349632"/>
              <a:gd name="connsiteX7" fmla="*/ 1246548 w 1444857"/>
              <a:gd name="connsiteY7" fmla="*/ 1349322 h 1349632"/>
              <a:gd name="connsiteX8" fmla="*/ 479310 w 1444857"/>
              <a:gd name="connsiteY8" fmla="*/ 1349632 h 1349632"/>
              <a:gd name="connsiteX9" fmla="*/ 3731 w 1444857"/>
              <a:gd name="connsiteY9" fmla="*/ 769116 h 1349632"/>
              <a:gd name="connsiteX10" fmla="*/ 0 w 1444857"/>
              <a:gd name="connsiteY10" fmla="*/ 545179 h 1349632"/>
              <a:gd name="connsiteX0" fmla="*/ 0 w 1444857"/>
              <a:gd name="connsiteY0" fmla="*/ 517927 h 1322380"/>
              <a:gd name="connsiteX1" fmla="*/ 596115 w 1444857"/>
              <a:gd name="connsiteY1" fmla="*/ 22758 h 1322380"/>
              <a:gd name="connsiteX2" fmla="*/ 825050 w 1444857"/>
              <a:gd name="connsiteY2" fmla="*/ 0 h 1322380"/>
              <a:gd name="connsiteX3" fmla="*/ 1006187 w 1444857"/>
              <a:gd name="connsiteY3" fmla="*/ 221522 h 1322380"/>
              <a:gd name="connsiteX4" fmla="*/ 728699 w 1444857"/>
              <a:gd name="connsiteY4" fmla="*/ 757276 h 1322380"/>
              <a:gd name="connsiteX5" fmla="*/ 1444857 w 1444857"/>
              <a:gd name="connsiteY5" fmla="*/ 571874 h 1322380"/>
              <a:gd name="connsiteX6" fmla="*/ 1246548 w 1444857"/>
              <a:gd name="connsiteY6" fmla="*/ 1322070 h 1322380"/>
              <a:gd name="connsiteX7" fmla="*/ 479310 w 1444857"/>
              <a:gd name="connsiteY7" fmla="*/ 1322380 h 1322380"/>
              <a:gd name="connsiteX8" fmla="*/ 3731 w 1444857"/>
              <a:gd name="connsiteY8" fmla="*/ 741864 h 1322380"/>
              <a:gd name="connsiteX9" fmla="*/ 0 w 1444857"/>
              <a:gd name="connsiteY9" fmla="*/ 517927 h 1322380"/>
              <a:gd name="connsiteX0" fmla="*/ 0 w 1444857"/>
              <a:gd name="connsiteY0" fmla="*/ 517927 h 1322380"/>
              <a:gd name="connsiteX1" fmla="*/ 596115 w 1444857"/>
              <a:gd name="connsiteY1" fmla="*/ 22758 h 1322380"/>
              <a:gd name="connsiteX2" fmla="*/ 825050 w 1444857"/>
              <a:gd name="connsiteY2" fmla="*/ 0 h 1322380"/>
              <a:gd name="connsiteX3" fmla="*/ 1006187 w 1444857"/>
              <a:gd name="connsiteY3" fmla="*/ 221522 h 1322380"/>
              <a:gd name="connsiteX4" fmla="*/ 728699 w 1444857"/>
              <a:gd name="connsiteY4" fmla="*/ 757276 h 1322380"/>
              <a:gd name="connsiteX5" fmla="*/ 1444857 w 1444857"/>
              <a:gd name="connsiteY5" fmla="*/ 571874 h 1322380"/>
              <a:gd name="connsiteX6" fmla="*/ 1407712 w 1444857"/>
              <a:gd name="connsiteY6" fmla="*/ 708689 h 1322380"/>
              <a:gd name="connsiteX7" fmla="*/ 1246548 w 1444857"/>
              <a:gd name="connsiteY7" fmla="*/ 1322070 h 1322380"/>
              <a:gd name="connsiteX8" fmla="*/ 479310 w 1444857"/>
              <a:gd name="connsiteY8" fmla="*/ 1322380 h 1322380"/>
              <a:gd name="connsiteX9" fmla="*/ 3731 w 1444857"/>
              <a:gd name="connsiteY9" fmla="*/ 741864 h 1322380"/>
              <a:gd name="connsiteX10" fmla="*/ 0 w 1444857"/>
              <a:gd name="connsiteY10" fmla="*/ 517927 h 1322380"/>
              <a:gd name="connsiteX0" fmla="*/ 0 w 1444857"/>
              <a:gd name="connsiteY0" fmla="*/ 517927 h 1322380"/>
              <a:gd name="connsiteX1" fmla="*/ 596115 w 1444857"/>
              <a:gd name="connsiteY1" fmla="*/ 22758 h 1322380"/>
              <a:gd name="connsiteX2" fmla="*/ 825050 w 1444857"/>
              <a:gd name="connsiteY2" fmla="*/ 0 h 1322380"/>
              <a:gd name="connsiteX3" fmla="*/ 1006187 w 1444857"/>
              <a:gd name="connsiteY3" fmla="*/ 221522 h 1322380"/>
              <a:gd name="connsiteX4" fmla="*/ 728699 w 1444857"/>
              <a:gd name="connsiteY4" fmla="*/ 757276 h 1322380"/>
              <a:gd name="connsiteX5" fmla="*/ 1321468 w 1444857"/>
              <a:gd name="connsiteY5" fmla="*/ 602299 h 1322380"/>
              <a:gd name="connsiteX6" fmla="*/ 1444857 w 1444857"/>
              <a:gd name="connsiteY6" fmla="*/ 571874 h 1322380"/>
              <a:gd name="connsiteX7" fmla="*/ 1407712 w 1444857"/>
              <a:gd name="connsiteY7" fmla="*/ 708689 h 1322380"/>
              <a:gd name="connsiteX8" fmla="*/ 1246548 w 1444857"/>
              <a:gd name="connsiteY8" fmla="*/ 1322070 h 1322380"/>
              <a:gd name="connsiteX9" fmla="*/ 479310 w 1444857"/>
              <a:gd name="connsiteY9" fmla="*/ 1322380 h 1322380"/>
              <a:gd name="connsiteX10" fmla="*/ 3731 w 1444857"/>
              <a:gd name="connsiteY10" fmla="*/ 741864 h 1322380"/>
              <a:gd name="connsiteX11" fmla="*/ 0 w 1444857"/>
              <a:gd name="connsiteY11" fmla="*/ 517927 h 1322380"/>
              <a:gd name="connsiteX0" fmla="*/ 0 w 1407712"/>
              <a:gd name="connsiteY0" fmla="*/ 517927 h 1322380"/>
              <a:gd name="connsiteX1" fmla="*/ 596115 w 1407712"/>
              <a:gd name="connsiteY1" fmla="*/ 22758 h 1322380"/>
              <a:gd name="connsiteX2" fmla="*/ 825050 w 1407712"/>
              <a:gd name="connsiteY2" fmla="*/ 0 h 1322380"/>
              <a:gd name="connsiteX3" fmla="*/ 1006187 w 1407712"/>
              <a:gd name="connsiteY3" fmla="*/ 221522 h 1322380"/>
              <a:gd name="connsiteX4" fmla="*/ 728699 w 1407712"/>
              <a:gd name="connsiteY4" fmla="*/ 757276 h 1322380"/>
              <a:gd name="connsiteX5" fmla="*/ 1321468 w 1407712"/>
              <a:gd name="connsiteY5" fmla="*/ 602299 h 1322380"/>
              <a:gd name="connsiteX6" fmla="*/ 1407712 w 1407712"/>
              <a:gd name="connsiteY6" fmla="*/ 708689 h 1322380"/>
              <a:gd name="connsiteX7" fmla="*/ 1246548 w 1407712"/>
              <a:gd name="connsiteY7" fmla="*/ 1322070 h 1322380"/>
              <a:gd name="connsiteX8" fmla="*/ 479310 w 1407712"/>
              <a:gd name="connsiteY8" fmla="*/ 1322380 h 1322380"/>
              <a:gd name="connsiteX9" fmla="*/ 3731 w 1407712"/>
              <a:gd name="connsiteY9" fmla="*/ 741864 h 1322380"/>
              <a:gd name="connsiteX10" fmla="*/ 0 w 1407712"/>
              <a:gd name="connsiteY10" fmla="*/ 517927 h 1322380"/>
              <a:gd name="connsiteX0" fmla="*/ 0 w 1407712"/>
              <a:gd name="connsiteY0" fmla="*/ 517927 h 1322380"/>
              <a:gd name="connsiteX1" fmla="*/ 596115 w 1407712"/>
              <a:gd name="connsiteY1" fmla="*/ 22758 h 1322380"/>
              <a:gd name="connsiteX2" fmla="*/ 825050 w 1407712"/>
              <a:gd name="connsiteY2" fmla="*/ 0 h 1322380"/>
              <a:gd name="connsiteX3" fmla="*/ 1006187 w 1407712"/>
              <a:gd name="connsiteY3" fmla="*/ 221522 h 1322380"/>
              <a:gd name="connsiteX4" fmla="*/ 728699 w 1407712"/>
              <a:gd name="connsiteY4" fmla="*/ 757276 h 1322380"/>
              <a:gd name="connsiteX5" fmla="*/ 1321468 w 1407712"/>
              <a:gd name="connsiteY5" fmla="*/ 602299 h 1322380"/>
              <a:gd name="connsiteX6" fmla="*/ 1407712 w 1407712"/>
              <a:gd name="connsiteY6" fmla="*/ 708689 h 1322380"/>
              <a:gd name="connsiteX7" fmla="*/ 1381362 w 1407712"/>
              <a:gd name="connsiteY7" fmla="*/ 809765 h 1322380"/>
              <a:gd name="connsiteX8" fmla="*/ 1246548 w 1407712"/>
              <a:gd name="connsiteY8" fmla="*/ 1322070 h 1322380"/>
              <a:gd name="connsiteX9" fmla="*/ 479310 w 1407712"/>
              <a:gd name="connsiteY9" fmla="*/ 1322380 h 1322380"/>
              <a:gd name="connsiteX10" fmla="*/ 3731 w 1407712"/>
              <a:gd name="connsiteY10" fmla="*/ 741864 h 1322380"/>
              <a:gd name="connsiteX11" fmla="*/ 0 w 1407712"/>
              <a:gd name="connsiteY11" fmla="*/ 517927 h 1322380"/>
              <a:gd name="connsiteX0" fmla="*/ 0 w 1407712"/>
              <a:gd name="connsiteY0" fmla="*/ 517927 h 1324141"/>
              <a:gd name="connsiteX1" fmla="*/ 596115 w 1407712"/>
              <a:gd name="connsiteY1" fmla="*/ 22758 h 1324141"/>
              <a:gd name="connsiteX2" fmla="*/ 825050 w 1407712"/>
              <a:gd name="connsiteY2" fmla="*/ 0 h 1324141"/>
              <a:gd name="connsiteX3" fmla="*/ 1006187 w 1407712"/>
              <a:gd name="connsiteY3" fmla="*/ 221522 h 1324141"/>
              <a:gd name="connsiteX4" fmla="*/ 728699 w 1407712"/>
              <a:gd name="connsiteY4" fmla="*/ 757276 h 1324141"/>
              <a:gd name="connsiteX5" fmla="*/ 1321468 w 1407712"/>
              <a:gd name="connsiteY5" fmla="*/ 602299 h 1324141"/>
              <a:gd name="connsiteX6" fmla="*/ 1407712 w 1407712"/>
              <a:gd name="connsiteY6" fmla="*/ 708689 h 1324141"/>
              <a:gd name="connsiteX7" fmla="*/ 1381362 w 1407712"/>
              <a:gd name="connsiteY7" fmla="*/ 809765 h 1324141"/>
              <a:gd name="connsiteX8" fmla="*/ 1246548 w 1407712"/>
              <a:gd name="connsiteY8" fmla="*/ 1322070 h 1324141"/>
              <a:gd name="connsiteX9" fmla="*/ 752020 w 1407712"/>
              <a:gd name="connsiteY9" fmla="*/ 1324141 h 1324141"/>
              <a:gd name="connsiteX10" fmla="*/ 479310 w 1407712"/>
              <a:gd name="connsiteY10" fmla="*/ 1322380 h 1324141"/>
              <a:gd name="connsiteX11" fmla="*/ 3731 w 1407712"/>
              <a:gd name="connsiteY11" fmla="*/ 741864 h 1324141"/>
              <a:gd name="connsiteX12" fmla="*/ 0 w 1407712"/>
              <a:gd name="connsiteY12" fmla="*/ 517927 h 1324141"/>
              <a:gd name="connsiteX0" fmla="*/ 0 w 1407712"/>
              <a:gd name="connsiteY0" fmla="*/ 517927 h 1324141"/>
              <a:gd name="connsiteX1" fmla="*/ 596115 w 1407712"/>
              <a:gd name="connsiteY1" fmla="*/ 22758 h 1324141"/>
              <a:gd name="connsiteX2" fmla="*/ 825050 w 1407712"/>
              <a:gd name="connsiteY2" fmla="*/ 0 h 1324141"/>
              <a:gd name="connsiteX3" fmla="*/ 1006187 w 1407712"/>
              <a:gd name="connsiteY3" fmla="*/ 221522 h 1324141"/>
              <a:gd name="connsiteX4" fmla="*/ 728699 w 1407712"/>
              <a:gd name="connsiteY4" fmla="*/ 757276 h 1324141"/>
              <a:gd name="connsiteX5" fmla="*/ 1321468 w 1407712"/>
              <a:gd name="connsiteY5" fmla="*/ 602299 h 1324141"/>
              <a:gd name="connsiteX6" fmla="*/ 1407712 w 1407712"/>
              <a:gd name="connsiteY6" fmla="*/ 708689 h 1324141"/>
              <a:gd name="connsiteX7" fmla="*/ 1381362 w 1407712"/>
              <a:gd name="connsiteY7" fmla="*/ 809765 h 1324141"/>
              <a:gd name="connsiteX8" fmla="*/ 1246548 w 1407712"/>
              <a:gd name="connsiteY8" fmla="*/ 1322070 h 1324141"/>
              <a:gd name="connsiteX9" fmla="*/ 752020 w 1407712"/>
              <a:gd name="connsiteY9" fmla="*/ 1324141 h 1324141"/>
              <a:gd name="connsiteX10" fmla="*/ 479310 w 1407712"/>
              <a:gd name="connsiteY10" fmla="*/ 1322380 h 1324141"/>
              <a:gd name="connsiteX11" fmla="*/ 3731 w 1407712"/>
              <a:gd name="connsiteY11" fmla="*/ 741864 h 1324141"/>
              <a:gd name="connsiteX12" fmla="*/ 0 w 1407712"/>
              <a:gd name="connsiteY12" fmla="*/ 517927 h 1324141"/>
              <a:gd name="connsiteX0" fmla="*/ 0 w 1407712"/>
              <a:gd name="connsiteY0" fmla="*/ 517927 h 1324141"/>
              <a:gd name="connsiteX1" fmla="*/ 596115 w 1407712"/>
              <a:gd name="connsiteY1" fmla="*/ 22758 h 1324141"/>
              <a:gd name="connsiteX2" fmla="*/ 825050 w 1407712"/>
              <a:gd name="connsiteY2" fmla="*/ 0 h 1324141"/>
              <a:gd name="connsiteX3" fmla="*/ 1006187 w 1407712"/>
              <a:gd name="connsiteY3" fmla="*/ 221522 h 1324141"/>
              <a:gd name="connsiteX4" fmla="*/ 728699 w 1407712"/>
              <a:gd name="connsiteY4" fmla="*/ 757276 h 1324141"/>
              <a:gd name="connsiteX5" fmla="*/ 1321468 w 1407712"/>
              <a:gd name="connsiteY5" fmla="*/ 602299 h 1324141"/>
              <a:gd name="connsiteX6" fmla="*/ 1407712 w 1407712"/>
              <a:gd name="connsiteY6" fmla="*/ 708689 h 1324141"/>
              <a:gd name="connsiteX7" fmla="*/ 1381362 w 1407712"/>
              <a:gd name="connsiteY7" fmla="*/ 809765 h 1324141"/>
              <a:gd name="connsiteX8" fmla="*/ 752020 w 1407712"/>
              <a:gd name="connsiteY8" fmla="*/ 1324141 h 1324141"/>
              <a:gd name="connsiteX9" fmla="*/ 479310 w 1407712"/>
              <a:gd name="connsiteY9" fmla="*/ 1322380 h 1324141"/>
              <a:gd name="connsiteX10" fmla="*/ 3731 w 1407712"/>
              <a:gd name="connsiteY10" fmla="*/ 741864 h 1324141"/>
              <a:gd name="connsiteX11" fmla="*/ 0 w 1407712"/>
              <a:gd name="connsiteY11" fmla="*/ 517927 h 1324141"/>
              <a:gd name="connsiteX0" fmla="*/ 81195 w 1488907"/>
              <a:gd name="connsiteY0" fmla="*/ 517927 h 1324141"/>
              <a:gd name="connsiteX1" fmla="*/ 677310 w 1488907"/>
              <a:gd name="connsiteY1" fmla="*/ 22758 h 1324141"/>
              <a:gd name="connsiteX2" fmla="*/ 906245 w 1488907"/>
              <a:gd name="connsiteY2" fmla="*/ 0 h 1324141"/>
              <a:gd name="connsiteX3" fmla="*/ 1087382 w 1488907"/>
              <a:gd name="connsiteY3" fmla="*/ 221522 h 1324141"/>
              <a:gd name="connsiteX4" fmla="*/ 809894 w 1488907"/>
              <a:gd name="connsiteY4" fmla="*/ 757276 h 1324141"/>
              <a:gd name="connsiteX5" fmla="*/ 1402663 w 1488907"/>
              <a:gd name="connsiteY5" fmla="*/ 602299 h 1324141"/>
              <a:gd name="connsiteX6" fmla="*/ 1488907 w 1488907"/>
              <a:gd name="connsiteY6" fmla="*/ 708689 h 1324141"/>
              <a:gd name="connsiteX7" fmla="*/ 1462557 w 1488907"/>
              <a:gd name="connsiteY7" fmla="*/ 809765 h 1324141"/>
              <a:gd name="connsiteX8" fmla="*/ 833215 w 1488907"/>
              <a:gd name="connsiteY8" fmla="*/ 1324141 h 1324141"/>
              <a:gd name="connsiteX9" fmla="*/ 560505 w 1488907"/>
              <a:gd name="connsiteY9" fmla="*/ 1322380 h 1324141"/>
              <a:gd name="connsiteX10" fmla="*/ 84926 w 1488907"/>
              <a:gd name="connsiteY10" fmla="*/ 741864 h 1324141"/>
              <a:gd name="connsiteX11" fmla="*/ 1958 w 1488907"/>
              <a:gd name="connsiteY11" fmla="*/ 609687 h 1324141"/>
              <a:gd name="connsiteX12" fmla="*/ 81195 w 1488907"/>
              <a:gd name="connsiteY12" fmla="*/ 517927 h 1324141"/>
              <a:gd name="connsiteX0" fmla="*/ 79237 w 1486949"/>
              <a:gd name="connsiteY0" fmla="*/ 517927 h 1324141"/>
              <a:gd name="connsiteX1" fmla="*/ 675352 w 1486949"/>
              <a:gd name="connsiteY1" fmla="*/ 22758 h 1324141"/>
              <a:gd name="connsiteX2" fmla="*/ 904287 w 1486949"/>
              <a:gd name="connsiteY2" fmla="*/ 0 h 1324141"/>
              <a:gd name="connsiteX3" fmla="*/ 1085424 w 1486949"/>
              <a:gd name="connsiteY3" fmla="*/ 221522 h 1324141"/>
              <a:gd name="connsiteX4" fmla="*/ 807936 w 1486949"/>
              <a:gd name="connsiteY4" fmla="*/ 757276 h 1324141"/>
              <a:gd name="connsiteX5" fmla="*/ 1400705 w 1486949"/>
              <a:gd name="connsiteY5" fmla="*/ 602299 h 1324141"/>
              <a:gd name="connsiteX6" fmla="*/ 1486949 w 1486949"/>
              <a:gd name="connsiteY6" fmla="*/ 708689 h 1324141"/>
              <a:gd name="connsiteX7" fmla="*/ 1460599 w 1486949"/>
              <a:gd name="connsiteY7" fmla="*/ 809765 h 1324141"/>
              <a:gd name="connsiteX8" fmla="*/ 831257 w 1486949"/>
              <a:gd name="connsiteY8" fmla="*/ 1324141 h 1324141"/>
              <a:gd name="connsiteX9" fmla="*/ 558547 w 1486949"/>
              <a:gd name="connsiteY9" fmla="*/ 1322380 h 1324141"/>
              <a:gd name="connsiteX10" fmla="*/ 82968 w 1486949"/>
              <a:gd name="connsiteY10" fmla="*/ 741864 h 1324141"/>
              <a:gd name="connsiteX11" fmla="*/ 0 w 1486949"/>
              <a:gd name="connsiteY11" fmla="*/ 609687 h 1324141"/>
              <a:gd name="connsiteX12" fmla="*/ 79237 w 1486949"/>
              <a:gd name="connsiteY12" fmla="*/ 517927 h 1324141"/>
              <a:gd name="connsiteX0" fmla="*/ 79237 w 1486949"/>
              <a:gd name="connsiteY0" fmla="*/ 517927 h 1324141"/>
              <a:gd name="connsiteX1" fmla="*/ 675352 w 1486949"/>
              <a:gd name="connsiteY1" fmla="*/ 22758 h 1324141"/>
              <a:gd name="connsiteX2" fmla="*/ 904287 w 1486949"/>
              <a:gd name="connsiteY2" fmla="*/ 0 h 1324141"/>
              <a:gd name="connsiteX3" fmla="*/ 1085424 w 1486949"/>
              <a:gd name="connsiteY3" fmla="*/ 221522 h 1324141"/>
              <a:gd name="connsiteX4" fmla="*/ 807936 w 1486949"/>
              <a:gd name="connsiteY4" fmla="*/ 757276 h 1324141"/>
              <a:gd name="connsiteX5" fmla="*/ 1400705 w 1486949"/>
              <a:gd name="connsiteY5" fmla="*/ 602299 h 1324141"/>
              <a:gd name="connsiteX6" fmla="*/ 1486949 w 1486949"/>
              <a:gd name="connsiteY6" fmla="*/ 708689 h 1324141"/>
              <a:gd name="connsiteX7" fmla="*/ 1460599 w 1486949"/>
              <a:gd name="connsiteY7" fmla="*/ 809765 h 1324141"/>
              <a:gd name="connsiteX8" fmla="*/ 831257 w 1486949"/>
              <a:gd name="connsiteY8" fmla="*/ 1324141 h 1324141"/>
              <a:gd name="connsiteX9" fmla="*/ 558547 w 1486949"/>
              <a:gd name="connsiteY9" fmla="*/ 1322380 h 1324141"/>
              <a:gd name="connsiteX10" fmla="*/ 82968 w 1486949"/>
              <a:gd name="connsiteY10" fmla="*/ 741864 h 1324141"/>
              <a:gd name="connsiteX11" fmla="*/ 0 w 1486949"/>
              <a:gd name="connsiteY11" fmla="*/ 609687 h 1324141"/>
              <a:gd name="connsiteX12" fmla="*/ 79237 w 1486949"/>
              <a:gd name="connsiteY12" fmla="*/ 517927 h 1324141"/>
              <a:gd name="connsiteX0" fmla="*/ 108158 w 1515870"/>
              <a:gd name="connsiteY0" fmla="*/ 517927 h 1324141"/>
              <a:gd name="connsiteX1" fmla="*/ 704273 w 1515870"/>
              <a:gd name="connsiteY1" fmla="*/ 22758 h 1324141"/>
              <a:gd name="connsiteX2" fmla="*/ 933208 w 1515870"/>
              <a:gd name="connsiteY2" fmla="*/ 0 h 1324141"/>
              <a:gd name="connsiteX3" fmla="*/ 1114345 w 1515870"/>
              <a:gd name="connsiteY3" fmla="*/ 221522 h 1324141"/>
              <a:gd name="connsiteX4" fmla="*/ 836857 w 1515870"/>
              <a:gd name="connsiteY4" fmla="*/ 757276 h 1324141"/>
              <a:gd name="connsiteX5" fmla="*/ 1429626 w 1515870"/>
              <a:gd name="connsiteY5" fmla="*/ 602299 h 1324141"/>
              <a:gd name="connsiteX6" fmla="*/ 1515870 w 1515870"/>
              <a:gd name="connsiteY6" fmla="*/ 708689 h 1324141"/>
              <a:gd name="connsiteX7" fmla="*/ 1489520 w 1515870"/>
              <a:gd name="connsiteY7" fmla="*/ 809765 h 1324141"/>
              <a:gd name="connsiteX8" fmla="*/ 860178 w 1515870"/>
              <a:gd name="connsiteY8" fmla="*/ 1324141 h 1324141"/>
              <a:gd name="connsiteX9" fmla="*/ 587468 w 1515870"/>
              <a:gd name="connsiteY9" fmla="*/ 1322380 h 1324141"/>
              <a:gd name="connsiteX10" fmla="*/ 111889 w 1515870"/>
              <a:gd name="connsiteY10" fmla="*/ 741864 h 1324141"/>
              <a:gd name="connsiteX11" fmla="*/ 0 w 1515870"/>
              <a:gd name="connsiteY11" fmla="*/ 606109 h 1324141"/>
              <a:gd name="connsiteX12" fmla="*/ 108158 w 1515870"/>
              <a:gd name="connsiteY12" fmla="*/ 517927 h 1324141"/>
              <a:gd name="connsiteX0" fmla="*/ 108158 w 1515870"/>
              <a:gd name="connsiteY0" fmla="*/ 517927 h 1324141"/>
              <a:gd name="connsiteX1" fmla="*/ 704273 w 1515870"/>
              <a:gd name="connsiteY1" fmla="*/ 22758 h 1324141"/>
              <a:gd name="connsiteX2" fmla="*/ 933208 w 1515870"/>
              <a:gd name="connsiteY2" fmla="*/ 0 h 1324141"/>
              <a:gd name="connsiteX3" fmla="*/ 1114345 w 1515870"/>
              <a:gd name="connsiteY3" fmla="*/ 221522 h 1324141"/>
              <a:gd name="connsiteX4" fmla="*/ 836857 w 1515870"/>
              <a:gd name="connsiteY4" fmla="*/ 757276 h 1324141"/>
              <a:gd name="connsiteX5" fmla="*/ 1429626 w 1515870"/>
              <a:gd name="connsiteY5" fmla="*/ 602299 h 1324141"/>
              <a:gd name="connsiteX6" fmla="*/ 1515870 w 1515870"/>
              <a:gd name="connsiteY6" fmla="*/ 708689 h 1324141"/>
              <a:gd name="connsiteX7" fmla="*/ 1489520 w 1515870"/>
              <a:gd name="connsiteY7" fmla="*/ 809765 h 1324141"/>
              <a:gd name="connsiteX8" fmla="*/ 860178 w 1515870"/>
              <a:gd name="connsiteY8" fmla="*/ 1324141 h 1324141"/>
              <a:gd name="connsiteX9" fmla="*/ 587468 w 1515870"/>
              <a:gd name="connsiteY9" fmla="*/ 1322380 h 1324141"/>
              <a:gd name="connsiteX10" fmla="*/ 111889 w 1515870"/>
              <a:gd name="connsiteY10" fmla="*/ 741864 h 1324141"/>
              <a:gd name="connsiteX11" fmla="*/ 0 w 1515870"/>
              <a:gd name="connsiteY11" fmla="*/ 606109 h 1324141"/>
              <a:gd name="connsiteX12" fmla="*/ 108158 w 1515870"/>
              <a:gd name="connsiteY12" fmla="*/ 517927 h 1324141"/>
              <a:gd name="connsiteX0" fmla="*/ 108158 w 1515870"/>
              <a:gd name="connsiteY0" fmla="*/ 517927 h 1324141"/>
              <a:gd name="connsiteX1" fmla="*/ 704273 w 1515870"/>
              <a:gd name="connsiteY1" fmla="*/ 22758 h 1324141"/>
              <a:gd name="connsiteX2" fmla="*/ 933208 w 1515870"/>
              <a:gd name="connsiteY2" fmla="*/ 0 h 1324141"/>
              <a:gd name="connsiteX3" fmla="*/ 1114345 w 1515870"/>
              <a:gd name="connsiteY3" fmla="*/ 221522 h 1324141"/>
              <a:gd name="connsiteX4" fmla="*/ 836857 w 1515870"/>
              <a:gd name="connsiteY4" fmla="*/ 757276 h 1324141"/>
              <a:gd name="connsiteX5" fmla="*/ 1429626 w 1515870"/>
              <a:gd name="connsiteY5" fmla="*/ 602299 h 1324141"/>
              <a:gd name="connsiteX6" fmla="*/ 1515870 w 1515870"/>
              <a:gd name="connsiteY6" fmla="*/ 708689 h 1324141"/>
              <a:gd name="connsiteX7" fmla="*/ 1489520 w 1515870"/>
              <a:gd name="connsiteY7" fmla="*/ 809765 h 1324141"/>
              <a:gd name="connsiteX8" fmla="*/ 860178 w 1515870"/>
              <a:gd name="connsiteY8" fmla="*/ 1324141 h 1324141"/>
              <a:gd name="connsiteX9" fmla="*/ 587468 w 1515870"/>
              <a:gd name="connsiteY9" fmla="*/ 1322380 h 1324141"/>
              <a:gd name="connsiteX10" fmla="*/ 111889 w 1515870"/>
              <a:gd name="connsiteY10" fmla="*/ 741864 h 1324141"/>
              <a:gd name="connsiteX11" fmla="*/ 0 w 1515870"/>
              <a:gd name="connsiteY11" fmla="*/ 606109 h 1324141"/>
              <a:gd name="connsiteX12" fmla="*/ 108158 w 1515870"/>
              <a:gd name="connsiteY12" fmla="*/ 517927 h 1324141"/>
              <a:gd name="connsiteX0" fmla="*/ 106033 w 1515870"/>
              <a:gd name="connsiteY0" fmla="*/ 515350 h 1324141"/>
              <a:gd name="connsiteX1" fmla="*/ 704273 w 1515870"/>
              <a:gd name="connsiteY1" fmla="*/ 22758 h 1324141"/>
              <a:gd name="connsiteX2" fmla="*/ 933208 w 1515870"/>
              <a:gd name="connsiteY2" fmla="*/ 0 h 1324141"/>
              <a:gd name="connsiteX3" fmla="*/ 1114345 w 1515870"/>
              <a:gd name="connsiteY3" fmla="*/ 221522 h 1324141"/>
              <a:gd name="connsiteX4" fmla="*/ 836857 w 1515870"/>
              <a:gd name="connsiteY4" fmla="*/ 757276 h 1324141"/>
              <a:gd name="connsiteX5" fmla="*/ 1429626 w 1515870"/>
              <a:gd name="connsiteY5" fmla="*/ 602299 h 1324141"/>
              <a:gd name="connsiteX6" fmla="*/ 1515870 w 1515870"/>
              <a:gd name="connsiteY6" fmla="*/ 708689 h 1324141"/>
              <a:gd name="connsiteX7" fmla="*/ 1489520 w 1515870"/>
              <a:gd name="connsiteY7" fmla="*/ 809765 h 1324141"/>
              <a:gd name="connsiteX8" fmla="*/ 860178 w 1515870"/>
              <a:gd name="connsiteY8" fmla="*/ 1324141 h 1324141"/>
              <a:gd name="connsiteX9" fmla="*/ 587468 w 1515870"/>
              <a:gd name="connsiteY9" fmla="*/ 1322380 h 1324141"/>
              <a:gd name="connsiteX10" fmla="*/ 111889 w 1515870"/>
              <a:gd name="connsiteY10" fmla="*/ 741864 h 1324141"/>
              <a:gd name="connsiteX11" fmla="*/ 0 w 1515870"/>
              <a:gd name="connsiteY11" fmla="*/ 606109 h 1324141"/>
              <a:gd name="connsiteX12" fmla="*/ 106033 w 1515870"/>
              <a:gd name="connsiteY12" fmla="*/ 515350 h 1324141"/>
              <a:gd name="connsiteX0" fmla="*/ 106033 w 1515870"/>
              <a:gd name="connsiteY0" fmla="*/ 615876 h 1424667"/>
              <a:gd name="connsiteX1" fmla="*/ 704273 w 1515870"/>
              <a:gd name="connsiteY1" fmla="*/ 123284 h 1424667"/>
              <a:gd name="connsiteX2" fmla="*/ 850353 w 1515870"/>
              <a:gd name="connsiteY2" fmla="*/ 0 h 1424667"/>
              <a:gd name="connsiteX3" fmla="*/ 1114345 w 1515870"/>
              <a:gd name="connsiteY3" fmla="*/ 322048 h 1424667"/>
              <a:gd name="connsiteX4" fmla="*/ 836857 w 1515870"/>
              <a:gd name="connsiteY4" fmla="*/ 857802 h 1424667"/>
              <a:gd name="connsiteX5" fmla="*/ 1429626 w 1515870"/>
              <a:gd name="connsiteY5" fmla="*/ 702825 h 1424667"/>
              <a:gd name="connsiteX6" fmla="*/ 1515870 w 1515870"/>
              <a:gd name="connsiteY6" fmla="*/ 809215 h 1424667"/>
              <a:gd name="connsiteX7" fmla="*/ 1489520 w 1515870"/>
              <a:gd name="connsiteY7" fmla="*/ 910291 h 1424667"/>
              <a:gd name="connsiteX8" fmla="*/ 860178 w 1515870"/>
              <a:gd name="connsiteY8" fmla="*/ 1424667 h 1424667"/>
              <a:gd name="connsiteX9" fmla="*/ 587468 w 1515870"/>
              <a:gd name="connsiteY9" fmla="*/ 1422906 h 1424667"/>
              <a:gd name="connsiteX10" fmla="*/ 111889 w 1515870"/>
              <a:gd name="connsiteY10" fmla="*/ 842390 h 1424667"/>
              <a:gd name="connsiteX11" fmla="*/ 0 w 1515870"/>
              <a:gd name="connsiteY11" fmla="*/ 706635 h 1424667"/>
              <a:gd name="connsiteX12" fmla="*/ 106033 w 1515870"/>
              <a:gd name="connsiteY12" fmla="*/ 615876 h 14246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515870" h="1424667">
                <a:moveTo>
                  <a:pt x="106033" y="615876"/>
                </a:moveTo>
                <a:cubicBezTo>
                  <a:pt x="301620" y="450787"/>
                  <a:pt x="500000" y="288575"/>
                  <a:pt x="704273" y="123284"/>
                </a:cubicBezTo>
                <a:lnTo>
                  <a:pt x="850353" y="0"/>
                </a:lnTo>
                <a:lnTo>
                  <a:pt x="1114345" y="322048"/>
                </a:lnTo>
                <a:lnTo>
                  <a:pt x="836857" y="857802"/>
                </a:lnTo>
                <a:lnTo>
                  <a:pt x="1429626" y="702825"/>
                </a:lnTo>
                <a:lnTo>
                  <a:pt x="1515870" y="809215"/>
                </a:lnTo>
                <a:lnTo>
                  <a:pt x="1489520" y="910291"/>
                </a:lnTo>
                <a:lnTo>
                  <a:pt x="860178" y="1424667"/>
                </a:lnTo>
                <a:lnTo>
                  <a:pt x="587468" y="1422906"/>
                </a:lnTo>
                <a:lnTo>
                  <a:pt x="111889" y="842390"/>
                </a:lnTo>
                <a:cubicBezTo>
                  <a:pt x="31919" y="726982"/>
                  <a:pt x="20894" y="738793"/>
                  <a:pt x="0" y="706635"/>
                </a:cubicBezTo>
                <a:cubicBezTo>
                  <a:pt x="60043" y="655383"/>
                  <a:pt x="41662" y="665083"/>
                  <a:pt x="106033" y="615876"/>
                </a:cubicBezTo>
                <a:close/>
              </a:path>
            </a:pathLst>
          </a:cu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646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Rozměry a tvar prostoru - Formát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57311" y="4367927"/>
            <a:ext cx="63769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Srovnání </a:t>
            </a:r>
            <a:r>
              <a:rPr lang="cs-CZ" dirty="0" smtClean="0">
                <a:solidFill>
                  <a:schemeClr val="bg1"/>
                </a:solidFill>
              </a:rPr>
              <a:t>aktivního </a:t>
            </a:r>
            <a:r>
              <a:rPr lang="cs-CZ" dirty="0">
                <a:solidFill>
                  <a:schemeClr val="bg1"/>
                </a:solidFill>
              </a:rPr>
              <a:t>(vlevo) a </a:t>
            </a:r>
            <a:r>
              <a:rPr lang="cs-CZ" dirty="0" smtClean="0">
                <a:solidFill>
                  <a:schemeClr val="bg1"/>
                </a:solidFill>
              </a:rPr>
              <a:t>pasivního </a:t>
            </a:r>
            <a:r>
              <a:rPr lang="cs-CZ" dirty="0">
                <a:solidFill>
                  <a:schemeClr val="bg1"/>
                </a:solidFill>
              </a:rPr>
              <a:t>(vpravo) vztahu mezi objektem a pozadím pomoci vyobrazených </a:t>
            </a:r>
            <a:r>
              <a:rPr lang="cs-CZ" dirty="0" smtClean="0">
                <a:solidFill>
                  <a:schemeClr val="bg1"/>
                </a:solidFill>
              </a:rPr>
              <a:t>příkladů naznačuje</a:t>
            </a:r>
            <a:r>
              <a:rPr lang="cs-CZ" dirty="0">
                <a:solidFill>
                  <a:schemeClr val="bg1"/>
                </a:solidFill>
              </a:rPr>
              <a:t>, jak velký </a:t>
            </a:r>
            <a:r>
              <a:rPr lang="cs-CZ" dirty="0" smtClean="0">
                <a:solidFill>
                  <a:schemeClr val="bg1"/>
                </a:solidFill>
              </a:rPr>
              <a:t>může </a:t>
            </a:r>
            <a:r>
              <a:rPr lang="cs-CZ" dirty="0">
                <a:solidFill>
                  <a:schemeClr val="bg1"/>
                </a:solidFill>
              </a:rPr>
              <a:t>být rozdíl v jejich </a:t>
            </a:r>
            <a:r>
              <a:rPr lang="cs-CZ" dirty="0" smtClean="0">
                <a:solidFill>
                  <a:schemeClr val="bg1"/>
                </a:solidFill>
              </a:rPr>
              <a:t>vnímání </a:t>
            </a:r>
            <a:r>
              <a:rPr lang="cs-CZ" dirty="0">
                <a:solidFill>
                  <a:schemeClr val="bg1"/>
                </a:solidFill>
              </a:rPr>
              <a:t>divákem i v takto </a:t>
            </a:r>
            <a:r>
              <a:rPr lang="cs-CZ" dirty="0" smtClean="0">
                <a:solidFill>
                  <a:schemeClr val="bg1"/>
                </a:solidFill>
              </a:rPr>
              <a:t>abstraktním prostředí.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Porovnejte </a:t>
            </a:r>
            <a:r>
              <a:rPr lang="cs-CZ" dirty="0">
                <a:solidFill>
                  <a:schemeClr val="bg1"/>
                </a:solidFill>
              </a:rPr>
              <a:t>tuto dvojici </a:t>
            </a:r>
            <a:r>
              <a:rPr lang="cs-CZ" dirty="0" smtClean="0">
                <a:solidFill>
                  <a:schemeClr val="bg1"/>
                </a:solidFill>
              </a:rPr>
              <a:t>obrázků </a:t>
            </a:r>
            <a:r>
              <a:rPr lang="cs-CZ" dirty="0">
                <a:solidFill>
                  <a:schemeClr val="bg1"/>
                </a:solidFill>
              </a:rPr>
              <a:t>z hlediska jejich rozdílného </a:t>
            </a:r>
            <a:r>
              <a:rPr lang="cs-CZ" dirty="0" smtClean="0">
                <a:solidFill>
                  <a:schemeClr val="bg1"/>
                </a:solidFill>
              </a:rPr>
              <a:t>vizuálního působení: </a:t>
            </a:r>
            <a:r>
              <a:rPr lang="cs-CZ" dirty="0">
                <a:solidFill>
                  <a:schemeClr val="bg1"/>
                </a:solidFill>
              </a:rPr>
              <a:t>nápadný/ nevtíravý; </a:t>
            </a:r>
            <a:r>
              <a:rPr lang="cs-CZ" dirty="0" smtClean="0">
                <a:solidFill>
                  <a:schemeClr val="bg1"/>
                </a:solidFill>
              </a:rPr>
              <a:t>agresivní/netečný</a:t>
            </a:r>
            <a:r>
              <a:rPr lang="cs-CZ" dirty="0">
                <a:solidFill>
                  <a:schemeClr val="bg1"/>
                </a:solidFill>
              </a:rPr>
              <a:t>; úzkostlivý/usedlý; kompliko­vaný/jednoduchý; energický/ klidný; živý/mdlý.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957311" y="1841976"/>
            <a:ext cx="2370978" cy="2370978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13123" y="1841976"/>
            <a:ext cx="2370978" cy="237097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rot="18541117">
            <a:off x="1122384" y="2728769"/>
            <a:ext cx="2040832" cy="597394"/>
          </a:xfrm>
          <a:prstGeom prst="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822729" y="3228975"/>
            <a:ext cx="1551766" cy="454234"/>
          </a:xfrm>
          <a:prstGeom prst="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122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Rozměry a tvar prostoru - Formát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57311" y="4367927"/>
            <a:ext cx="250978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U</a:t>
            </a:r>
            <a:r>
              <a:rPr lang="cs-CZ" dirty="0" smtClean="0">
                <a:solidFill>
                  <a:schemeClr val="bg1"/>
                </a:solidFill>
              </a:rPr>
              <a:t>místíte-li </a:t>
            </a:r>
            <a:r>
              <a:rPr lang="cs-CZ" dirty="0">
                <a:solidFill>
                  <a:schemeClr val="bg1"/>
                </a:solidFill>
              </a:rPr>
              <a:t>velké tvary na zmenšený prostor, </a:t>
            </a:r>
            <a:r>
              <a:rPr lang="cs-CZ" dirty="0" smtClean="0">
                <a:solidFill>
                  <a:schemeClr val="bg1"/>
                </a:solidFill>
              </a:rPr>
              <a:t>můžete tím </a:t>
            </a:r>
            <a:r>
              <a:rPr lang="cs-CZ" dirty="0">
                <a:solidFill>
                  <a:schemeClr val="bg1"/>
                </a:solidFill>
              </a:rPr>
              <a:t>opticky vyvolat nový vjem </a:t>
            </a:r>
            <a:r>
              <a:rPr lang="cs-CZ" dirty="0" smtClean="0">
                <a:solidFill>
                  <a:schemeClr val="bg1"/>
                </a:solidFill>
              </a:rPr>
              <a:t>pozitivního </a:t>
            </a:r>
            <a:r>
              <a:rPr lang="cs-CZ" dirty="0">
                <a:solidFill>
                  <a:schemeClr val="bg1"/>
                </a:solidFill>
              </a:rPr>
              <a:t>obrazce. To je klasický </a:t>
            </a:r>
            <a:r>
              <a:rPr lang="cs-CZ" dirty="0" smtClean="0">
                <a:solidFill>
                  <a:schemeClr val="bg1"/>
                </a:solidFill>
              </a:rPr>
              <a:t>příklad </a:t>
            </a:r>
            <a:r>
              <a:rPr lang="cs-CZ" dirty="0">
                <a:solidFill>
                  <a:schemeClr val="bg1"/>
                </a:solidFill>
              </a:rPr>
              <a:t>proměny vztahu </a:t>
            </a:r>
            <a:r>
              <a:rPr lang="cs-CZ" dirty="0" smtClean="0">
                <a:solidFill>
                  <a:schemeClr val="bg1"/>
                </a:solidFill>
              </a:rPr>
              <a:t>objekt/pozadí.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57311" y="1841976"/>
            <a:ext cx="2370978" cy="2370978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002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13123" y="1841976"/>
            <a:ext cx="2370978" cy="2370978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672439" y="2596797"/>
            <a:ext cx="933450" cy="9334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7511029"/>
              </p:ext>
            </p:extLst>
          </p:nvPr>
        </p:nvGraphicFramePr>
        <p:xfrm>
          <a:off x="2283521" y="1938952"/>
          <a:ext cx="1064473" cy="13352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3" name="CorelDRAW" r:id="rId3" imgW="1259785" imgH="1581623" progId="CorelDraw.Graphic.16">
                  <p:embed/>
                </p:oleObj>
              </mc:Choice>
              <mc:Fallback>
                <p:oleObj name="CorelDRAW" r:id="rId3" imgW="1259785" imgH="1581623" progId="CorelDraw.Graphic.16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3521" y="1938952"/>
                        <a:ext cx="1064473" cy="133528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Ovál 12"/>
          <p:cNvSpPr/>
          <p:nvPr/>
        </p:nvSpPr>
        <p:spPr>
          <a:xfrm>
            <a:off x="1580421" y="2076863"/>
            <a:ext cx="820665" cy="82066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962025" y="2619375"/>
            <a:ext cx="1047750" cy="1285875"/>
          </a:xfrm>
          <a:custGeom>
            <a:avLst/>
            <a:gdLst>
              <a:gd name="connsiteX0" fmla="*/ 9525 w 1047750"/>
              <a:gd name="connsiteY0" fmla="*/ 0 h 1285875"/>
              <a:gd name="connsiteX1" fmla="*/ 1047750 w 1047750"/>
              <a:gd name="connsiteY1" fmla="*/ 352425 h 1285875"/>
              <a:gd name="connsiteX2" fmla="*/ 485775 w 1047750"/>
              <a:gd name="connsiteY2" fmla="*/ 657225 h 1285875"/>
              <a:gd name="connsiteX3" fmla="*/ 904875 w 1047750"/>
              <a:gd name="connsiteY3" fmla="*/ 1095375 h 1285875"/>
              <a:gd name="connsiteX4" fmla="*/ 600075 w 1047750"/>
              <a:gd name="connsiteY4" fmla="*/ 1285875 h 1285875"/>
              <a:gd name="connsiteX5" fmla="*/ 0 w 1047750"/>
              <a:gd name="connsiteY5" fmla="*/ 742950 h 1285875"/>
              <a:gd name="connsiteX6" fmla="*/ 9525 w 1047750"/>
              <a:gd name="connsiteY6" fmla="*/ 0 h 1285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47750" h="1285875">
                <a:moveTo>
                  <a:pt x="9525" y="0"/>
                </a:moveTo>
                <a:lnTo>
                  <a:pt x="1047750" y="352425"/>
                </a:lnTo>
                <a:lnTo>
                  <a:pt x="485775" y="657225"/>
                </a:lnTo>
                <a:lnTo>
                  <a:pt x="904875" y="1095375"/>
                </a:lnTo>
                <a:lnTo>
                  <a:pt x="600075" y="1285875"/>
                </a:lnTo>
                <a:lnTo>
                  <a:pt x="0" y="742950"/>
                </a:lnTo>
                <a:lnTo>
                  <a:pt x="9525" y="0"/>
                </a:lnTo>
                <a:close/>
              </a:path>
            </a:pathLst>
          </a:cu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80269768"/>
              </p:ext>
            </p:extLst>
          </p:nvPr>
        </p:nvGraphicFramePr>
        <p:xfrm>
          <a:off x="2078842" y="3228975"/>
          <a:ext cx="1257335" cy="10053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4" name="CorelDRAW" r:id="rId5" imgW="1679969" imgH="1343302" progId="CorelDraw.Graphic.16">
                  <p:embed/>
                </p:oleObj>
              </mc:Choice>
              <mc:Fallback>
                <p:oleObj name="CorelDRAW" r:id="rId5" imgW="1679969" imgH="1343302" progId="CorelDraw.Graphic.16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078842" y="3228975"/>
                        <a:ext cx="1257335" cy="10053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61997931"/>
              </p:ext>
            </p:extLst>
          </p:nvPr>
        </p:nvGraphicFramePr>
        <p:xfrm>
          <a:off x="4493284" y="2084832"/>
          <a:ext cx="2210656" cy="19126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5" name="CorelDRAW" r:id="rId7" imgW="2897660" imgH="2507189" progId="CorelDraw.Graphic.16">
                  <p:embed/>
                </p:oleObj>
              </mc:Choice>
              <mc:Fallback>
                <p:oleObj name="CorelDRAW" r:id="rId7" imgW="2897660" imgH="2507189" progId="CorelDraw.Graphic.16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493284" y="2084832"/>
                        <a:ext cx="2210656" cy="19126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4343717" y="4367927"/>
            <a:ext cx="43748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Jestliže malý útvar </a:t>
            </a:r>
            <a:r>
              <a:rPr lang="cs-CZ" dirty="0" smtClean="0">
                <a:solidFill>
                  <a:schemeClr val="bg1"/>
                </a:solidFill>
              </a:rPr>
              <a:t>vnějšího negativního </a:t>
            </a:r>
            <a:r>
              <a:rPr lang="cs-CZ" dirty="0">
                <a:solidFill>
                  <a:schemeClr val="bg1"/>
                </a:solidFill>
              </a:rPr>
              <a:t>prostoru proniká do prostoru pozitivního, je </a:t>
            </a:r>
            <a:r>
              <a:rPr lang="cs-CZ" dirty="0" smtClean="0">
                <a:solidFill>
                  <a:schemeClr val="bg1"/>
                </a:solidFill>
              </a:rPr>
              <a:t>tímto způsoben </a:t>
            </a:r>
            <a:r>
              <a:rPr lang="cs-CZ" dirty="0">
                <a:solidFill>
                  <a:schemeClr val="bg1"/>
                </a:solidFill>
              </a:rPr>
              <a:t>jev, kdy negativní prostor </a:t>
            </a:r>
            <a:r>
              <a:rPr lang="cs-CZ" dirty="0" smtClean="0">
                <a:solidFill>
                  <a:schemeClr val="bg1"/>
                </a:solidFill>
              </a:rPr>
              <a:t>přijímá </a:t>
            </a:r>
            <a:r>
              <a:rPr lang="cs-CZ" dirty="0">
                <a:solidFill>
                  <a:schemeClr val="bg1"/>
                </a:solidFill>
              </a:rPr>
              <a:t>podobu pozitivního bílého útvaru, </a:t>
            </a:r>
            <a:r>
              <a:rPr lang="cs-CZ" dirty="0" smtClean="0">
                <a:solidFill>
                  <a:schemeClr val="bg1"/>
                </a:solidFill>
              </a:rPr>
              <a:t>zatímco </a:t>
            </a:r>
            <a:r>
              <a:rPr lang="cs-CZ" dirty="0">
                <a:solidFill>
                  <a:schemeClr val="bg1"/>
                </a:solidFill>
              </a:rPr>
              <a:t>oko stále celkově jako pozitivní vnímá černý obrazec. </a:t>
            </a:r>
          </a:p>
        </p:txBody>
      </p:sp>
    </p:spTree>
    <p:extLst>
      <p:ext uri="{BB962C8B-B14F-4D97-AF65-F5344CB8AC3E}">
        <p14:creationId xmlns:p14="http://schemas.microsoft.com/office/powerpoint/2010/main" val="4161699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Srozumitelnost a čitelnost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8096" y="1978194"/>
            <a:ext cx="7628929" cy="4023360"/>
          </a:xfrm>
        </p:spPr>
        <p:txBody>
          <a:bodyPr anchor="t">
            <a:normAutofit/>
          </a:bodyPr>
          <a:lstStyle/>
          <a:p>
            <a:r>
              <a:rPr lang="cs-CZ" dirty="0" smtClean="0"/>
              <a:t>Promýšlená </a:t>
            </a:r>
            <a:r>
              <a:rPr lang="cs-CZ" dirty="0"/>
              <a:t>a vytříbená kompozice vyzařuje jasné a zřetelné </a:t>
            </a:r>
            <a:r>
              <a:rPr lang="cs-CZ" dirty="0" smtClean="0"/>
              <a:t>sdělení</a:t>
            </a:r>
          </a:p>
          <a:p>
            <a:r>
              <a:rPr lang="cs-CZ" dirty="0"/>
              <a:t>Promýšlená </a:t>
            </a:r>
            <a:r>
              <a:rPr lang="cs-CZ" dirty="0" smtClean="0"/>
              <a:t>znamená, že je zřejmé</a:t>
            </a:r>
            <a:r>
              <a:rPr lang="cs-CZ" dirty="0"/>
              <a:t>, proč kde co </a:t>
            </a:r>
            <a:r>
              <a:rPr lang="cs-CZ" dirty="0" smtClean="0"/>
              <a:t>je</a:t>
            </a:r>
            <a:r>
              <a:rPr lang="cs-CZ" dirty="0"/>
              <a:t>, proč </a:t>
            </a:r>
            <a:r>
              <a:rPr lang="cs-CZ" dirty="0" smtClean="0"/>
              <a:t>to </a:t>
            </a:r>
            <a:r>
              <a:rPr lang="cs-CZ" dirty="0"/>
              <a:t>má </a:t>
            </a:r>
            <a:r>
              <a:rPr lang="cs-CZ" dirty="0" smtClean="0"/>
              <a:t>takovou a takovou </a:t>
            </a:r>
            <a:r>
              <a:rPr lang="cs-CZ" dirty="0"/>
              <a:t>velikost a jak se to všechno spolu </a:t>
            </a:r>
            <a:r>
              <a:rPr lang="cs-CZ" dirty="0" smtClean="0"/>
              <a:t>navzájem ovlivňuje</a:t>
            </a:r>
          </a:p>
          <a:p>
            <a:r>
              <a:rPr lang="cs-CZ" dirty="0" smtClean="0"/>
              <a:t>Vytříbená </a:t>
            </a:r>
            <a:r>
              <a:rPr lang="cs-CZ" dirty="0"/>
              <a:t>znamená, že byla záměrně </a:t>
            </a:r>
            <a:r>
              <a:rPr lang="cs-CZ" dirty="0" smtClean="0"/>
              <a:t>vytvořena tak, </a:t>
            </a:r>
            <a:r>
              <a:rPr lang="cs-CZ" dirty="0"/>
              <a:t>aby byla </a:t>
            </a:r>
            <a:r>
              <a:rPr lang="cs-CZ" dirty="0" smtClean="0"/>
              <a:t>zdůrazněna </a:t>
            </a:r>
            <a:r>
              <a:rPr lang="cs-CZ" dirty="0"/>
              <a:t>její samotná specifická podstata </a:t>
            </a:r>
            <a:r>
              <a:rPr lang="cs-CZ" dirty="0" smtClean="0"/>
              <a:t>– jednoduchost</a:t>
            </a:r>
            <a:r>
              <a:rPr lang="cs-CZ" dirty="0"/>
              <a:t>, srozumitelnost a </a:t>
            </a:r>
            <a:r>
              <a:rPr lang="cs-CZ" dirty="0" smtClean="0"/>
              <a:t>jednoznačnost</a:t>
            </a:r>
          </a:p>
          <a:p>
            <a:r>
              <a:rPr lang="cs-CZ" dirty="0" smtClean="0"/>
              <a:t>Srozumitelnost určuje snadnou čitelnost kompozice a obrazce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7508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7839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ál">
  <a:themeElements>
    <a:clrScheme name="Integrá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á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á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157</TotalTime>
  <Words>579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Times New Roman</vt:lpstr>
      <vt:lpstr>Tw Cen MT</vt:lpstr>
      <vt:lpstr>Tw Cen MT Condensed</vt:lpstr>
      <vt:lpstr>Wingdings 3</vt:lpstr>
      <vt:lpstr>Integrál</vt:lpstr>
      <vt:lpstr>CorelDRAW</vt:lpstr>
      <vt:lpstr>Prezentace aplikace PowerPoint</vt:lpstr>
      <vt:lpstr>Forma a prostor</vt:lpstr>
      <vt:lpstr>Poznávání tvaru a prostoru</vt:lpstr>
      <vt:lpstr>Rozměry a tvar prostoru - Formát</vt:lpstr>
      <vt:lpstr>Pozitivní a negativní prostor</vt:lpstr>
      <vt:lpstr>Rozměry a tvar prostoru - Formát</vt:lpstr>
      <vt:lpstr>Rozměry a tvar prostoru - Formát</vt:lpstr>
      <vt:lpstr>Rozměry a tvar prostoru - Formát</vt:lpstr>
      <vt:lpstr>Rozměry a tvar prostoru - Formát</vt:lpstr>
      <vt:lpstr>Srozumitelnost a čitelnost</vt:lpstr>
      <vt:lpstr>KONEC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Forma a prostor</dc:title>
  <dc:creator>admin</dc:creator>
  <cp:lastModifiedBy>admin</cp:lastModifiedBy>
  <cp:revision>23</cp:revision>
  <dcterms:created xsi:type="dcterms:W3CDTF">2013-06-02T16:56:54Z</dcterms:created>
  <dcterms:modified xsi:type="dcterms:W3CDTF">2013-06-02T19:36:06Z</dcterms:modified>
</cp:coreProperties>
</file>