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8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0ACCF-C694-48A6-A170-018A0C72DA5F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29702-3ED1-480F-B284-7209319597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B840C6-F9B5-434C-8C11-9773BD9A57BC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FA021-B2E3-4FDD-A806-9F8FB63870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5E59C4-9E62-49E5-A345-3F6E23A45AC5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085644-62E8-4A28-BB05-E7E6E9D942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855DC6-8E0F-463D-9B0A-DF343EF4D677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1A795-636B-4508-8988-19D717BF0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854157-ED01-4544-9983-CC35007D3EB0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702EE-B13E-448F-B614-66D4037E2A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42790-879A-4427-BD85-2452DBB469CC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BD0EF-FAC5-42CE-A7BE-8AEF5CCDE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4E1468-1F06-42EB-BAC8-03EA725B34FB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47094-8710-4A57-99E7-2397095469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8B0CD2-4518-4C07-9FC0-11138520E1C6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3E089-DF86-4211-97AA-DB9974C8F2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96531-E9B4-43FF-8E69-4F254F2CA853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3A29E7-92EB-4A10-B03D-707C036D78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7F9BD0-3D4F-4289-B45F-2B358AAFAAF4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5E269-3A53-4B79-B41C-3EC648FCA4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04473-877C-4757-AC4C-E76B59958952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EDE44-5469-4185-B89B-2A435010D6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81CBBD2-EA93-49D3-8A85-4535F15AC70C}" type="datetimeFigureOut">
              <a:rPr lang="cs-CZ"/>
              <a:pPr>
                <a:defRPr/>
              </a:pPr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6380D5-9A61-43CC-995C-17AD5C6964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813" y="2133600"/>
          <a:ext cx="6264275" cy="1738313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32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549275"/>
            <a:ext cx="3767137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28" name="TextovéPole 6"/>
          <p:cNvSpPr txBox="1">
            <a:spLocks noChangeArrowheads="1"/>
          </p:cNvSpPr>
          <p:nvPr/>
        </p:nvSpPr>
        <p:spPr bwMode="auto">
          <a:xfrm>
            <a:off x="1187450" y="4508500"/>
            <a:ext cx="7129463" cy="1477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Název DUM:  </a:t>
            </a:r>
            <a:r>
              <a:rPr lang="cs-CZ">
                <a:latin typeface="Calibri" pitchFamily="34" charset="0"/>
              </a:rPr>
              <a:t>Trojúhelník – základní pojmy</a:t>
            </a: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Šablona číslo:   </a:t>
            </a:r>
            <a:r>
              <a:rPr lang="cs-CZ">
                <a:latin typeface="Calibri" pitchFamily="34" charset="0"/>
              </a:rPr>
              <a:t>6</a:t>
            </a:r>
            <a:r>
              <a:rPr lang="cs-CZ" b="1">
                <a:latin typeface="Calibri" pitchFamily="34" charset="0"/>
              </a:rPr>
              <a:t>    Sada číslo:   </a:t>
            </a:r>
            <a:r>
              <a:rPr lang="cs-CZ">
                <a:latin typeface="Calibri" pitchFamily="34" charset="0"/>
              </a:rPr>
              <a:t> 1      </a:t>
            </a:r>
            <a:r>
              <a:rPr lang="cs-CZ" b="1">
                <a:latin typeface="Calibri" pitchFamily="34" charset="0"/>
              </a:rPr>
              <a:t>Pořadové číslo DUM: 13</a:t>
            </a:r>
            <a:endParaRPr lang="cs-CZ">
              <a:latin typeface="Calibri" pitchFamily="34" charset="0"/>
            </a:endParaRPr>
          </a:p>
          <a:p>
            <a:endParaRPr lang="cs-CZ" b="1">
              <a:latin typeface="Calibri" pitchFamily="34" charset="0"/>
            </a:endParaRPr>
          </a:p>
          <a:p>
            <a:r>
              <a:rPr lang="cs-CZ" b="1">
                <a:latin typeface="Calibri" pitchFamily="34" charset="0"/>
              </a:rPr>
              <a:t>Autor:   </a:t>
            </a:r>
            <a:r>
              <a:rPr lang="cs-CZ">
                <a:latin typeface="Calibri" pitchFamily="34" charset="0"/>
              </a:rPr>
              <a:t>Mgr. Zdeněk Charousek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7200" y="260350"/>
            <a:ext cx="8229600" cy="5865813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Prezentace slouží k zopakování značení trojúhelníka, pojmenování úhlů a osvojení vlastností vnitřních a vnějších úhlů v trojúhelníku.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Žáci umí pojmenovat v trojúhelníku vrcholy, strany, vnitřní úhly. Rozdělují uhly v trojúhelníku na vnitřní a vnější. Používají trojúhelníkovou nerovnost.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Druh učebního materiálu:    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  6. třída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Klíčová slova:  </a:t>
            </a:r>
            <a:r>
              <a:rPr lang="cs-CZ" dirty="0" smtClean="0">
                <a:solidFill>
                  <a:schemeClr val="tx1"/>
                </a:solidFill>
              </a:rPr>
              <a:t>Trojúhelník, vnitřní úhel trojúhelníku, vnější úhel trojúhelníku, trojúhelníková nerovnost.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 10 - 20 minut</a:t>
            </a:r>
          </a:p>
          <a:p>
            <a:pPr fontAlgn="auto">
              <a:spcAft>
                <a:spcPts val="0"/>
              </a:spcAft>
              <a:defRPr/>
            </a:pPr>
            <a:endParaRPr lang="cs-CZ" b="1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>
                <a:solidFill>
                  <a:schemeClr val="tx1"/>
                </a:solidFill>
              </a:rPr>
              <a:t>Žáci si na základě </a:t>
            </a:r>
            <a:r>
              <a:rPr lang="cs-CZ" dirty="0" smtClean="0">
                <a:solidFill>
                  <a:schemeClr val="tx1"/>
                </a:solidFill>
              </a:rPr>
              <a:t>prezentace připomínají znalosti o trojúhelníku . 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Trojúhelník – základní pojmy</a:t>
            </a:r>
          </a:p>
        </p:txBody>
      </p:sp>
      <p:grpSp>
        <p:nvGrpSpPr>
          <p:cNvPr id="15362" name="Skupina 8"/>
          <p:cNvGrpSpPr>
            <a:grpSpLocks/>
          </p:cNvGrpSpPr>
          <p:nvPr/>
        </p:nvGrpSpPr>
        <p:grpSpPr bwMode="auto">
          <a:xfrm>
            <a:off x="107950" y="115888"/>
            <a:ext cx="7056438" cy="4968875"/>
            <a:chOff x="683568" y="908720"/>
            <a:chExt cx="7056784" cy="4968552"/>
          </a:xfrm>
        </p:grpSpPr>
        <p:sp>
          <p:nvSpPr>
            <p:cNvPr id="6" name="Oblouk 5"/>
            <p:cNvSpPr/>
            <p:nvPr/>
          </p:nvSpPr>
          <p:spPr>
            <a:xfrm>
              <a:off x="683568" y="3788258"/>
              <a:ext cx="2087665" cy="2089014"/>
            </a:xfrm>
            <a:prstGeom prst="arc">
              <a:avLst>
                <a:gd name="adj1" fmla="val 17734329"/>
                <a:gd name="adj2" fmla="val 0"/>
              </a:avLst>
            </a:prstGeom>
            <a:solidFill>
              <a:schemeClr val="accent2">
                <a:lumMod val="40000"/>
                <a:lumOff val="60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7" name="Oblouk 6"/>
            <p:cNvSpPr/>
            <p:nvPr/>
          </p:nvSpPr>
          <p:spPr>
            <a:xfrm>
              <a:off x="5652687" y="3788258"/>
              <a:ext cx="2087665" cy="2089014"/>
            </a:xfrm>
            <a:prstGeom prst="arc">
              <a:avLst>
                <a:gd name="adj1" fmla="val 10798299"/>
                <a:gd name="adj2" fmla="val 13114694"/>
              </a:avLst>
            </a:prstGeom>
            <a:solidFill>
              <a:schemeClr val="accent3">
                <a:lumMod val="40000"/>
                <a:lumOff val="6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Oblouk 7"/>
            <p:cNvSpPr/>
            <p:nvPr/>
          </p:nvSpPr>
          <p:spPr>
            <a:xfrm>
              <a:off x="2052060" y="908720"/>
              <a:ext cx="2100366" cy="2100125"/>
            </a:xfrm>
            <a:prstGeom prst="arc">
              <a:avLst>
                <a:gd name="adj1" fmla="val 2309837"/>
                <a:gd name="adj2" fmla="val 6957631"/>
              </a:avLst>
            </a:prstGeom>
            <a:solidFill>
              <a:schemeClr val="accent4">
                <a:lumMod val="40000"/>
                <a:lumOff val="60000"/>
              </a:schemeClr>
            </a:solidFill>
            <a:ln>
              <a:solidFill>
                <a:schemeClr val="accent4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1680" y="1986562"/>
              <a:ext cx="5065960" cy="2882713"/>
            </a:xfrm>
            <a:custGeom>
              <a:avLst/>
              <a:gdLst>
                <a:gd name="connsiteX0" fmla="*/ 0 w 5065486"/>
                <a:gd name="connsiteY0" fmla="*/ 2510972 h 2510972"/>
                <a:gd name="connsiteX1" fmla="*/ 1407886 w 5065486"/>
                <a:gd name="connsiteY1" fmla="*/ 0 h 2510972"/>
                <a:gd name="connsiteX2" fmla="*/ 5065486 w 5065486"/>
                <a:gd name="connsiteY2" fmla="*/ 2496457 h 2510972"/>
                <a:gd name="connsiteX3" fmla="*/ 0 w 5065486"/>
                <a:gd name="connsiteY3" fmla="*/ 2510972 h 2510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65486" h="2510972">
                  <a:moveTo>
                    <a:pt x="0" y="2510972"/>
                  </a:moveTo>
                  <a:lnTo>
                    <a:pt x="1407886" y="0"/>
                  </a:lnTo>
                  <a:lnTo>
                    <a:pt x="5065486" y="2496457"/>
                  </a:lnTo>
                  <a:lnTo>
                    <a:pt x="0" y="2510972"/>
                  </a:lnTo>
                  <a:close/>
                </a:path>
              </a:pathLst>
            </a:custGeom>
            <a:no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5363" name="TextovéPole 9"/>
          <p:cNvSpPr txBox="1">
            <a:spLocks noChangeArrowheads="1"/>
          </p:cNvSpPr>
          <p:nvPr/>
        </p:nvSpPr>
        <p:spPr bwMode="auto">
          <a:xfrm>
            <a:off x="827088" y="4005263"/>
            <a:ext cx="431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A</a:t>
            </a:r>
          </a:p>
        </p:txBody>
      </p:sp>
      <p:sp>
        <p:nvSpPr>
          <p:cNvPr id="15364" name="TextovéPole 14"/>
          <p:cNvSpPr txBox="1">
            <a:spLocks noChangeArrowheads="1"/>
          </p:cNvSpPr>
          <p:nvPr/>
        </p:nvSpPr>
        <p:spPr bwMode="auto">
          <a:xfrm>
            <a:off x="2411413" y="1538288"/>
            <a:ext cx="431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γ</a:t>
            </a:r>
          </a:p>
        </p:txBody>
      </p:sp>
      <p:sp>
        <p:nvSpPr>
          <p:cNvPr id="15365" name="TextovéPole 15"/>
          <p:cNvSpPr txBox="1">
            <a:spLocks noChangeArrowheads="1"/>
          </p:cNvSpPr>
          <p:nvPr/>
        </p:nvSpPr>
        <p:spPr bwMode="auto">
          <a:xfrm>
            <a:off x="5219700" y="3552825"/>
            <a:ext cx="43180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β</a:t>
            </a:r>
          </a:p>
        </p:txBody>
      </p:sp>
      <p:sp>
        <p:nvSpPr>
          <p:cNvPr id="15366" name="TextovéPole 16"/>
          <p:cNvSpPr txBox="1">
            <a:spLocks noChangeArrowheads="1"/>
          </p:cNvSpPr>
          <p:nvPr/>
        </p:nvSpPr>
        <p:spPr bwMode="auto">
          <a:xfrm>
            <a:off x="1476375" y="3449638"/>
            <a:ext cx="431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2800">
                <a:latin typeface="Calibri" pitchFamily="34" charset="0"/>
              </a:rPr>
              <a:t>α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5367" name="TextovéPole 17"/>
          <p:cNvSpPr txBox="1">
            <a:spLocks noChangeArrowheads="1"/>
          </p:cNvSpPr>
          <p:nvPr/>
        </p:nvSpPr>
        <p:spPr bwMode="auto">
          <a:xfrm>
            <a:off x="1439863" y="2112963"/>
            <a:ext cx="431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b</a:t>
            </a:r>
          </a:p>
        </p:txBody>
      </p:sp>
      <p:sp>
        <p:nvSpPr>
          <p:cNvPr id="15368" name="TextovéPole 18"/>
          <p:cNvSpPr txBox="1">
            <a:spLocks noChangeArrowheads="1"/>
          </p:cNvSpPr>
          <p:nvPr/>
        </p:nvSpPr>
        <p:spPr bwMode="auto">
          <a:xfrm>
            <a:off x="4173538" y="1955800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a</a:t>
            </a:r>
          </a:p>
        </p:txBody>
      </p:sp>
      <p:sp>
        <p:nvSpPr>
          <p:cNvPr id="15369" name="TextovéPole 19"/>
          <p:cNvSpPr txBox="1">
            <a:spLocks noChangeArrowheads="1"/>
          </p:cNvSpPr>
          <p:nvPr/>
        </p:nvSpPr>
        <p:spPr bwMode="auto">
          <a:xfrm>
            <a:off x="3432175" y="4011613"/>
            <a:ext cx="431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c</a:t>
            </a:r>
          </a:p>
        </p:txBody>
      </p:sp>
      <p:sp>
        <p:nvSpPr>
          <p:cNvPr id="15370" name="TextovéPole 20"/>
          <p:cNvSpPr txBox="1">
            <a:spLocks noChangeArrowheads="1"/>
          </p:cNvSpPr>
          <p:nvPr/>
        </p:nvSpPr>
        <p:spPr bwMode="auto">
          <a:xfrm>
            <a:off x="2271713" y="677863"/>
            <a:ext cx="4318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C</a:t>
            </a:r>
          </a:p>
        </p:txBody>
      </p:sp>
      <p:sp>
        <p:nvSpPr>
          <p:cNvPr id="15371" name="TextovéPole 22"/>
          <p:cNvSpPr txBox="1">
            <a:spLocks noChangeArrowheads="1"/>
          </p:cNvSpPr>
          <p:nvPr/>
        </p:nvSpPr>
        <p:spPr bwMode="auto">
          <a:xfrm>
            <a:off x="6080125" y="4119563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B</a:t>
            </a:r>
          </a:p>
        </p:txBody>
      </p:sp>
      <p:sp>
        <p:nvSpPr>
          <p:cNvPr id="15372" name="TextovéPole 23"/>
          <p:cNvSpPr txBox="1">
            <a:spLocks noChangeArrowheads="1"/>
          </p:cNvSpPr>
          <p:nvPr/>
        </p:nvSpPr>
        <p:spPr bwMode="auto">
          <a:xfrm>
            <a:off x="250825" y="4868863"/>
            <a:ext cx="8642350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A, B, C – vrcholy trojúhelníka</a:t>
            </a:r>
          </a:p>
          <a:p>
            <a:r>
              <a:rPr lang="cs-CZ" sz="2800">
                <a:latin typeface="Calibri" pitchFamily="34" charset="0"/>
              </a:rPr>
              <a:t>a, b, c – strany trojúhelníka</a:t>
            </a:r>
          </a:p>
          <a:p>
            <a:r>
              <a:rPr lang="cs-CZ" sz="2800">
                <a:latin typeface="Calibri" pitchFamily="34" charset="0"/>
              </a:rPr>
              <a:t>α, </a:t>
            </a:r>
            <a:r>
              <a:rPr lang="el-GR" sz="2800">
                <a:latin typeface="Calibri" pitchFamily="34" charset="0"/>
              </a:rPr>
              <a:t>β</a:t>
            </a:r>
            <a:r>
              <a:rPr lang="cs-CZ" sz="2800">
                <a:latin typeface="Calibri" pitchFamily="34" charset="0"/>
              </a:rPr>
              <a:t>, </a:t>
            </a:r>
            <a:r>
              <a:rPr lang="el-GR" sz="2800">
                <a:latin typeface="Calibri" pitchFamily="34" charset="0"/>
              </a:rPr>
              <a:t>γ</a:t>
            </a:r>
            <a:r>
              <a:rPr lang="cs-CZ" sz="2800">
                <a:latin typeface="Calibri" pitchFamily="34" charset="0"/>
              </a:rPr>
              <a:t> – vnitřní úhly trojúhelníka</a:t>
            </a:r>
          </a:p>
        </p:txBody>
      </p:sp>
      <p:pic>
        <p:nvPicPr>
          <p:cNvPr id="15373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Oblouk 49"/>
          <p:cNvSpPr/>
          <p:nvPr/>
        </p:nvSpPr>
        <p:spPr>
          <a:xfrm>
            <a:off x="2216150" y="552450"/>
            <a:ext cx="1778000" cy="1779588"/>
          </a:xfrm>
          <a:prstGeom prst="arc">
            <a:avLst>
              <a:gd name="adj1" fmla="val 6955225"/>
              <a:gd name="adj2" fmla="val 13086069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Oblouk 48"/>
          <p:cNvSpPr/>
          <p:nvPr/>
        </p:nvSpPr>
        <p:spPr>
          <a:xfrm>
            <a:off x="2217738" y="557213"/>
            <a:ext cx="1778000" cy="1779587"/>
          </a:xfrm>
          <a:prstGeom prst="arc">
            <a:avLst>
              <a:gd name="adj1" fmla="val 17734329"/>
              <a:gd name="adj2" fmla="val 2242477"/>
            </a:avLst>
          </a:prstGeom>
          <a:solidFill>
            <a:schemeClr val="bg2">
              <a:lumMod val="9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Oblouk 47"/>
          <p:cNvSpPr/>
          <p:nvPr/>
        </p:nvSpPr>
        <p:spPr>
          <a:xfrm>
            <a:off x="658813" y="3319463"/>
            <a:ext cx="2041525" cy="2041525"/>
          </a:xfrm>
          <a:prstGeom prst="arc">
            <a:avLst>
              <a:gd name="adj1" fmla="val 10802527"/>
              <a:gd name="adj2" fmla="val 17781223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7" name="Oblouk 46"/>
          <p:cNvSpPr/>
          <p:nvPr/>
        </p:nvSpPr>
        <p:spPr>
          <a:xfrm>
            <a:off x="671513" y="3332163"/>
            <a:ext cx="2041525" cy="2041525"/>
          </a:xfrm>
          <a:prstGeom prst="arc">
            <a:avLst>
              <a:gd name="adj1" fmla="val 21576509"/>
              <a:gd name="adj2" fmla="val 6957631"/>
            </a:avLst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Oblouk 45"/>
          <p:cNvSpPr/>
          <p:nvPr/>
        </p:nvSpPr>
        <p:spPr>
          <a:xfrm>
            <a:off x="5724525" y="3271838"/>
            <a:ext cx="2100263" cy="2101850"/>
          </a:xfrm>
          <a:prstGeom prst="arc">
            <a:avLst>
              <a:gd name="adj1" fmla="val 13125344"/>
              <a:gd name="adj2" fmla="val 48149"/>
            </a:avLst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Oblouk 31"/>
          <p:cNvSpPr/>
          <p:nvPr/>
        </p:nvSpPr>
        <p:spPr>
          <a:xfrm>
            <a:off x="5711825" y="3260725"/>
            <a:ext cx="2100263" cy="2100263"/>
          </a:xfrm>
          <a:prstGeom prst="arc">
            <a:avLst>
              <a:gd name="adj1" fmla="val 2309837"/>
              <a:gd name="adj2" fmla="val 10772827"/>
            </a:avLst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91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Trojúhelník – základní pojmy</a:t>
            </a:r>
          </a:p>
        </p:txBody>
      </p:sp>
      <p:sp>
        <p:nvSpPr>
          <p:cNvPr id="6" name="Oblouk 5"/>
          <p:cNvSpPr/>
          <p:nvPr/>
        </p:nvSpPr>
        <p:spPr>
          <a:xfrm>
            <a:off x="684213" y="3271838"/>
            <a:ext cx="2087562" cy="2089150"/>
          </a:xfrm>
          <a:prstGeom prst="arc">
            <a:avLst>
              <a:gd name="adj1" fmla="val 17734329"/>
              <a:gd name="adj2" fmla="val 0"/>
            </a:avLst>
          </a:prstGeom>
          <a:solidFill>
            <a:schemeClr val="bg1">
              <a:lumMod val="95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louk 6"/>
          <p:cNvSpPr/>
          <p:nvPr/>
        </p:nvSpPr>
        <p:spPr>
          <a:xfrm>
            <a:off x="5651500" y="3271838"/>
            <a:ext cx="2089150" cy="2089150"/>
          </a:xfrm>
          <a:prstGeom prst="arc">
            <a:avLst>
              <a:gd name="adj1" fmla="val 10798299"/>
              <a:gd name="adj2" fmla="val 13114694"/>
            </a:avLst>
          </a:prstGeom>
          <a:solidFill>
            <a:schemeClr val="bg1">
              <a:lumMod val="9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louk 7"/>
          <p:cNvSpPr/>
          <p:nvPr/>
        </p:nvSpPr>
        <p:spPr>
          <a:xfrm>
            <a:off x="2051050" y="392113"/>
            <a:ext cx="2101850" cy="2100262"/>
          </a:xfrm>
          <a:prstGeom prst="arc">
            <a:avLst>
              <a:gd name="adj1" fmla="val 2309837"/>
              <a:gd name="adj2" fmla="val 6957631"/>
            </a:avLst>
          </a:prstGeom>
          <a:solidFill>
            <a:schemeClr val="bg1">
              <a:lumMod val="95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1692275" y="1470025"/>
            <a:ext cx="5064125" cy="2882900"/>
          </a:xfrm>
          <a:custGeom>
            <a:avLst/>
            <a:gdLst>
              <a:gd name="connsiteX0" fmla="*/ 0 w 5065486"/>
              <a:gd name="connsiteY0" fmla="*/ 2510972 h 2510972"/>
              <a:gd name="connsiteX1" fmla="*/ 1407886 w 5065486"/>
              <a:gd name="connsiteY1" fmla="*/ 0 h 2510972"/>
              <a:gd name="connsiteX2" fmla="*/ 5065486 w 5065486"/>
              <a:gd name="connsiteY2" fmla="*/ 2496457 h 2510972"/>
              <a:gd name="connsiteX3" fmla="*/ 0 w 5065486"/>
              <a:gd name="connsiteY3" fmla="*/ 2510972 h 25109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65486" h="2510972">
                <a:moveTo>
                  <a:pt x="0" y="2510972"/>
                </a:moveTo>
                <a:lnTo>
                  <a:pt x="1407886" y="0"/>
                </a:lnTo>
                <a:lnTo>
                  <a:pt x="5065486" y="2496457"/>
                </a:lnTo>
                <a:lnTo>
                  <a:pt x="0" y="2510972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396" name="TextovéPole 9"/>
          <p:cNvSpPr txBox="1">
            <a:spLocks noChangeArrowheads="1"/>
          </p:cNvSpPr>
          <p:nvPr/>
        </p:nvSpPr>
        <p:spPr bwMode="auto">
          <a:xfrm>
            <a:off x="1187450" y="4260850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A</a:t>
            </a:r>
          </a:p>
        </p:txBody>
      </p:sp>
      <p:sp>
        <p:nvSpPr>
          <p:cNvPr id="16397" name="TextovéPole 14"/>
          <p:cNvSpPr txBox="1">
            <a:spLocks noChangeArrowheads="1"/>
          </p:cNvSpPr>
          <p:nvPr/>
        </p:nvSpPr>
        <p:spPr bwMode="auto">
          <a:xfrm>
            <a:off x="2987675" y="1812925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γ</a:t>
            </a:r>
          </a:p>
        </p:txBody>
      </p:sp>
      <p:sp>
        <p:nvSpPr>
          <p:cNvPr id="16398" name="TextovéPole 15"/>
          <p:cNvSpPr txBox="1">
            <a:spLocks noChangeArrowheads="1"/>
          </p:cNvSpPr>
          <p:nvPr/>
        </p:nvSpPr>
        <p:spPr bwMode="auto">
          <a:xfrm>
            <a:off x="5795963" y="3827463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β</a:t>
            </a:r>
          </a:p>
        </p:txBody>
      </p:sp>
      <p:sp>
        <p:nvSpPr>
          <p:cNvPr id="16399" name="TextovéPole 16"/>
          <p:cNvSpPr txBox="1">
            <a:spLocks noChangeArrowheads="1"/>
          </p:cNvSpPr>
          <p:nvPr/>
        </p:nvSpPr>
        <p:spPr bwMode="auto">
          <a:xfrm>
            <a:off x="2051050" y="3724275"/>
            <a:ext cx="4333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2800">
                <a:latin typeface="Calibri" pitchFamily="34" charset="0"/>
              </a:rPr>
              <a:t>α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6400" name="TextovéPole 20"/>
          <p:cNvSpPr txBox="1">
            <a:spLocks noChangeArrowheads="1"/>
          </p:cNvSpPr>
          <p:nvPr/>
        </p:nvSpPr>
        <p:spPr bwMode="auto">
          <a:xfrm>
            <a:off x="2843213" y="949325"/>
            <a:ext cx="433387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C</a:t>
            </a:r>
          </a:p>
        </p:txBody>
      </p:sp>
      <p:sp>
        <p:nvSpPr>
          <p:cNvPr id="16401" name="TextovéPole 22"/>
          <p:cNvSpPr txBox="1">
            <a:spLocks noChangeArrowheads="1"/>
          </p:cNvSpPr>
          <p:nvPr/>
        </p:nvSpPr>
        <p:spPr bwMode="auto">
          <a:xfrm>
            <a:off x="7164388" y="4260850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B</a:t>
            </a:r>
          </a:p>
        </p:txBody>
      </p:sp>
      <p:sp>
        <p:nvSpPr>
          <p:cNvPr id="16402" name="TextovéPole 23"/>
          <p:cNvSpPr txBox="1">
            <a:spLocks noChangeArrowheads="1"/>
          </p:cNvSpPr>
          <p:nvPr/>
        </p:nvSpPr>
        <p:spPr bwMode="auto">
          <a:xfrm>
            <a:off x="250825" y="5356225"/>
            <a:ext cx="8642350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2800" i="1">
                <a:latin typeface="Calibri" pitchFamily="34" charset="0"/>
              </a:rPr>
              <a:t>α</a:t>
            </a:r>
            <a:r>
              <a:rPr lang="cs-CZ" sz="2800" i="1" baseline="-25000">
                <a:latin typeface="Calibri" pitchFamily="34" charset="0"/>
              </a:rPr>
              <a:t>1, </a:t>
            </a:r>
            <a:r>
              <a:rPr lang="el-GR" sz="2800" i="1">
                <a:latin typeface="Calibri" pitchFamily="34" charset="0"/>
              </a:rPr>
              <a:t>α</a:t>
            </a:r>
            <a:r>
              <a:rPr lang="cs-CZ" sz="2800" i="1" baseline="-25000">
                <a:latin typeface="Calibri" pitchFamily="34" charset="0"/>
              </a:rPr>
              <a:t>2</a:t>
            </a:r>
            <a:endParaRPr lang="cs-CZ" sz="2800" i="1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β</a:t>
            </a:r>
            <a:r>
              <a:rPr lang="cs-CZ" sz="2800" baseline="-25000">
                <a:latin typeface="Calibri" pitchFamily="34" charset="0"/>
              </a:rPr>
              <a:t>1, </a:t>
            </a:r>
            <a:r>
              <a:rPr lang="cs-CZ" sz="2800">
                <a:latin typeface="Calibri" pitchFamily="34" charset="0"/>
              </a:rPr>
              <a:t>β</a:t>
            </a:r>
            <a:r>
              <a:rPr lang="cs-CZ" sz="2800" baseline="-25000">
                <a:latin typeface="Calibri" pitchFamily="34" charset="0"/>
              </a:rPr>
              <a:t>2		</a:t>
            </a:r>
            <a:r>
              <a:rPr lang="cs-CZ" sz="2800">
                <a:latin typeface="Calibri" pitchFamily="34" charset="0"/>
              </a:rPr>
              <a:t> vnější úhly trojúhelníka</a:t>
            </a:r>
          </a:p>
          <a:p>
            <a:r>
              <a:rPr lang="cs-CZ" sz="2800" i="1">
                <a:latin typeface="Calibri" pitchFamily="34" charset="0"/>
              </a:rPr>
              <a:t>γ</a:t>
            </a:r>
            <a:r>
              <a:rPr lang="cs-CZ" sz="2800" i="1" baseline="-25000">
                <a:latin typeface="Calibri" pitchFamily="34" charset="0"/>
              </a:rPr>
              <a:t>1</a:t>
            </a:r>
            <a:r>
              <a:rPr lang="cs-CZ" sz="2800" i="1">
                <a:latin typeface="Calibri" pitchFamily="34" charset="0"/>
              </a:rPr>
              <a:t>, γ</a:t>
            </a:r>
            <a:r>
              <a:rPr lang="cs-CZ" sz="2800" i="1" baseline="-25000">
                <a:latin typeface="Calibri" pitchFamily="34" charset="0"/>
              </a:rPr>
              <a:t>2</a:t>
            </a:r>
            <a:endParaRPr lang="cs-CZ" sz="2800" i="1">
              <a:latin typeface="Calibri" pitchFamily="34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 flipH="1">
            <a:off x="1187450" y="557213"/>
            <a:ext cx="2376488" cy="480377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217738" y="752475"/>
            <a:ext cx="5594350" cy="439261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76263" y="4351338"/>
            <a:ext cx="7451725" cy="15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06" name="TextovéPole 55"/>
          <p:cNvSpPr txBox="1">
            <a:spLocks noChangeArrowheads="1"/>
          </p:cNvSpPr>
          <p:nvPr/>
        </p:nvSpPr>
        <p:spPr bwMode="auto">
          <a:xfrm>
            <a:off x="2411413" y="1309688"/>
            <a:ext cx="576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i="1">
                <a:latin typeface="Calibri" pitchFamily="34" charset="0"/>
              </a:rPr>
              <a:t>γ</a:t>
            </a:r>
            <a:r>
              <a:rPr lang="cs-CZ" sz="2800" i="1" baseline="-25000">
                <a:latin typeface="Calibri" pitchFamily="34" charset="0"/>
              </a:rPr>
              <a:t>1</a:t>
            </a:r>
            <a:endParaRPr lang="cs-CZ" sz="2800" i="1">
              <a:latin typeface="Calibri" pitchFamily="34" charset="0"/>
            </a:endParaRPr>
          </a:p>
        </p:txBody>
      </p:sp>
      <p:sp>
        <p:nvSpPr>
          <p:cNvPr id="16407" name="TextovéPole 56"/>
          <p:cNvSpPr txBox="1">
            <a:spLocks noChangeArrowheads="1"/>
          </p:cNvSpPr>
          <p:nvPr/>
        </p:nvSpPr>
        <p:spPr bwMode="auto">
          <a:xfrm>
            <a:off x="3363913" y="1039813"/>
            <a:ext cx="6318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i="1">
                <a:latin typeface="Calibri" pitchFamily="34" charset="0"/>
              </a:rPr>
              <a:t>γ</a:t>
            </a:r>
            <a:r>
              <a:rPr lang="cs-CZ" sz="2800" i="1" baseline="-25000">
                <a:latin typeface="Calibri" pitchFamily="34" charset="0"/>
              </a:rPr>
              <a:t>2</a:t>
            </a:r>
            <a:endParaRPr lang="cs-CZ" sz="2800" i="1">
              <a:latin typeface="Calibri" pitchFamily="34" charset="0"/>
            </a:endParaRPr>
          </a:p>
        </p:txBody>
      </p:sp>
      <p:sp>
        <p:nvSpPr>
          <p:cNvPr id="16408" name="TextovéPole 58"/>
          <p:cNvSpPr txBox="1">
            <a:spLocks noChangeArrowheads="1"/>
          </p:cNvSpPr>
          <p:nvPr/>
        </p:nvSpPr>
        <p:spPr bwMode="auto">
          <a:xfrm>
            <a:off x="1123950" y="3567113"/>
            <a:ext cx="5683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2800" i="1">
                <a:latin typeface="Calibri" pitchFamily="34" charset="0"/>
              </a:rPr>
              <a:t>α</a:t>
            </a:r>
            <a:r>
              <a:rPr lang="cs-CZ" sz="2800" i="1" baseline="-25000">
                <a:latin typeface="Calibri" pitchFamily="34" charset="0"/>
              </a:rPr>
              <a:t>1</a:t>
            </a:r>
            <a:endParaRPr lang="cs-CZ" sz="2800" i="1">
              <a:latin typeface="Calibri" pitchFamily="34" charset="0"/>
            </a:endParaRPr>
          </a:p>
        </p:txBody>
      </p:sp>
      <p:sp>
        <p:nvSpPr>
          <p:cNvPr id="16409" name="TextovéPole 59"/>
          <p:cNvSpPr txBox="1">
            <a:spLocks noChangeArrowheads="1"/>
          </p:cNvSpPr>
          <p:nvPr/>
        </p:nvSpPr>
        <p:spPr bwMode="auto">
          <a:xfrm>
            <a:off x="1727200" y="4522788"/>
            <a:ext cx="568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2800" i="1">
                <a:latin typeface="Calibri" pitchFamily="34" charset="0"/>
              </a:rPr>
              <a:t>α</a:t>
            </a:r>
            <a:r>
              <a:rPr lang="cs-CZ" sz="2800" i="1" baseline="-25000">
                <a:latin typeface="Calibri" pitchFamily="34" charset="0"/>
              </a:rPr>
              <a:t>2</a:t>
            </a:r>
            <a:endParaRPr lang="cs-CZ" sz="2800" i="1">
              <a:latin typeface="Calibri" pitchFamily="34" charset="0"/>
            </a:endParaRPr>
          </a:p>
        </p:txBody>
      </p:sp>
      <p:sp>
        <p:nvSpPr>
          <p:cNvPr id="16410" name="TextovéPole 61"/>
          <p:cNvSpPr txBox="1">
            <a:spLocks noChangeArrowheads="1"/>
          </p:cNvSpPr>
          <p:nvPr/>
        </p:nvSpPr>
        <p:spPr bwMode="auto">
          <a:xfrm>
            <a:off x="6300788" y="4497388"/>
            <a:ext cx="574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β</a:t>
            </a:r>
            <a:r>
              <a:rPr lang="cs-CZ" sz="2800" baseline="-25000">
                <a:latin typeface="Calibri" pitchFamily="34" charset="0"/>
              </a:rPr>
              <a:t>1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16411" name="TextovéPole 62"/>
          <p:cNvSpPr txBox="1">
            <a:spLocks noChangeArrowheads="1"/>
          </p:cNvSpPr>
          <p:nvPr/>
        </p:nvSpPr>
        <p:spPr bwMode="auto">
          <a:xfrm>
            <a:off x="6732588" y="3541713"/>
            <a:ext cx="576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β</a:t>
            </a:r>
            <a:r>
              <a:rPr lang="cs-CZ" sz="2800" baseline="-25000">
                <a:latin typeface="Calibri" pitchFamily="34" charset="0"/>
              </a:rPr>
              <a:t>2</a:t>
            </a:r>
            <a:endParaRPr lang="cs-CZ" sz="2800">
              <a:latin typeface="Calibri" pitchFamily="34" charset="0"/>
            </a:endParaRPr>
          </a:p>
        </p:txBody>
      </p:sp>
      <p:sp>
        <p:nvSpPr>
          <p:cNvPr id="64" name="Pravá složená závorka 63"/>
          <p:cNvSpPr/>
          <p:nvPr/>
        </p:nvSpPr>
        <p:spPr>
          <a:xfrm>
            <a:off x="1331913" y="5516563"/>
            <a:ext cx="395287" cy="1225550"/>
          </a:xfrm>
          <a:prstGeom prst="righ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413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Trojúhelníková nerovnost</a:t>
            </a:r>
          </a:p>
        </p:txBody>
      </p:sp>
      <p:sp>
        <p:nvSpPr>
          <p:cNvPr id="17410" name="TextovéPole 2"/>
          <p:cNvSpPr txBox="1">
            <a:spLocks noChangeArrowheads="1"/>
          </p:cNvSpPr>
          <p:nvPr/>
        </p:nvSpPr>
        <p:spPr bwMode="auto">
          <a:xfrm>
            <a:off x="250825" y="765175"/>
            <a:ext cx="8642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Sestroj trojúhelník ABC</a:t>
            </a:r>
            <a:r>
              <a:rPr lang="cs-CZ" sz="2400"/>
              <a:t>,</a:t>
            </a:r>
            <a:r>
              <a:rPr lang="cs-CZ" sz="2400">
                <a:latin typeface="Calibri" pitchFamily="34" charset="0"/>
              </a:rPr>
              <a:t> kde: a=4cm b=4,5cm c=9,5cm</a:t>
            </a:r>
          </a:p>
        </p:txBody>
      </p:sp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250825" y="2060575"/>
            <a:ext cx="86423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Trojúhelník nelze sestrojit</a:t>
            </a:r>
            <a:r>
              <a:rPr lang="en-US" sz="3600">
                <a:latin typeface="Calibri" pitchFamily="34" charset="0"/>
              </a:rPr>
              <a:t>!!!!!!!!</a:t>
            </a:r>
            <a:endParaRPr lang="cs-CZ" sz="3600">
              <a:latin typeface="Calibri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1331913" y="4868863"/>
            <a:ext cx="684053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580063" y="3789363"/>
            <a:ext cx="2592387" cy="107950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1331913" y="3500438"/>
            <a:ext cx="2952750" cy="13684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5" name="TextovéPole 42"/>
          <p:cNvSpPr txBox="1">
            <a:spLocks noChangeArrowheads="1"/>
          </p:cNvSpPr>
          <p:nvPr/>
        </p:nvSpPr>
        <p:spPr bwMode="auto">
          <a:xfrm>
            <a:off x="1116013" y="4921250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A</a:t>
            </a:r>
          </a:p>
        </p:txBody>
      </p:sp>
      <p:sp>
        <p:nvSpPr>
          <p:cNvPr id="17416" name="TextovéPole 43"/>
          <p:cNvSpPr txBox="1">
            <a:spLocks noChangeArrowheads="1"/>
          </p:cNvSpPr>
          <p:nvPr/>
        </p:nvSpPr>
        <p:spPr bwMode="auto">
          <a:xfrm>
            <a:off x="7956550" y="4921250"/>
            <a:ext cx="4318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B</a:t>
            </a:r>
          </a:p>
        </p:txBody>
      </p:sp>
      <p:sp>
        <p:nvSpPr>
          <p:cNvPr id="29" name="Oblouk 28"/>
          <p:cNvSpPr/>
          <p:nvPr/>
        </p:nvSpPr>
        <p:spPr>
          <a:xfrm>
            <a:off x="-1908175" y="1628775"/>
            <a:ext cx="6480175" cy="6480175"/>
          </a:xfrm>
          <a:prstGeom prst="arc">
            <a:avLst>
              <a:gd name="adj1" fmla="val 19112742"/>
              <a:gd name="adj2" fmla="val 2116727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Oblouk 32"/>
          <p:cNvSpPr/>
          <p:nvPr/>
        </p:nvSpPr>
        <p:spPr>
          <a:xfrm>
            <a:off x="5364163" y="2060575"/>
            <a:ext cx="5616575" cy="5616575"/>
          </a:xfrm>
          <a:prstGeom prst="arc">
            <a:avLst>
              <a:gd name="adj1" fmla="val 11112878"/>
              <a:gd name="adj2" fmla="val 1388444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38" name="Přímá spojnice se šipkou 37"/>
          <p:cNvCxnSpPr/>
          <p:nvPr/>
        </p:nvCxnSpPr>
        <p:spPr>
          <a:xfrm flipV="1">
            <a:off x="1358900" y="2924175"/>
            <a:ext cx="2565400" cy="19446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 flipV="1">
            <a:off x="6084888" y="2997200"/>
            <a:ext cx="2087562" cy="18716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 rot="19529731">
            <a:off x="2520950" y="3233738"/>
            <a:ext cx="949325" cy="368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4,5cm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58" name="TextovéPole 57"/>
          <p:cNvSpPr txBox="1"/>
          <p:nvPr/>
        </p:nvSpPr>
        <p:spPr>
          <a:xfrm rot="2505909">
            <a:off x="6518275" y="3419475"/>
            <a:ext cx="949325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4cm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4559300" y="4868863"/>
            <a:ext cx="949325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9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,5cm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17424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Dvojitá vlna 3"/>
          <p:cNvSpPr/>
          <p:nvPr/>
        </p:nvSpPr>
        <p:spPr>
          <a:xfrm>
            <a:off x="250825" y="1773238"/>
            <a:ext cx="8642350" cy="4103687"/>
          </a:xfrm>
          <a:prstGeom prst="doubleWave">
            <a:avLst>
              <a:gd name="adj1" fmla="val 3257"/>
              <a:gd name="adj2" fmla="val 474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Trojúhelníková nerovnost</a:t>
            </a:r>
          </a:p>
        </p:txBody>
      </p:sp>
      <p:sp>
        <p:nvSpPr>
          <p:cNvPr id="18434" name="TextovéPole 2"/>
          <p:cNvSpPr txBox="1">
            <a:spLocks noChangeArrowheads="1"/>
          </p:cNvSpPr>
          <p:nvPr/>
        </p:nvSpPr>
        <p:spPr bwMode="auto">
          <a:xfrm>
            <a:off x="250825" y="765175"/>
            <a:ext cx="8642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Sestroj trojúhelník ABC</a:t>
            </a:r>
            <a:r>
              <a:rPr lang="cs-CZ" sz="2400"/>
              <a:t>,</a:t>
            </a:r>
            <a:r>
              <a:rPr lang="cs-CZ" sz="2400">
                <a:latin typeface="Calibri" pitchFamily="34" charset="0"/>
              </a:rPr>
              <a:t> kde: a=4cm b=4,5cm c=9,5cm</a:t>
            </a:r>
          </a:p>
        </p:txBody>
      </p:sp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250825" y="1916113"/>
            <a:ext cx="8642350" cy="347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a + b &gt; c</a:t>
            </a:r>
          </a:p>
          <a:p>
            <a:r>
              <a:rPr lang="cs-CZ" sz="4400">
                <a:latin typeface="Calibri" pitchFamily="34" charset="0"/>
              </a:rPr>
              <a:t>a + c &gt; b</a:t>
            </a:r>
          </a:p>
          <a:p>
            <a:r>
              <a:rPr lang="cs-CZ" sz="4400">
                <a:latin typeface="Calibri" pitchFamily="34" charset="0"/>
              </a:rPr>
              <a:t>b + c &gt; a</a:t>
            </a:r>
          </a:p>
          <a:p>
            <a:r>
              <a:rPr lang="cs-CZ" sz="4400">
                <a:latin typeface="Calibri" pitchFamily="34" charset="0"/>
              </a:rPr>
              <a:t>součet délek dvou stran trojúhelníku je vždy větší než délka strany třetí. </a:t>
            </a:r>
          </a:p>
        </p:txBody>
      </p:sp>
      <p:pic>
        <p:nvPicPr>
          <p:cNvPr id="18436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-315913"/>
            <a:ext cx="8229600" cy="1143001"/>
          </a:xfrm>
        </p:spPr>
        <p:txBody>
          <a:bodyPr/>
          <a:lstStyle/>
          <a:p>
            <a:r>
              <a:rPr lang="cs-CZ" smtClean="0"/>
              <a:t>Trojúhelníková nerovnost</a:t>
            </a: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250825" y="765175"/>
            <a:ext cx="8642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Zjisti</a:t>
            </a:r>
            <a:r>
              <a:rPr lang="cs-CZ" sz="2400"/>
              <a:t>,</a:t>
            </a:r>
            <a:r>
              <a:rPr lang="cs-CZ" sz="2400">
                <a:latin typeface="Calibri" pitchFamily="34" charset="0"/>
              </a:rPr>
              <a:t> zda jde sestrojit trojúhelník o stranách:</a:t>
            </a:r>
          </a:p>
        </p:txBody>
      </p:sp>
      <p:sp>
        <p:nvSpPr>
          <p:cNvPr id="19459" name="TextovéPole 4"/>
          <p:cNvSpPr txBox="1">
            <a:spLocks noChangeArrowheads="1"/>
          </p:cNvSpPr>
          <p:nvPr/>
        </p:nvSpPr>
        <p:spPr bwMode="auto">
          <a:xfrm>
            <a:off x="250825" y="1916113"/>
            <a:ext cx="8642350" cy="212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a=3,6m; b=4,8m; c=8m</a:t>
            </a:r>
          </a:p>
          <a:p>
            <a:r>
              <a:rPr lang="cs-CZ" sz="4400">
                <a:latin typeface="Calibri" pitchFamily="34" charset="0"/>
              </a:rPr>
              <a:t>k=48dm; l=632cm; m=5m</a:t>
            </a:r>
          </a:p>
          <a:p>
            <a:r>
              <a:rPr lang="cs-CZ" sz="4400">
                <a:latin typeface="Calibri" pitchFamily="34" charset="0"/>
              </a:rPr>
              <a:t>t=36cm ;u=4,5m ; v=45cm ;</a:t>
            </a:r>
          </a:p>
        </p:txBody>
      </p:sp>
      <p:pic>
        <p:nvPicPr>
          <p:cNvPr id="19460" name="Picture 2" descr="C:\Users\charousekz\AppData\Local\Microsoft\Windows\Temporary Internet Files\Content.IE5\D7XB2OQE\MC900441896[1].wmf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10538" y="6140450"/>
            <a:ext cx="1033462" cy="71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6"/>
          <p:cNvSpPr txBox="1">
            <a:spLocks noChangeArrowheads="1"/>
          </p:cNvSpPr>
          <p:nvPr/>
        </p:nvSpPr>
        <p:spPr bwMode="auto">
          <a:xfrm>
            <a:off x="468313" y="4437063"/>
            <a:ext cx="73437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Trojúhelník ABC  - ANO</a:t>
            </a:r>
          </a:p>
          <a:p>
            <a:r>
              <a:rPr lang="cs-CZ">
                <a:latin typeface="Calibri" pitchFamily="34" charset="0"/>
              </a:rPr>
              <a:t>Trojúhelník KLM – ANO</a:t>
            </a:r>
          </a:p>
          <a:p>
            <a:r>
              <a:rPr lang="cs-CZ">
                <a:latin typeface="Calibri" pitchFamily="34" charset="0"/>
              </a:rPr>
              <a:t>Trojúhelník TUV - NE</a:t>
            </a:r>
          </a:p>
        </p:txBody>
      </p:sp>
      <p:sp>
        <p:nvSpPr>
          <p:cNvPr id="8" name="Vlna 7"/>
          <p:cNvSpPr/>
          <p:nvPr/>
        </p:nvSpPr>
        <p:spPr>
          <a:xfrm>
            <a:off x="250825" y="4040188"/>
            <a:ext cx="2881313" cy="1584325"/>
          </a:xfrm>
          <a:prstGeom prst="wave">
            <a:avLst>
              <a:gd name="adj1" fmla="val 9054"/>
              <a:gd name="adj2" fmla="val -474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Použitá literatura: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1050" dirty="0"/>
              <a:t>ODVÁRKO; KADLEČEK. </a:t>
            </a:r>
            <a:r>
              <a:rPr lang="cs-CZ" sz="1050" i="1" dirty="0"/>
              <a:t>Matematika pro </a:t>
            </a:r>
            <a:r>
              <a:rPr lang="cs-CZ" sz="1050" i="1" dirty="0" smtClean="0"/>
              <a:t>6. </a:t>
            </a:r>
            <a:r>
              <a:rPr lang="cs-CZ" sz="1050" i="1" dirty="0"/>
              <a:t>ročník základní školy</a:t>
            </a:r>
            <a:r>
              <a:rPr lang="cs-CZ" sz="1050" dirty="0"/>
              <a:t>. Čestmírova 10, 140 00 Praha 4: Prometheus, 2007, ISBN </a:t>
            </a:r>
            <a:r>
              <a:rPr lang="cs-CZ" sz="1050" dirty="0" smtClean="0"/>
              <a:t>9711252. </a:t>
            </a:r>
            <a:endParaRPr lang="cs-CZ" sz="1050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Obrázky: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 smtClean="0"/>
              <a:t>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20482" name="Nadpis 1"/>
          <p:cNvSpPr txBox="1">
            <a:spLocks/>
          </p:cNvSpPr>
          <p:nvPr/>
        </p:nvSpPr>
        <p:spPr bwMode="auto">
          <a:xfrm>
            <a:off x="457200" y="-315913"/>
            <a:ext cx="8229600" cy="1143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latin typeface="Calibri" pitchFamily="34" charset="0"/>
              </a:rPr>
              <a:t>Trojúhelníková nerovnost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3383</TotalTime>
  <Words>291</Words>
  <Application>Microsoft Office PowerPoint</Application>
  <PresentationFormat>On-screen Show (4:3)</PresentationFormat>
  <Paragraphs>82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Times New Roman</vt:lpstr>
      <vt:lpstr>Motiv systému Office</vt:lpstr>
      <vt:lpstr>Snímek 1</vt:lpstr>
      <vt:lpstr>Snímek 2</vt:lpstr>
      <vt:lpstr>Trojúhelník – základní pojmy</vt:lpstr>
      <vt:lpstr>Trojúhelník – základní pojmy</vt:lpstr>
      <vt:lpstr>Trojúhelníková nerovnost</vt:lpstr>
      <vt:lpstr>Trojúhelníková nerovnost</vt:lpstr>
      <vt:lpstr>Trojúhelníková nerovnost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DUM</cp:lastModifiedBy>
  <cp:revision>17</cp:revision>
  <dcterms:created xsi:type="dcterms:W3CDTF">2013-05-11T05:02:51Z</dcterms:created>
  <dcterms:modified xsi:type="dcterms:W3CDTF">2013-06-02T20:34:40Z</dcterms:modified>
</cp:coreProperties>
</file>