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75" d="100"/>
          <a:sy n="75" d="100"/>
        </p:scale>
        <p:origin x="-1152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320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943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862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0680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5740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637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330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765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437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949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81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500A0-7696-46F1-9F26-3A1D4499C067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A837C-C536-4EEB-B796-AF26C28C3D3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097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Trojúhelník – rozdělení podle úhlu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14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0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osvojení učiva o rozdělení trojúhelníka podle vnitřních úhlu a výpočtu vnitřních úhlů trojúhelníka.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rozdělují trojúhelníky podle vnitřních úhlů. Doplňují velikost vnitřních a vnějších úhlů trojúhelníka.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Úhel, rozdělení trojúhelníků, doplňování úhlu.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35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>
                <a:solidFill>
                  <a:schemeClr val="tx1"/>
                </a:solidFill>
              </a:rPr>
              <a:t>Žáci si na základě </a:t>
            </a:r>
            <a:r>
              <a:rPr lang="cs-CZ" dirty="0" smtClean="0">
                <a:solidFill>
                  <a:schemeClr val="tx1"/>
                </a:solidFill>
              </a:rPr>
              <a:t>prezentace osvojují znalosti o úhlech v trojúhelníku.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12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Rozdělení trojúhelníků</a:t>
            </a: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232229" y="1438289"/>
            <a:ext cx="2148114" cy="2264229"/>
          </a:xfrm>
          <a:custGeom>
            <a:avLst/>
            <a:gdLst>
              <a:gd name="connsiteX0" fmla="*/ 0 w 2148114"/>
              <a:gd name="connsiteY0" fmla="*/ 2264229 h 2264229"/>
              <a:gd name="connsiteX1" fmla="*/ 1625600 w 2148114"/>
              <a:gd name="connsiteY1" fmla="*/ 0 h 2264229"/>
              <a:gd name="connsiteX2" fmla="*/ 2148114 w 2148114"/>
              <a:gd name="connsiteY2" fmla="*/ 2249715 h 2264229"/>
              <a:gd name="connsiteX3" fmla="*/ 0 w 2148114"/>
              <a:gd name="connsiteY3" fmla="*/ 2264229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8114" h="2264229">
                <a:moveTo>
                  <a:pt x="0" y="2264229"/>
                </a:moveTo>
                <a:lnTo>
                  <a:pt x="1625600" y="0"/>
                </a:lnTo>
                <a:lnTo>
                  <a:pt x="2148114" y="2249715"/>
                </a:lnTo>
                <a:lnTo>
                  <a:pt x="0" y="2264229"/>
                </a:ln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3671900" y="1397935"/>
            <a:ext cx="1800200" cy="2343607"/>
          </a:xfrm>
          <a:prstGeom prst="rt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5994400" y="1583432"/>
            <a:ext cx="2931886" cy="2133600"/>
          </a:xfrm>
          <a:custGeom>
            <a:avLst/>
            <a:gdLst>
              <a:gd name="connsiteX0" fmla="*/ 1422400 w 2931886"/>
              <a:gd name="connsiteY0" fmla="*/ 2119086 h 2133600"/>
              <a:gd name="connsiteX1" fmla="*/ 2931886 w 2931886"/>
              <a:gd name="connsiteY1" fmla="*/ 2133600 h 2133600"/>
              <a:gd name="connsiteX2" fmla="*/ 0 w 2931886"/>
              <a:gd name="connsiteY2" fmla="*/ 0 h 2133600"/>
              <a:gd name="connsiteX3" fmla="*/ 1422400 w 2931886"/>
              <a:gd name="connsiteY3" fmla="*/ 2119086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31886" h="2133600">
                <a:moveTo>
                  <a:pt x="1422400" y="2119086"/>
                </a:moveTo>
                <a:lnTo>
                  <a:pt x="2931886" y="2133600"/>
                </a:lnTo>
                <a:lnTo>
                  <a:pt x="0" y="0"/>
                </a:lnTo>
                <a:lnTo>
                  <a:pt x="1422400" y="2119086"/>
                </a:ln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Podle velikosti vnitřních úhlů:</a:t>
            </a:r>
            <a:endParaRPr lang="cs-CZ" sz="2400" b="1" i="1" dirty="0"/>
          </a:p>
        </p:txBody>
      </p:sp>
      <p:sp>
        <p:nvSpPr>
          <p:cNvPr id="8" name="Oblouk 7"/>
          <p:cNvSpPr/>
          <p:nvPr/>
        </p:nvSpPr>
        <p:spPr>
          <a:xfrm>
            <a:off x="2771800" y="2852936"/>
            <a:ext cx="1759609" cy="1759609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027353" y="3356992"/>
            <a:ext cx="72008" cy="7200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louk 9"/>
          <p:cNvSpPr/>
          <p:nvPr/>
        </p:nvSpPr>
        <p:spPr>
          <a:xfrm>
            <a:off x="6660232" y="2996952"/>
            <a:ext cx="1440160" cy="1440160"/>
          </a:xfrm>
          <a:prstGeom prst="arc">
            <a:avLst>
              <a:gd name="adj1" fmla="val 14288165"/>
              <a:gd name="adj2" fmla="val 0"/>
            </a:avLst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4005064"/>
            <a:ext cx="30243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Ostroúhlý trojúhelník</a:t>
            </a:r>
          </a:p>
          <a:p>
            <a:r>
              <a:rPr lang="cs-CZ" sz="2400" i="1" dirty="0" smtClean="0"/>
              <a:t>má všechny vnitřní úhly ostré.</a:t>
            </a:r>
            <a:endParaRPr lang="cs-CZ" sz="2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3" y="4005064"/>
            <a:ext cx="30243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Pravoúhlý </a:t>
            </a:r>
            <a:r>
              <a:rPr lang="cs-CZ" sz="2400" dirty="0"/>
              <a:t>trojúhelník k </a:t>
            </a:r>
            <a:r>
              <a:rPr lang="cs-CZ" sz="2400" i="1" dirty="0"/>
              <a:t>má jeden vnitřní úhel pravý a dva vnitřní úhly ostré</a:t>
            </a:r>
            <a:r>
              <a:rPr lang="cs-CZ" sz="2400" i="1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7" y="3997176"/>
            <a:ext cx="30243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Tupoúhlý trojúhelní </a:t>
            </a:r>
            <a:r>
              <a:rPr lang="cs-CZ" sz="2400" i="1" dirty="0"/>
              <a:t>má jeden vnitřní úhel tupý a dva vnitřní úhly ostré</a:t>
            </a:r>
            <a:r>
              <a:rPr lang="cs-CZ" sz="2400" i="1" dirty="0" smtClean="0"/>
              <a:t>.</a:t>
            </a:r>
            <a:endParaRPr lang="cs-CZ" sz="2400" dirty="0"/>
          </a:p>
        </p:txBody>
      </p:sp>
      <p:pic>
        <p:nvPicPr>
          <p:cNvPr id="13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3944"/>
            <a:ext cx="683567" cy="47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8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Součet vnitřních úhlů v trojúhelníku je 180°.</a:t>
            </a:r>
            <a:endParaRPr lang="cs-CZ" sz="2800" b="1" i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899592" y="764704"/>
            <a:ext cx="7056784" cy="4968552"/>
            <a:chOff x="683568" y="908720"/>
            <a:chExt cx="7056784" cy="4968552"/>
          </a:xfrm>
        </p:grpSpPr>
        <p:sp>
          <p:nvSpPr>
            <p:cNvPr id="12" name="Oblouk 11"/>
            <p:cNvSpPr/>
            <p:nvPr/>
          </p:nvSpPr>
          <p:spPr>
            <a:xfrm>
              <a:off x="683568" y="3789040"/>
              <a:ext cx="2088232" cy="2088232"/>
            </a:xfrm>
            <a:prstGeom prst="arc">
              <a:avLst>
                <a:gd name="adj1" fmla="val 17734329"/>
                <a:gd name="adj2" fmla="val 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louk 12"/>
            <p:cNvSpPr/>
            <p:nvPr/>
          </p:nvSpPr>
          <p:spPr>
            <a:xfrm>
              <a:off x="5652120" y="3789040"/>
              <a:ext cx="2088232" cy="2088232"/>
            </a:xfrm>
            <a:prstGeom prst="arc">
              <a:avLst>
                <a:gd name="adj1" fmla="val 10798299"/>
                <a:gd name="adj2" fmla="val 13114694"/>
              </a:avLst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Oblouk 13"/>
            <p:cNvSpPr/>
            <p:nvPr/>
          </p:nvSpPr>
          <p:spPr>
            <a:xfrm>
              <a:off x="2051720" y="908720"/>
              <a:ext cx="2100695" cy="2100695"/>
            </a:xfrm>
            <a:prstGeom prst="arc">
              <a:avLst>
                <a:gd name="adj1" fmla="val 2309837"/>
                <a:gd name="adj2" fmla="val 6957631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1691680" y="1986834"/>
              <a:ext cx="5065486" cy="2882326"/>
            </a:xfrm>
            <a:custGeom>
              <a:avLst/>
              <a:gdLst>
                <a:gd name="connsiteX0" fmla="*/ 0 w 5065486"/>
                <a:gd name="connsiteY0" fmla="*/ 2510972 h 2510972"/>
                <a:gd name="connsiteX1" fmla="*/ 1407886 w 5065486"/>
                <a:gd name="connsiteY1" fmla="*/ 0 h 2510972"/>
                <a:gd name="connsiteX2" fmla="*/ 5065486 w 5065486"/>
                <a:gd name="connsiteY2" fmla="*/ 2496457 h 2510972"/>
                <a:gd name="connsiteX3" fmla="*/ 0 w 5065486"/>
                <a:gd name="connsiteY3" fmla="*/ 2510972 h 251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65486" h="2510972">
                  <a:moveTo>
                    <a:pt x="0" y="2510972"/>
                  </a:moveTo>
                  <a:lnTo>
                    <a:pt x="1407886" y="0"/>
                  </a:lnTo>
                  <a:lnTo>
                    <a:pt x="5065486" y="2496457"/>
                  </a:lnTo>
                  <a:lnTo>
                    <a:pt x="0" y="2510972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547664" y="465313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213285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γ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420048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β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4097401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α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91272" y="132576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99998" y="476833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5013176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α</a:t>
            </a:r>
            <a:r>
              <a:rPr lang="cs-CZ" sz="3600" dirty="0" smtClean="0"/>
              <a:t> + </a:t>
            </a:r>
            <a:r>
              <a:rPr lang="el-GR" sz="3600" dirty="0" smtClean="0"/>
              <a:t>β</a:t>
            </a:r>
            <a:r>
              <a:rPr lang="cs-CZ" sz="3600" dirty="0" smtClean="0"/>
              <a:t> + </a:t>
            </a:r>
            <a:r>
              <a:rPr lang="el-GR" sz="3600" dirty="0" smtClean="0"/>
              <a:t>γ</a:t>
            </a:r>
            <a:r>
              <a:rPr lang="cs-CZ" sz="3600" dirty="0" smtClean="0"/>
              <a:t> = 180°</a:t>
            </a:r>
            <a:endParaRPr lang="cs-CZ" sz="3600" dirty="0"/>
          </a:p>
        </p:txBody>
      </p:sp>
      <p:sp>
        <p:nvSpPr>
          <p:cNvPr id="25" name="Oblouk 24"/>
          <p:cNvSpPr/>
          <p:nvPr/>
        </p:nvSpPr>
        <p:spPr>
          <a:xfrm>
            <a:off x="3203849" y="5661247"/>
            <a:ext cx="2088232" cy="2088232"/>
          </a:xfrm>
          <a:prstGeom prst="arc">
            <a:avLst>
              <a:gd name="adj1" fmla="val 17734329"/>
              <a:gd name="adj2" fmla="val 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louk 25"/>
          <p:cNvSpPr/>
          <p:nvPr/>
        </p:nvSpPr>
        <p:spPr>
          <a:xfrm>
            <a:off x="3203849" y="5661247"/>
            <a:ext cx="2088232" cy="2088232"/>
          </a:xfrm>
          <a:prstGeom prst="arc">
            <a:avLst>
              <a:gd name="adj1" fmla="val 10798299"/>
              <a:gd name="adj2" fmla="val 13114694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louk 26"/>
          <p:cNvSpPr/>
          <p:nvPr/>
        </p:nvSpPr>
        <p:spPr>
          <a:xfrm rot="10800000">
            <a:off x="3203849" y="5648784"/>
            <a:ext cx="2100695" cy="2100695"/>
          </a:xfrm>
          <a:prstGeom prst="arc">
            <a:avLst>
              <a:gd name="adj1" fmla="val 2309837"/>
              <a:gd name="adj2" fmla="val 6957631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44009" y="6093295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α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75857" y="6165303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β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995937" y="578609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γ</a:t>
            </a:r>
          </a:p>
        </p:txBody>
      </p:sp>
      <p:cxnSp>
        <p:nvCxnSpPr>
          <p:cNvPr id="32" name="Přímá spojnice 31"/>
          <p:cNvCxnSpPr/>
          <p:nvPr/>
        </p:nvCxnSpPr>
        <p:spPr>
          <a:xfrm>
            <a:off x="1259632" y="6705363"/>
            <a:ext cx="5540366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4254196" y="6597352"/>
            <a:ext cx="0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3944"/>
            <a:ext cx="683567" cy="47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115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Výpočet třetího úhlu v trojúhelníku.</a:t>
            </a:r>
            <a:endParaRPr lang="cs-CZ" sz="28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2334" y="2708920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α</a:t>
            </a:r>
            <a:r>
              <a:rPr lang="cs-CZ" sz="3600" dirty="0" smtClean="0"/>
              <a:t> + </a:t>
            </a:r>
            <a:r>
              <a:rPr lang="el-GR" sz="3600" dirty="0" smtClean="0"/>
              <a:t>β</a:t>
            </a:r>
            <a:r>
              <a:rPr lang="cs-CZ" sz="3600" dirty="0" smtClean="0"/>
              <a:t> + </a:t>
            </a:r>
            <a:r>
              <a:rPr lang="el-GR" sz="3600" dirty="0" smtClean="0"/>
              <a:t>γ</a:t>
            </a:r>
            <a:r>
              <a:rPr lang="cs-CZ" sz="3600" dirty="0" smtClean="0"/>
              <a:t> = 180°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7544" y="343537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γ</a:t>
            </a:r>
            <a:r>
              <a:rPr lang="cs-CZ" sz="3600" dirty="0" smtClean="0"/>
              <a:t> = 180° - (</a:t>
            </a:r>
            <a:r>
              <a:rPr lang="el-GR" sz="3600" dirty="0" smtClean="0"/>
              <a:t>α</a:t>
            </a:r>
            <a:r>
              <a:rPr lang="cs-CZ" sz="3600" dirty="0" smtClean="0"/>
              <a:t> </a:t>
            </a:r>
            <a:r>
              <a:rPr lang="cs-CZ" sz="3600" dirty="0"/>
              <a:t>+ </a:t>
            </a:r>
            <a:r>
              <a:rPr lang="el-GR" sz="3600" dirty="0" smtClean="0"/>
              <a:t>β</a:t>
            </a:r>
            <a:r>
              <a:rPr lang="cs-CZ" sz="3600" dirty="0" smtClean="0"/>
              <a:t>)  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9552" y="1412776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α</a:t>
            </a:r>
            <a:r>
              <a:rPr lang="cs-CZ" sz="3600" dirty="0" smtClean="0"/>
              <a:t> = 75°,  </a:t>
            </a:r>
            <a:r>
              <a:rPr lang="el-GR" sz="3600" dirty="0" smtClean="0"/>
              <a:t>β</a:t>
            </a:r>
            <a:r>
              <a:rPr lang="cs-CZ" sz="3600" dirty="0" smtClean="0"/>
              <a:t> = 45°, </a:t>
            </a:r>
            <a:r>
              <a:rPr lang="el-GR" sz="3600" dirty="0" smtClean="0"/>
              <a:t>γ</a:t>
            </a:r>
            <a:r>
              <a:rPr lang="cs-CZ" sz="3600" dirty="0" smtClean="0"/>
              <a:t> = ?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7544" y="4150821"/>
            <a:ext cx="46805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600" dirty="0" smtClean="0"/>
              <a:t>γ</a:t>
            </a:r>
            <a:r>
              <a:rPr lang="cs-CZ" sz="3600" dirty="0" smtClean="0"/>
              <a:t> = 180° - (75°+ 45°) =</a:t>
            </a:r>
          </a:p>
          <a:p>
            <a:r>
              <a:rPr lang="cs-CZ" sz="3600" dirty="0" smtClean="0"/>
              <a:t>   = 180° - 120° =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= 60°   </a:t>
            </a:r>
            <a:endParaRPr lang="cs-CZ" sz="3600" dirty="0"/>
          </a:p>
        </p:txBody>
      </p:sp>
      <p:pic>
        <p:nvPicPr>
          <p:cNvPr id="8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3944"/>
            <a:ext cx="683567" cy="47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066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Výpočet třetího úhlu v trojúhelníku.</a:t>
            </a:r>
            <a:endParaRPr lang="cs-CZ" sz="2800" b="1" i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51520" y="1412776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</a:t>
            </a:r>
            <a:r>
              <a:rPr lang="el-GR" sz="2400" dirty="0" smtClean="0"/>
              <a:t>α</a:t>
            </a:r>
            <a:r>
              <a:rPr lang="cs-CZ" sz="2400" dirty="0" smtClean="0"/>
              <a:t> = ?,  </a:t>
            </a:r>
            <a:r>
              <a:rPr lang="el-GR" sz="2400" dirty="0" smtClean="0"/>
              <a:t>β</a:t>
            </a:r>
            <a:r>
              <a:rPr lang="cs-CZ" sz="2400" dirty="0" smtClean="0"/>
              <a:t> = 76°, </a:t>
            </a:r>
            <a:r>
              <a:rPr lang="el-GR" sz="2400" dirty="0" smtClean="0"/>
              <a:t>γ</a:t>
            </a:r>
            <a:r>
              <a:rPr lang="cs-CZ" sz="2400" dirty="0" smtClean="0"/>
              <a:t> = 32°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141277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</a:t>
            </a:r>
            <a:r>
              <a:rPr lang="el-GR" sz="2400" dirty="0" smtClean="0"/>
              <a:t>α</a:t>
            </a:r>
            <a:r>
              <a:rPr lang="cs-CZ" sz="2400" dirty="0" smtClean="0"/>
              <a:t> = 82°45´,  </a:t>
            </a:r>
            <a:r>
              <a:rPr lang="el-GR" sz="2400" dirty="0" smtClean="0"/>
              <a:t>β</a:t>
            </a:r>
            <a:r>
              <a:rPr lang="cs-CZ" sz="2400" dirty="0" smtClean="0"/>
              <a:t> = ?, </a:t>
            </a:r>
            <a:r>
              <a:rPr lang="el-GR" sz="2400" dirty="0" smtClean="0"/>
              <a:t>γ</a:t>
            </a:r>
            <a:r>
              <a:rPr lang="cs-CZ" sz="2400" dirty="0" smtClean="0"/>
              <a:t> = </a:t>
            </a:r>
            <a:r>
              <a:rPr lang="cs-CZ" sz="2400" dirty="0"/>
              <a:t>56°29</a:t>
            </a:r>
            <a:r>
              <a:rPr lang="cs-CZ" sz="2400" dirty="0" smtClean="0"/>
              <a:t>´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27687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α </a:t>
            </a:r>
            <a:r>
              <a:rPr lang="cs-CZ" sz="2400" dirty="0" smtClean="0"/>
              <a:t>= 180° - (</a:t>
            </a:r>
            <a:r>
              <a:rPr lang="el-GR" sz="2400" dirty="0" smtClean="0"/>
              <a:t>β</a:t>
            </a:r>
            <a:r>
              <a:rPr lang="cs-CZ" sz="2400" dirty="0" smtClean="0"/>
              <a:t> + </a:t>
            </a:r>
            <a:r>
              <a:rPr lang="el-GR" sz="2400" dirty="0"/>
              <a:t>γ</a:t>
            </a:r>
            <a:r>
              <a:rPr lang="cs-CZ" sz="2400" dirty="0" smtClean="0"/>
              <a:t>)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247255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β </a:t>
            </a:r>
            <a:r>
              <a:rPr lang="cs-CZ" sz="2400" dirty="0" smtClean="0"/>
              <a:t>= 180° - (</a:t>
            </a:r>
            <a:r>
              <a:rPr lang="el-GR" sz="2400" dirty="0"/>
              <a:t>α </a:t>
            </a:r>
            <a:r>
              <a:rPr lang="cs-CZ" sz="2400" dirty="0" smtClean="0"/>
              <a:t>+ </a:t>
            </a:r>
            <a:r>
              <a:rPr lang="el-GR" sz="2400" dirty="0" smtClean="0"/>
              <a:t>γ</a:t>
            </a:r>
            <a:r>
              <a:rPr lang="cs-CZ" sz="2400" dirty="0" smtClean="0"/>
              <a:t>) 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823319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α </a:t>
            </a:r>
            <a:r>
              <a:rPr lang="cs-CZ" sz="2400" dirty="0" smtClean="0"/>
              <a:t>= 180° - (76° </a:t>
            </a:r>
            <a:r>
              <a:rPr lang="cs-CZ" sz="2400" dirty="0"/>
              <a:t>+ </a:t>
            </a:r>
            <a:r>
              <a:rPr lang="cs-CZ" sz="2400" dirty="0" smtClean="0"/>
              <a:t>32°) 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= 180° - 108° 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= 72° 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2751311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β </a:t>
            </a:r>
            <a:r>
              <a:rPr lang="cs-CZ" sz="2400" dirty="0" smtClean="0"/>
              <a:t>= 180° - (</a:t>
            </a:r>
            <a:r>
              <a:rPr lang="cs-CZ" sz="2400" dirty="0"/>
              <a:t>82°45</a:t>
            </a:r>
            <a:r>
              <a:rPr lang="cs-CZ" sz="2400" dirty="0" smtClean="0"/>
              <a:t>´+</a:t>
            </a:r>
            <a:r>
              <a:rPr lang="cs-CZ" sz="2400" dirty="0"/>
              <a:t> 56°29</a:t>
            </a:r>
            <a:r>
              <a:rPr lang="cs-CZ" sz="2400" dirty="0" smtClean="0"/>
              <a:t>´)=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= 180° - 139°14´=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= 40°46´ </a:t>
            </a:r>
            <a:endParaRPr lang="cs-CZ" sz="2400" dirty="0"/>
          </a:p>
        </p:txBody>
      </p:sp>
      <p:sp>
        <p:nvSpPr>
          <p:cNvPr id="4" name="Dvojitá vlna 3"/>
          <p:cNvSpPr/>
          <p:nvPr/>
        </p:nvSpPr>
        <p:spPr>
          <a:xfrm>
            <a:off x="395536" y="2060848"/>
            <a:ext cx="3456384" cy="2088232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Dvojitá vlna 14"/>
          <p:cNvSpPr/>
          <p:nvPr/>
        </p:nvSpPr>
        <p:spPr>
          <a:xfrm>
            <a:off x="4716016" y="2060848"/>
            <a:ext cx="3456384" cy="2088232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3944"/>
            <a:ext cx="683567" cy="47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4005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Výpočet vnitřních úhlů v trojúhelníku.</a:t>
            </a:r>
            <a:endParaRPr lang="cs-CZ" sz="2800" b="1" i="1" dirty="0"/>
          </a:p>
        </p:txBody>
      </p:sp>
      <p:sp>
        <p:nvSpPr>
          <p:cNvPr id="14" name="Oblouk 13"/>
          <p:cNvSpPr/>
          <p:nvPr/>
        </p:nvSpPr>
        <p:spPr>
          <a:xfrm>
            <a:off x="1803801" y="1764045"/>
            <a:ext cx="1331964" cy="1331964"/>
          </a:xfrm>
          <a:prstGeom prst="arc">
            <a:avLst>
              <a:gd name="adj1" fmla="val 6955225"/>
              <a:gd name="adj2" fmla="val 13086069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louk 15"/>
          <p:cNvSpPr/>
          <p:nvPr/>
        </p:nvSpPr>
        <p:spPr>
          <a:xfrm>
            <a:off x="1804815" y="1767371"/>
            <a:ext cx="1331964" cy="1331964"/>
          </a:xfrm>
          <a:prstGeom prst="arc">
            <a:avLst>
              <a:gd name="adj1" fmla="val 17734329"/>
              <a:gd name="adj2" fmla="val 2242477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louk 16"/>
          <p:cNvSpPr/>
          <p:nvPr/>
        </p:nvSpPr>
        <p:spPr>
          <a:xfrm>
            <a:off x="637896" y="3835520"/>
            <a:ext cx="1528362" cy="1528362"/>
          </a:xfrm>
          <a:prstGeom prst="arc">
            <a:avLst>
              <a:gd name="adj1" fmla="val 10802527"/>
              <a:gd name="adj2" fmla="val 17781223"/>
            </a:avLst>
          </a:prstGeom>
          <a:noFill/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louk 17"/>
          <p:cNvSpPr/>
          <p:nvPr/>
        </p:nvSpPr>
        <p:spPr>
          <a:xfrm>
            <a:off x="647228" y="3844853"/>
            <a:ext cx="1528362" cy="1528362"/>
          </a:xfrm>
          <a:prstGeom prst="arc">
            <a:avLst>
              <a:gd name="adj1" fmla="val 21576509"/>
              <a:gd name="adj2" fmla="val 6957631"/>
            </a:avLst>
          </a:prstGeom>
          <a:noFill/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louk 18"/>
          <p:cNvSpPr/>
          <p:nvPr/>
        </p:nvSpPr>
        <p:spPr>
          <a:xfrm>
            <a:off x="4430806" y="3800266"/>
            <a:ext cx="1572948" cy="1572948"/>
          </a:xfrm>
          <a:prstGeom prst="arc">
            <a:avLst>
              <a:gd name="adj1" fmla="val 13125344"/>
              <a:gd name="adj2" fmla="val 48149"/>
            </a:avLst>
          </a:prstGeom>
          <a:noFill/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louk 19"/>
          <p:cNvSpPr/>
          <p:nvPr/>
        </p:nvSpPr>
        <p:spPr>
          <a:xfrm>
            <a:off x="4421474" y="3790934"/>
            <a:ext cx="1572948" cy="1572948"/>
          </a:xfrm>
          <a:prstGeom prst="arc">
            <a:avLst>
              <a:gd name="adj1" fmla="val 2309837"/>
              <a:gd name="adj2" fmla="val 10772827"/>
            </a:avLst>
          </a:prstGeom>
          <a:noFill/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louk 20"/>
          <p:cNvSpPr/>
          <p:nvPr/>
        </p:nvSpPr>
        <p:spPr>
          <a:xfrm>
            <a:off x="656560" y="3800266"/>
            <a:ext cx="1563616" cy="1563616"/>
          </a:xfrm>
          <a:prstGeom prst="arc">
            <a:avLst>
              <a:gd name="adj1" fmla="val 17734329"/>
              <a:gd name="adj2" fmla="val 0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louk 21"/>
          <p:cNvSpPr/>
          <p:nvPr/>
        </p:nvSpPr>
        <p:spPr>
          <a:xfrm>
            <a:off x="4376889" y="3800266"/>
            <a:ext cx="1563616" cy="1563616"/>
          </a:xfrm>
          <a:prstGeom prst="arc">
            <a:avLst>
              <a:gd name="adj1" fmla="val 10798299"/>
              <a:gd name="adj2" fmla="val 13114694"/>
            </a:avLst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louk 22"/>
          <p:cNvSpPr/>
          <p:nvPr/>
        </p:nvSpPr>
        <p:spPr>
          <a:xfrm>
            <a:off x="1680999" y="1643554"/>
            <a:ext cx="1572948" cy="1572948"/>
          </a:xfrm>
          <a:prstGeom prst="arc">
            <a:avLst>
              <a:gd name="adj1" fmla="val 2309837"/>
              <a:gd name="adj2" fmla="val 6957631"/>
            </a:avLst>
          </a:prstGeom>
          <a:noFill/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olný tvar 23"/>
          <p:cNvSpPr/>
          <p:nvPr/>
        </p:nvSpPr>
        <p:spPr>
          <a:xfrm>
            <a:off x="1411410" y="2450819"/>
            <a:ext cx="3792910" cy="2158214"/>
          </a:xfrm>
          <a:custGeom>
            <a:avLst/>
            <a:gdLst>
              <a:gd name="connsiteX0" fmla="*/ 0 w 5065486"/>
              <a:gd name="connsiteY0" fmla="*/ 2510972 h 2510972"/>
              <a:gd name="connsiteX1" fmla="*/ 1407886 w 5065486"/>
              <a:gd name="connsiteY1" fmla="*/ 0 h 2510972"/>
              <a:gd name="connsiteX2" fmla="*/ 5065486 w 5065486"/>
              <a:gd name="connsiteY2" fmla="*/ 2496457 h 2510972"/>
              <a:gd name="connsiteX3" fmla="*/ 0 w 5065486"/>
              <a:gd name="connsiteY3" fmla="*/ 2510972 h 2510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65486" h="2510972">
                <a:moveTo>
                  <a:pt x="0" y="2510972"/>
                </a:moveTo>
                <a:lnTo>
                  <a:pt x="1407886" y="0"/>
                </a:lnTo>
                <a:lnTo>
                  <a:pt x="5065486" y="2496457"/>
                </a:lnTo>
                <a:lnTo>
                  <a:pt x="0" y="251097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99592" y="4540766"/>
            <a:ext cx="323507" cy="39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81930" y="2707560"/>
            <a:ext cx="323507" cy="39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γ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427984" y="4149080"/>
            <a:ext cx="323507" cy="39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β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680999" y="4138995"/>
            <a:ext cx="323507" cy="39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α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1844824"/>
            <a:ext cx="323507" cy="39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44637" y="4540766"/>
            <a:ext cx="323507" cy="39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1033985" y="1767371"/>
            <a:ext cx="1779287" cy="35965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804815" y="1913143"/>
            <a:ext cx="4189607" cy="328898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76064" y="4607953"/>
            <a:ext cx="5580112" cy="10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804815" y="2258978"/>
            <a:ext cx="5930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γ</a:t>
            </a:r>
            <a:r>
              <a:rPr lang="cs-CZ" sz="2800" i="1" baseline="-25000" dirty="0" smtClean="0"/>
              <a:t>1</a:t>
            </a:r>
            <a:endParaRPr lang="cs-CZ" sz="2800" i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483768" y="2128814"/>
            <a:ext cx="1925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105°</a:t>
            </a:r>
            <a:endParaRPr lang="cs-CZ" sz="2800" i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92088" y="4057908"/>
            <a:ext cx="971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112°</a:t>
            </a:r>
            <a:endParaRPr lang="cs-CZ" sz="2800" i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438368" y="4736653"/>
            <a:ext cx="919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i="1" dirty="0" smtClean="0"/>
              <a:t>α</a:t>
            </a:r>
            <a:r>
              <a:rPr lang="cs-CZ" sz="2800" i="1" baseline="-25000" dirty="0"/>
              <a:t>2</a:t>
            </a:r>
            <a:endParaRPr lang="cs-CZ" sz="2800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644008" y="4716869"/>
            <a:ext cx="10059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β</a:t>
            </a:r>
            <a:r>
              <a:rPr lang="cs-CZ" sz="2800" baseline="-25000" dirty="0" smtClean="0"/>
              <a:t>1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85656" y="4001588"/>
            <a:ext cx="818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β</a:t>
            </a:r>
            <a:r>
              <a:rPr lang="cs-CZ" sz="2800" baseline="-25000" dirty="0"/>
              <a:t>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94422" y="1764045"/>
            <a:ext cx="28980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/>
              <a:t>α</a:t>
            </a:r>
            <a:r>
              <a:rPr lang="cs-CZ" sz="3200" dirty="0" smtClean="0"/>
              <a:t> = ?</a:t>
            </a:r>
          </a:p>
          <a:p>
            <a:r>
              <a:rPr lang="el-GR" sz="3200" dirty="0" smtClean="0"/>
              <a:t>β</a:t>
            </a:r>
            <a:r>
              <a:rPr lang="cs-CZ" sz="3200" dirty="0" smtClean="0"/>
              <a:t> = ?</a:t>
            </a:r>
          </a:p>
          <a:p>
            <a:r>
              <a:rPr lang="el-GR" sz="3200" dirty="0" smtClean="0"/>
              <a:t>γ</a:t>
            </a:r>
            <a:r>
              <a:rPr lang="cs-CZ" sz="3200" dirty="0" smtClean="0"/>
              <a:t> = ?</a:t>
            </a:r>
            <a:endParaRPr lang="cs-CZ" sz="3200" dirty="0"/>
          </a:p>
        </p:txBody>
      </p:sp>
      <p:pic>
        <p:nvPicPr>
          <p:cNvPr id="3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3944"/>
            <a:ext cx="683567" cy="47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795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Trojúhelník - test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1) Vypočítej třetí úhel v trojúhelníku.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51520" y="1916832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el-GR" sz="2400" dirty="0" smtClean="0"/>
              <a:t>α</a:t>
            </a:r>
            <a:r>
              <a:rPr lang="cs-CZ" sz="2400" dirty="0" smtClean="0"/>
              <a:t> = ?,  </a:t>
            </a:r>
            <a:r>
              <a:rPr lang="el-GR" sz="2400" dirty="0" smtClean="0"/>
              <a:t>β</a:t>
            </a:r>
            <a:r>
              <a:rPr lang="cs-CZ" sz="2400" dirty="0" smtClean="0"/>
              <a:t> = 28°15´, </a:t>
            </a:r>
            <a:r>
              <a:rPr lang="el-GR" sz="2400" dirty="0" smtClean="0"/>
              <a:t>γ</a:t>
            </a:r>
            <a:r>
              <a:rPr lang="cs-CZ" sz="2400" dirty="0" smtClean="0"/>
              <a:t> = 86°10´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1916832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el-GR" sz="2400" dirty="0" smtClean="0"/>
              <a:t>α</a:t>
            </a:r>
            <a:r>
              <a:rPr lang="cs-CZ" sz="2400" dirty="0" smtClean="0"/>
              <a:t> = 35°20´,  </a:t>
            </a:r>
            <a:r>
              <a:rPr lang="el-GR" sz="2400" dirty="0" smtClean="0"/>
              <a:t>β</a:t>
            </a:r>
            <a:r>
              <a:rPr lang="cs-CZ" sz="2400" dirty="0" smtClean="0"/>
              <a:t> = ?, </a:t>
            </a:r>
            <a:r>
              <a:rPr lang="el-GR" sz="2400" dirty="0" smtClean="0"/>
              <a:t>γ</a:t>
            </a:r>
            <a:r>
              <a:rPr lang="cs-CZ" sz="2400" dirty="0" smtClean="0"/>
              <a:t> = 77°15´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78092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α </a:t>
            </a:r>
            <a:r>
              <a:rPr lang="cs-CZ" sz="2400" dirty="0" smtClean="0"/>
              <a:t>= 180° - (</a:t>
            </a:r>
            <a:r>
              <a:rPr lang="el-GR" sz="2400" dirty="0" smtClean="0"/>
              <a:t>β</a:t>
            </a:r>
            <a:r>
              <a:rPr lang="cs-CZ" sz="2400" dirty="0" smtClean="0"/>
              <a:t> + </a:t>
            </a:r>
            <a:r>
              <a:rPr lang="el-GR" sz="2400" dirty="0"/>
              <a:t>γ</a:t>
            </a:r>
            <a:r>
              <a:rPr lang="cs-CZ" sz="2400" dirty="0" smtClean="0"/>
              <a:t>)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751311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β </a:t>
            </a:r>
            <a:r>
              <a:rPr lang="cs-CZ" sz="2400" dirty="0" smtClean="0"/>
              <a:t>= 180° - (</a:t>
            </a:r>
            <a:r>
              <a:rPr lang="el-GR" sz="2400" dirty="0"/>
              <a:t>α </a:t>
            </a:r>
            <a:r>
              <a:rPr lang="cs-CZ" sz="2400" dirty="0" smtClean="0"/>
              <a:t>+ </a:t>
            </a:r>
            <a:r>
              <a:rPr lang="el-GR" sz="2400" dirty="0" smtClean="0"/>
              <a:t>γ</a:t>
            </a:r>
            <a:r>
              <a:rPr lang="cs-CZ" sz="2400" dirty="0" smtClean="0"/>
              <a:t>) 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327375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α </a:t>
            </a:r>
            <a:r>
              <a:rPr lang="cs-CZ" sz="2400" dirty="0" smtClean="0"/>
              <a:t>= 180° - (76° </a:t>
            </a:r>
            <a:r>
              <a:rPr lang="cs-CZ" sz="2400" dirty="0"/>
              <a:t>+ </a:t>
            </a:r>
            <a:r>
              <a:rPr lang="cs-CZ" sz="2400" dirty="0" smtClean="0"/>
              <a:t>32°) 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= 180° - 108° 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= 72° 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3255367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/>
              <a:t>β </a:t>
            </a:r>
            <a:r>
              <a:rPr lang="cs-CZ" sz="2400" dirty="0" smtClean="0"/>
              <a:t>= 180° - (</a:t>
            </a:r>
            <a:r>
              <a:rPr lang="cs-CZ" sz="2400" dirty="0"/>
              <a:t>82°45</a:t>
            </a:r>
            <a:r>
              <a:rPr lang="cs-CZ" sz="2400" dirty="0" smtClean="0"/>
              <a:t>´+</a:t>
            </a:r>
            <a:r>
              <a:rPr lang="cs-CZ" sz="2400" dirty="0"/>
              <a:t> 56°29</a:t>
            </a:r>
            <a:r>
              <a:rPr lang="cs-CZ" sz="2400" dirty="0" smtClean="0"/>
              <a:t>´)=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= 180° - 139°14´=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= 40°46´ </a:t>
            </a:r>
            <a:endParaRPr lang="cs-CZ" sz="2400" dirty="0"/>
          </a:p>
        </p:txBody>
      </p:sp>
      <p:sp>
        <p:nvSpPr>
          <p:cNvPr id="4" name="Dvojitá vlna 3"/>
          <p:cNvSpPr/>
          <p:nvPr/>
        </p:nvSpPr>
        <p:spPr>
          <a:xfrm>
            <a:off x="395536" y="2564904"/>
            <a:ext cx="3456384" cy="2088232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Dvojitá vlna 14"/>
          <p:cNvSpPr/>
          <p:nvPr/>
        </p:nvSpPr>
        <p:spPr>
          <a:xfrm>
            <a:off x="4716016" y="2564904"/>
            <a:ext cx="3456384" cy="2088232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1359932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1340768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5756" y="5301208"/>
            <a:ext cx="60126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Zapiš, zda je trojúhelník pravoúhlý, ostroúhlý, nebo tupoúhlý.</a:t>
            </a:r>
            <a:endParaRPr lang="cs-CZ" sz="2800" dirty="0"/>
          </a:p>
        </p:txBody>
      </p:sp>
      <p:pic>
        <p:nvPicPr>
          <p:cNvPr id="16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3944"/>
            <a:ext cx="683567" cy="47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395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office</a:t>
            </a:r>
            <a:r>
              <a:rPr lang="cs-CZ" sz="1400" dirty="0" smtClean="0"/>
              <a:t>.</a:t>
            </a:r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37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1216</TotalTime>
  <Words>482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Rozdělení trojúhelníků</vt:lpstr>
      <vt:lpstr>trojúhelník</vt:lpstr>
      <vt:lpstr>trojúhelník</vt:lpstr>
      <vt:lpstr>trojúhelník</vt:lpstr>
      <vt:lpstr>trojúhelník</vt:lpstr>
      <vt:lpstr>Trojúhelník - test</vt:lpstr>
      <vt:lpstr>Trojúhelník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13</cp:revision>
  <dcterms:created xsi:type="dcterms:W3CDTF">2013-05-10T21:08:43Z</dcterms:created>
  <dcterms:modified xsi:type="dcterms:W3CDTF">2013-06-02T14:18:34Z</dcterms:modified>
</cp:coreProperties>
</file>