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9" r:id="rId5"/>
    <p:sldId id="263" r:id="rId6"/>
    <p:sldId id="262" r:id="rId7"/>
    <p:sldId id="260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47" d="100"/>
          <a:sy n="47" d="100"/>
        </p:scale>
        <p:origin x="-11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8F858-3842-4B13-8C0C-1A9CB75894DB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2F011-7864-451B-8FE8-B2D01A769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083C6E-82E3-45EB-88C4-8077E874CF65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D5D82-E38D-4264-8C5B-82364EA5D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6803F-62B2-472A-9DA0-9AC04252E65A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5EDA2-9C4A-4E64-A355-C237AA7FA1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70086-CCB3-4B48-A088-B196F86B9938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B9916-9506-4134-9C83-776F632A87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BEA92-28B4-4F0B-B59F-997D28E6D017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1A207-AA10-4AA6-921C-2041C83E8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DD491-6F42-4C75-94B8-1765F3ED9F60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DC7540-828F-44BD-9FAA-805BFC58E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270A0-65A7-4F1C-99EE-E033EB67B9A1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271C5-91F9-46B1-8B0E-38927A7EC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A280E-CDB5-405F-939F-8669FEF47D7A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0D96C-6FEA-4537-A257-81746E422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9439D-A855-4117-A069-61B935AE0039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38660-021B-459E-AA71-A14DA7A6C9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57BE0-3964-4FA1-A5C7-9789E19B4DB4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A7F64-C036-48E5-AFE6-DC8858EE45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C4EC0-1B0E-4C47-90A8-32AAEB631084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4C068-0965-4F9A-BE45-FBC272474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D5C438-1205-4D1B-87A8-EE913FA99885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725866-52CB-47CF-A992-007D30AE8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3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28" name="TextovéPole 7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Název DUM:  </a:t>
            </a:r>
            <a:r>
              <a:rPr lang="cs-CZ">
                <a:latin typeface="Calibri" pitchFamily="34" charset="0"/>
              </a:rPr>
              <a:t>Výšky trojúhelníku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Šablona číslo:   </a:t>
            </a:r>
            <a:r>
              <a:rPr lang="cs-CZ">
                <a:latin typeface="Calibri" pitchFamily="34" charset="0"/>
              </a:rPr>
              <a:t>6</a:t>
            </a:r>
            <a:r>
              <a:rPr lang="cs-CZ" b="1">
                <a:latin typeface="Calibri" pitchFamily="34" charset="0"/>
              </a:rPr>
              <a:t>    Sada číslo:   </a:t>
            </a:r>
            <a:r>
              <a:rPr lang="cs-CZ">
                <a:latin typeface="Calibri" pitchFamily="34" charset="0"/>
              </a:rPr>
              <a:t> 1      </a:t>
            </a:r>
            <a:r>
              <a:rPr lang="cs-CZ" b="1">
                <a:latin typeface="Calibri" pitchFamily="34" charset="0"/>
              </a:rPr>
              <a:t>Pořadové číslo DUM: 17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Autor:   </a:t>
            </a:r>
            <a:r>
              <a:rPr lang="cs-CZ">
                <a:latin typeface="Calibri" pitchFamily="34" charset="0"/>
              </a:rPr>
              <a:t>Mgr. Zdeněk Charousek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260350"/>
            <a:ext cx="8229600" cy="5865813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Anotace: </a:t>
            </a:r>
            <a:r>
              <a:rPr lang="cs-CZ" sz="2200">
                <a:latin typeface="Calibri" pitchFamily="34" charset="0"/>
              </a:rPr>
              <a:t>Prezentace slouží k osvojení učiva o výškách v trojúhelníku.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>
                <a:latin typeface="Calibri" pitchFamily="34" charset="0"/>
              </a:rPr>
              <a:t/>
            </a:r>
            <a:br>
              <a:rPr lang="cs-CZ" sz="2200">
                <a:latin typeface="Calibri" pitchFamily="34" charset="0"/>
              </a:rPr>
            </a:br>
            <a:r>
              <a:rPr lang="cs-CZ" sz="2200" b="1">
                <a:latin typeface="Calibri" pitchFamily="34" charset="0"/>
              </a:rPr>
              <a:t>Očekávaný výstup</a:t>
            </a:r>
            <a:r>
              <a:rPr lang="cs-CZ" sz="2000" b="1">
                <a:latin typeface="Calibri" pitchFamily="34" charset="0"/>
              </a:rPr>
              <a:t>:</a:t>
            </a:r>
            <a:r>
              <a:rPr lang="cs-CZ" sz="2000">
                <a:latin typeface="Calibri" pitchFamily="34" charset="0"/>
              </a:rPr>
              <a:t> </a:t>
            </a:r>
            <a:r>
              <a:rPr lang="cs-CZ" sz="2200">
                <a:latin typeface="Calibri" pitchFamily="34" charset="0"/>
              </a:rPr>
              <a:t>Žáci sestrojují výšky v trojúhelníku.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 b="1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Druh učebního materiálu:     </a:t>
            </a:r>
            <a:r>
              <a:rPr lang="cs-CZ" sz="2200">
                <a:latin typeface="Calibri" pitchFamily="34" charset="0"/>
              </a:rPr>
              <a:t>prezentace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Typická věková skupina</a:t>
            </a:r>
            <a:r>
              <a:rPr lang="cs-CZ" sz="2200">
                <a:latin typeface="Calibri" pitchFamily="34" charset="0"/>
              </a:rPr>
              <a:t>:   6. třída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 b="1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Klíčová slova:  </a:t>
            </a:r>
            <a:r>
              <a:rPr lang="cs-CZ" sz="2200">
                <a:latin typeface="Calibri" pitchFamily="34" charset="0"/>
              </a:rPr>
              <a:t>Trojúhelník, výška.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 b="1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Pomůcky a materiál:   </a:t>
            </a:r>
            <a:r>
              <a:rPr lang="cs-CZ" sz="2200">
                <a:latin typeface="Calibri" pitchFamily="34" charset="0"/>
              </a:rPr>
              <a:t>interaktivní tabule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Potřebný čas pro výuku DUM</a:t>
            </a:r>
            <a:r>
              <a:rPr lang="cs-CZ" sz="2200">
                <a:latin typeface="Calibri" pitchFamily="34" charset="0"/>
              </a:rPr>
              <a:t>:  40 minut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endParaRPr lang="cs-CZ" sz="2200" b="1">
              <a:latin typeface="Calibri" pitchFamily="34" charset="0"/>
            </a:endParaRPr>
          </a:p>
          <a:p>
            <a:pPr algn="ctr">
              <a:lnSpc>
                <a:spcPct val="8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200" b="1">
                <a:latin typeface="Calibri" pitchFamily="34" charset="0"/>
              </a:rPr>
              <a:t>Metodické zhodnocení a popis práce s digitálním učebním materiálem: </a:t>
            </a:r>
            <a:r>
              <a:rPr lang="cs-CZ" sz="2200">
                <a:latin typeface="Calibri" pitchFamily="34" charset="0"/>
              </a:rPr>
              <a:t>Žáci na základě prezentace poznávají vlastnosti výšek</a:t>
            </a:r>
            <a:r>
              <a:rPr lang="cs-CZ" sz="2200"/>
              <a:t>                </a:t>
            </a:r>
            <a:r>
              <a:rPr lang="cs-CZ" sz="2200">
                <a:latin typeface="Calibri" pitchFamily="34" charset="0"/>
              </a:rPr>
              <a:t> v ostroúhl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m, tupoúhl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m, pravoúhl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m, rovnostrann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 </a:t>
            </a:r>
            <a:r>
              <a:rPr lang="cs-CZ" sz="2200"/>
              <a:t>                                     </a:t>
            </a:r>
            <a:r>
              <a:rPr lang="cs-CZ" sz="2200">
                <a:latin typeface="Calibri" pitchFamily="34" charset="0"/>
              </a:rPr>
              <a:t>a v rovnoramenn</a:t>
            </a:r>
            <a:r>
              <a:rPr lang="cs-CZ" sz="2200"/>
              <a:t>é</a:t>
            </a:r>
            <a:r>
              <a:rPr lang="cs-CZ" sz="2200">
                <a:latin typeface="Calibri" pitchFamily="34" charset="0"/>
              </a:rPr>
              <a:t>m trojúhelníku. </a:t>
            </a:r>
            <a:endParaRPr lang="cs-CZ" sz="22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Výšky trojúhelníku</a:t>
            </a:r>
          </a:p>
        </p:txBody>
      </p:sp>
      <p:sp>
        <p:nvSpPr>
          <p:cNvPr id="15362" name="TextovéPole 4"/>
          <p:cNvSpPr txBox="1">
            <a:spLocks noChangeArrowheads="1"/>
          </p:cNvSpPr>
          <p:nvPr/>
        </p:nvSpPr>
        <p:spPr bwMode="auto">
          <a:xfrm>
            <a:off x="755650" y="5516563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</a:t>
            </a:r>
          </a:p>
        </p:txBody>
      </p: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2124075" y="1538288"/>
            <a:ext cx="10795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C</a:t>
            </a:r>
          </a:p>
        </p:txBody>
      </p:sp>
      <p:sp>
        <p:nvSpPr>
          <p:cNvPr id="15364" name="TextovéPole 6"/>
          <p:cNvSpPr txBox="1">
            <a:spLocks noChangeArrowheads="1"/>
          </p:cNvSpPr>
          <p:nvPr/>
        </p:nvSpPr>
        <p:spPr bwMode="auto">
          <a:xfrm>
            <a:off x="6659563" y="5516563"/>
            <a:ext cx="10810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B</a:t>
            </a:r>
          </a:p>
        </p:txBody>
      </p:sp>
      <p:sp>
        <p:nvSpPr>
          <p:cNvPr id="15365" name="TextovéPole 14"/>
          <p:cNvSpPr txBox="1">
            <a:spLocks noChangeArrowheads="1"/>
          </p:cNvSpPr>
          <p:nvPr/>
        </p:nvSpPr>
        <p:spPr bwMode="auto">
          <a:xfrm>
            <a:off x="8528050" y="3535363"/>
            <a:ext cx="5032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  <a:r>
              <a:rPr lang="cs-CZ" sz="2800" baseline="-25000">
                <a:latin typeface="Calibri" pitchFamily="34" charset="0"/>
              </a:rPr>
              <a:t>a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5366" name="TextovéPole 16"/>
          <p:cNvSpPr txBox="1">
            <a:spLocks noChangeArrowheads="1"/>
          </p:cNvSpPr>
          <p:nvPr/>
        </p:nvSpPr>
        <p:spPr bwMode="auto">
          <a:xfrm>
            <a:off x="6007100" y="4686300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</a:t>
            </a:r>
            <a:r>
              <a:rPr lang="cs-CZ" sz="2800" baseline="-25000">
                <a:latin typeface="Calibri" pitchFamily="34" charset="0"/>
              </a:rPr>
              <a:t>a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5367" name="TextovéPole 19"/>
          <p:cNvSpPr txBox="1">
            <a:spLocks noChangeArrowheads="1"/>
          </p:cNvSpPr>
          <p:nvPr/>
        </p:nvSpPr>
        <p:spPr bwMode="auto">
          <a:xfrm>
            <a:off x="4572000" y="1989138"/>
            <a:ext cx="4572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</a:t>
            </a:r>
            <a:r>
              <a:rPr lang="cs-CZ" sz="2800" baseline="-25000">
                <a:latin typeface="Calibri" pitchFamily="34" charset="0"/>
              </a:rPr>
              <a:t>a</a:t>
            </a:r>
            <a:r>
              <a:rPr lang="cs-CZ" sz="2800">
                <a:latin typeface="Calibri" pitchFamily="34" charset="0"/>
              </a:rPr>
              <a:t> v</a:t>
            </a:r>
            <a:r>
              <a:rPr lang="cs-CZ" sz="2800" baseline="-25000">
                <a:latin typeface="Calibri" pitchFamily="34" charset="0"/>
              </a:rPr>
              <a:t>b</a:t>
            </a:r>
            <a:r>
              <a:rPr lang="cs-CZ" sz="2800">
                <a:latin typeface="Calibri" pitchFamily="34" charset="0"/>
              </a:rPr>
              <a:t> v</a:t>
            </a:r>
            <a:r>
              <a:rPr lang="cs-CZ" sz="2800" baseline="-25000">
                <a:latin typeface="Calibri" pitchFamily="34" charset="0"/>
              </a:rPr>
              <a:t>c </a:t>
            </a:r>
            <a:r>
              <a:rPr lang="cs-CZ" sz="2800">
                <a:latin typeface="Calibri" pitchFamily="34" charset="0"/>
              </a:rPr>
              <a:t>…….výšky trojúhelníku 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957263" y="1989138"/>
            <a:ext cx="5776912" cy="3584575"/>
          </a:xfrm>
          <a:custGeom>
            <a:avLst/>
            <a:gdLst>
              <a:gd name="connsiteX0" fmla="*/ 0 w 5776686"/>
              <a:gd name="connsiteY0" fmla="*/ 3585029 h 3585029"/>
              <a:gd name="connsiteX1" fmla="*/ 5776686 w 5776686"/>
              <a:gd name="connsiteY1" fmla="*/ 3570514 h 3585029"/>
              <a:gd name="connsiteX2" fmla="*/ 1451428 w 5776686"/>
              <a:gd name="connsiteY2" fmla="*/ 0 h 3585029"/>
              <a:gd name="connsiteX3" fmla="*/ 0 w 5776686"/>
              <a:gd name="connsiteY3" fmla="*/ 3585029 h 35850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776686" h="3585029">
                <a:moveTo>
                  <a:pt x="0" y="3585029"/>
                </a:moveTo>
                <a:lnTo>
                  <a:pt x="5776686" y="3570514"/>
                </a:lnTo>
                <a:lnTo>
                  <a:pt x="1451428" y="0"/>
                </a:lnTo>
                <a:lnTo>
                  <a:pt x="0" y="358502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6" name="Přímá spojnice 25"/>
          <p:cNvCxnSpPr>
            <a:stCxn id="24" idx="2"/>
          </p:cNvCxnSpPr>
          <p:nvPr/>
        </p:nvCxnSpPr>
        <p:spPr>
          <a:xfrm>
            <a:off x="2409825" y="1989138"/>
            <a:ext cx="1588" cy="35845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24" idx="0"/>
          </p:cNvCxnSpPr>
          <p:nvPr/>
        </p:nvCxnSpPr>
        <p:spPr>
          <a:xfrm flipV="1">
            <a:off x="957263" y="2681288"/>
            <a:ext cx="2246312" cy="2892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24" idx="1"/>
          </p:cNvCxnSpPr>
          <p:nvPr/>
        </p:nvCxnSpPr>
        <p:spPr>
          <a:xfrm flipH="1" flipV="1">
            <a:off x="1835150" y="3429000"/>
            <a:ext cx="4899025" cy="21304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2" name="TextovéPole 15"/>
          <p:cNvSpPr txBox="1">
            <a:spLocks noChangeArrowheads="1"/>
          </p:cNvSpPr>
          <p:nvPr/>
        </p:nvSpPr>
        <p:spPr bwMode="auto">
          <a:xfrm>
            <a:off x="3781425" y="3948113"/>
            <a:ext cx="5032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orte" pitchFamily="66" charset="0"/>
              </a:rPr>
              <a:t>v</a:t>
            </a:r>
            <a:r>
              <a:rPr lang="cs-CZ" sz="2800" baseline="-25000">
                <a:latin typeface="Forte" pitchFamily="66" charset="0"/>
              </a:rPr>
              <a:t>b</a:t>
            </a:r>
            <a:endParaRPr lang="cs-CZ" sz="2800">
              <a:latin typeface="Forte" pitchFamily="66" charset="0"/>
            </a:endParaRPr>
          </a:p>
        </p:txBody>
      </p:sp>
      <p:sp>
        <p:nvSpPr>
          <p:cNvPr id="15373" name="TextovéPole 17"/>
          <p:cNvSpPr txBox="1">
            <a:spLocks noChangeArrowheads="1"/>
          </p:cNvSpPr>
          <p:nvPr/>
        </p:nvSpPr>
        <p:spPr bwMode="auto">
          <a:xfrm>
            <a:off x="2339975" y="4057650"/>
            <a:ext cx="5032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orte" pitchFamily="66" charset="0"/>
              </a:rPr>
              <a:t>v</a:t>
            </a:r>
            <a:r>
              <a:rPr lang="cs-CZ" sz="2800" baseline="-25000">
                <a:latin typeface="Forte" pitchFamily="66" charset="0"/>
              </a:rPr>
              <a:t>c</a:t>
            </a:r>
            <a:endParaRPr lang="cs-CZ" sz="2800">
              <a:latin typeface="Forte" pitchFamily="66" charset="0"/>
            </a:endParaRPr>
          </a:p>
        </p:txBody>
      </p:sp>
      <p:sp>
        <p:nvSpPr>
          <p:cNvPr id="15374" name="TextovéPole 18"/>
          <p:cNvSpPr txBox="1">
            <a:spLocks noChangeArrowheads="1"/>
          </p:cNvSpPr>
          <p:nvPr/>
        </p:nvSpPr>
        <p:spPr bwMode="auto">
          <a:xfrm>
            <a:off x="2843213" y="2924175"/>
            <a:ext cx="504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orte" pitchFamily="66" charset="0"/>
              </a:rPr>
              <a:t>v</a:t>
            </a:r>
            <a:r>
              <a:rPr lang="cs-CZ" sz="2800" baseline="-25000">
                <a:latin typeface="Forte" pitchFamily="66" charset="0"/>
              </a:rPr>
              <a:t>a</a:t>
            </a:r>
            <a:endParaRPr lang="cs-CZ" sz="2800">
              <a:latin typeface="Forte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Výšky trojúhelníku</a:t>
            </a:r>
          </a:p>
        </p:txBody>
      </p:sp>
      <p:sp>
        <p:nvSpPr>
          <p:cNvPr id="16386" name="TextovéPole 19"/>
          <p:cNvSpPr txBox="1">
            <a:spLocks noChangeArrowheads="1"/>
          </p:cNvSpPr>
          <p:nvPr/>
        </p:nvSpPr>
        <p:spPr bwMode="auto">
          <a:xfrm>
            <a:off x="179388" y="765175"/>
            <a:ext cx="8766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Sestroj libovolný tupoúhlý trojúhelník.</a:t>
            </a:r>
          </a:p>
          <a:p>
            <a:r>
              <a:rPr lang="cs-CZ" sz="2800">
                <a:latin typeface="Calibri" pitchFamily="34" charset="0"/>
              </a:rPr>
              <a:t>Sestroj jeho výšky</a:t>
            </a:r>
          </a:p>
          <a:p>
            <a:r>
              <a:rPr lang="cs-CZ" sz="2800">
                <a:latin typeface="Calibri" pitchFamily="34" charset="0"/>
              </a:rPr>
              <a:t>Protínají se výšky v jednom bodě?</a:t>
            </a:r>
          </a:p>
          <a:p>
            <a:r>
              <a:rPr lang="cs-CZ" sz="2800">
                <a:latin typeface="Calibri" pitchFamily="34" charset="0"/>
              </a:rPr>
              <a:t>Protínají se přímky</a:t>
            </a:r>
            <a:r>
              <a:rPr lang="cs-CZ" sz="2800"/>
              <a:t>,</a:t>
            </a:r>
            <a:r>
              <a:rPr lang="cs-CZ" sz="2800">
                <a:latin typeface="Calibri" pitchFamily="34" charset="0"/>
              </a:rPr>
              <a:t> na kterých leží výšky?</a:t>
            </a:r>
          </a:p>
        </p:txBody>
      </p:sp>
      <p:sp>
        <p:nvSpPr>
          <p:cNvPr id="3" name="Rovnoramenný trojúhelník 2"/>
          <p:cNvSpPr/>
          <p:nvPr/>
        </p:nvSpPr>
        <p:spPr>
          <a:xfrm rot="9190056">
            <a:off x="1443038" y="3849688"/>
            <a:ext cx="4392612" cy="1225550"/>
          </a:xfrm>
          <a:prstGeom prst="triangle">
            <a:avLst>
              <a:gd name="adj" fmla="val 4537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Výšky trojúhelníku</a:t>
            </a:r>
          </a:p>
        </p:txBody>
      </p:sp>
      <p:sp>
        <p:nvSpPr>
          <p:cNvPr id="17410" name="TextovéPole 19"/>
          <p:cNvSpPr txBox="1">
            <a:spLocks noChangeArrowheads="1"/>
          </p:cNvSpPr>
          <p:nvPr/>
        </p:nvSpPr>
        <p:spPr bwMode="auto">
          <a:xfrm>
            <a:off x="179388" y="765175"/>
            <a:ext cx="8766175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Sestroj libovolný pravoúhlý trojúhelník.</a:t>
            </a:r>
          </a:p>
          <a:p>
            <a:r>
              <a:rPr lang="cs-CZ" sz="2800">
                <a:latin typeface="Calibri" pitchFamily="34" charset="0"/>
              </a:rPr>
              <a:t>Sestroj jeho výšky</a:t>
            </a:r>
          </a:p>
          <a:p>
            <a:r>
              <a:rPr lang="cs-CZ" sz="2800">
                <a:latin typeface="Calibri" pitchFamily="34" charset="0"/>
              </a:rPr>
              <a:t>Protínají se výšky v jednom bodě?</a:t>
            </a:r>
          </a:p>
          <a:p>
            <a:r>
              <a:rPr lang="cs-CZ" sz="2800">
                <a:latin typeface="Calibri" pitchFamily="34" charset="0"/>
              </a:rPr>
              <a:t>Které výšky se shodují se stranou v pravoúhlém trojúhelníku?</a:t>
            </a:r>
          </a:p>
        </p:txBody>
      </p:sp>
      <p:sp>
        <p:nvSpPr>
          <p:cNvPr id="3" name="Rovnoramenný trojúhelník 2"/>
          <p:cNvSpPr/>
          <p:nvPr/>
        </p:nvSpPr>
        <p:spPr>
          <a:xfrm rot="5400000">
            <a:off x="4057651" y="2466975"/>
            <a:ext cx="2005012" cy="3919537"/>
          </a:xfrm>
          <a:prstGeom prst="triangle">
            <a:avLst>
              <a:gd name="adj" fmla="val 10000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Výšky trojúhelníku</a:t>
            </a:r>
          </a:p>
        </p:txBody>
      </p:sp>
      <p:sp>
        <p:nvSpPr>
          <p:cNvPr id="18434" name="TextovéPole 19"/>
          <p:cNvSpPr txBox="1">
            <a:spLocks noChangeArrowheads="1"/>
          </p:cNvSpPr>
          <p:nvPr/>
        </p:nvSpPr>
        <p:spPr bwMode="auto">
          <a:xfrm>
            <a:off x="179388" y="765175"/>
            <a:ext cx="8766175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Sestroj rovnostranný trojúhelník s délkou strany 7cm.</a:t>
            </a:r>
          </a:p>
          <a:p>
            <a:r>
              <a:rPr lang="cs-CZ" sz="2800">
                <a:latin typeface="Calibri" pitchFamily="34" charset="0"/>
              </a:rPr>
              <a:t>Sestroj jeho výšky</a:t>
            </a:r>
          </a:p>
          <a:p>
            <a:r>
              <a:rPr lang="cs-CZ" sz="2800">
                <a:latin typeface="Calibri" pitchFamily="34" charset="0"/>
              </a:rPr>
              <a:t>Protínají se výšky v jednom bodě?</a:t>
            </a:r>
          </a:p>
          <a:p>
            <a:r>
              <a:rPr lang="cs-CZ" sz="2800">
                <a:latin typeface="Calibri" pitchFamily="34" charset="0"/>
              </a:rPr>
              <a:t>Změř výšky a zapiš jejich velikost.</a:t>
            </a:r>
          </a:p>
          <a:p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Výšky trojúhelníku</a:t>
            </a:r>
          </a:p>
        </p:txBody>
      </p:sp>
      <p:sp>
        <p:nvSpPr>
          <p:cNvPr id="19458" name="TextovéPole 19"/>
          <p:cNvSpPr txBox="1">
            <a:spLocks noChangeArrowheads="1"/>
          </p:cNvSpPr>
          <p:nvPr/>
        </p:nvSpPr>
        <p:spPr bwMode="auto">
          <a:xfrm>
            <a:off x="179388" y="765175"/>
            <a:ext cx="8766175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Sestroj rovnoramenný trojúhelník s délkou základny 7</a:t>
            </a:r>
            <a:r>
              <a:rPr lang="cs-CZ" sz="2800"/>
              <a:t> </a:t>
            </a:r>
            <a:r>
              <a:rPr lang="cs-CZ" sz="2800">
                <a:latin typeface="Calibri" pitchFamily="34" charset="0"/>
              </a:rPr>
              <a:t>cm </a:t>
            </a:r>
            <a:r>
              <a:rPr lang="cs-CZ" sz="2800"/>
              <a:t>        </a:t>
            </a:r>
            <a:r>
              <a:rPr lang="cs-CZ" sz="2800">
                <a:latin typeface="Calibri" pitchFamily="34" charset="0"/>
              </a:rPr>
              <a:t>a ramene 6</a:t>
            </a:r>
            <a:r>
              <a:rPr lang="cs-CZ" sz="2800"/>
              <a:t> </a:t>
            </a:r>
            <a:r>
              <a:rPr lang="cs-CZ" sz="2800">
                <a:latin typeface="Calibri" pitchFamily="34" charset="0"/>
              </a:rPr>
              <a:t>cm.</a:t>
            </a:r>
          </a:p>
          <a:p>
            <a:r>
              <a:rPr lang="cs-CZ" sz="2800">
                <a:latin typeface="Calibri" pitchFamily="34" charset="0"/>
              </a:rPr>
              <a:t>Sestroj jeho výšky.</a:t>
            </a:r>
          </a:p>
          <a:p>
            <a:r>
              <a:rPr lang="cs-CZ" sz="2800">
                <a:latin typeface="Calibri" pitchFamily="34" charset="0"/>
              </a:rPr>
              <a:t>Protínají se výšky v jednom bodě?</a:t>
            </a:r>
          </a:p>
          <a:p>
            <a:r>
              <a:rPr lang="cs-CZ" sz="2800">
                <a:latin typeface="Calibri" pitchFamily="34" charset="0"/>
              </a:rPr>
              <a:t>Změř výšky a zapiš jejich velikost.</a:t>
            </a:r>
          </a:p>
          <a:p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5259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Použitá literatura: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</a:t>
            </a:r>
            <a:r>
              <a:rPr lang="cs-CZ" sz="1050" dirty="0" smtClean="0"/>
              <a:t>9711252. </a:t>
            </a:r>
            <a:endParaRPr lang="cs-CZ" sz="105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Obrázky: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9532</TotalTime>
  <Words>248</Words>
  <Application>Microsoft Office PowerPoint</Application>
  <PresentationFormat>On-screen Show (4:3)</PresentationFormat>
  <Paragraphs>60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Arial</vt:lpstr>
      <vt:lpstr>Times New Roman</vt:lpstr>
      <vt:lpstr>Forte</vt:lpstr>
      <vt:lpstr>Motiv systému Office</vt:lpstr>
      <vt:lpstr>Snímek 1</vt:lpstr>
      <vt:lpstr>Snímek 2</vt:lpstr>
      <vt:lpstr>Výšky trojúhelníku</vt:lpstr>
      <vt:lpstr>Výšky trojúhelníku</vt:lpstr>
      <vt:lpstr>Výšky trojúhelníku</vt:lpstr>
      <vt:lpstr>Výšky trojúhelníku</vt:lpstr>
      <vt:lpstr>Výšky trojúhelníku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Výšky trojúhelníku</dc:title>
  <dc:creator>Zdeněk Charousek</dc:creator>
  <cp:lastModifiedBy>DUM</cp:lastModifiedBy>
  <cp:revision>9</cp:revision>
  <dcterms:created xsi:type="dcterms:W3CDTF">2013-05-22T05:34:35Z</dcterms:created>
  <dcterms:modified xsi:type="dcterms:W3CDTF">2013-06-02T20:37:16Z</dcterms:modified>
</cp:coreProperties>
</file>