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36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82" d="100"/>
          <a:sy n="82" d="100"/>
        </p:scale>
        <p:origin x="-94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63F40-E217-41AA-B1A1-71BE02BC345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149B9-2EE8-4ED0-8006-8BAE37F95A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4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509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837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50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441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569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712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248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242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114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814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690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C45DD-5C0C-4DD8-97B0-208440478F6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1CD9B-BB3C-4575-B73E-A26515D3D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5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Kružnice </a:t>
            </a:r>
            <a:r>
              <a:rPr lang="cs-CZ" dirty="0" smtClean="0"/>
              <a:t>opsaná </a:t>
            </a:r>
            <a:r>
              <a:rPr lang="cs-CZ" dirty="0" smtClean="0"/>
              <a:t>trojúhelníku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</a:t>
            </a:r>
            <a:r>
              <a:rPr lang="cs-CZ" b="1" dirty="0" smtClean="0"/>
              <a:t>19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85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osvojení učiva o kružnici </a:t>
            </a:r>
            <a:r>
              <a:rPr lang="cs-CZ" dirty="0" smtClean="0">
                <a:solidFill>
                  <a:schemeClr val="tx1"/>
                </a:solidFill>
              </a:rPr>
              <a:t>opsané </a:t>
            </a:r>
            <a:r>
              <a:rPr lang="cs-CZ" dirty="0" smtClean="0">
                <a:solidFill>
                  <a:schemeClr val="tx1"/>
                </a:solidFill>
              </a:rPr>
              <a:t>trojúhelníku.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sestrojují kružnici </a:t>
            </a:r>
            <a:r>
              <a:rPr lang="cs-CZ" dirty="0" smtClean="0">
                <a:solidFill>
                  <a:schemeClr val="tx1"/>
                </a:solidFill>
              </a:rPr>
              <a:t>opsanou </a:t>
            </a:r>
            <a:r>
              <a:rPr lang="cs-CZ" dirty="0" smtClean="0">
                <a:solidFill>
                  <a:schemeClr val="tx1"/>
                </a:solidFill>
              </a:rPr>
              <a:t>trojúhelníku.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Trojúhelník, kružnice </a:t>
            </a:r>
            <a:r>
              <a:rPr lang="cs-CZ" dirty="0" smtClean="0">
                <a:solidFill>
                  <a:schemeClr val="tx1"/>
                </a:solidFill>
              </a:rPr>
              <a:t>opsaná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trojúhelníku.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20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</a:t>
            </a:r>
            <a:r>
              <a:rPr lang="cs-CZ" dirty="0">
                <a:solidFill>
                  <a:schemeClr val="tx1"/>
                </a:solidFill>
              </a:rPr>
              <a:t>na základě </a:t>
            </a:r>
            <a:r>
              <a:rPr lang="cs-CZ" dirty="0" smtClean="0">
                <a:solidFill>
                  <a:schemeClr val="tx1"/>
                </a:solidFill>
              </a:rPr>
              <a:t>prezentace si připomenou osu </a:t>
            </a:r>
            <a:r>
              <a:rPr lang="cs-CZ" dirty="0" smtClean="0">
                <a:solidFill>
                  <a:schemeClr val="tx1"/>
                </a:solidFill>
              </a:rPr>
              <a:t>úsečky </a:t>
            </a:r>
            <a:r>
              <a:rPr lang="cs-CZ" dirty="0" smtClean="0">
                <a:solidFill>
                  <a:schemeClr val="tx1"/>
                </a:solidFill>
              </a:rPr>
              <a:t>a následně sestrojují kružnici </a:t>
            </a:r>
            <a:r>
              <a:rPr lang="cs-CZ" dirty="0" smtClean="0">
                <a:solidFill>
                  <a:schemeClr val="tx1"/>
                </a:solidFill>
              </a:rPr>
              <a:t>opsanou </a:t>
            </a:r>
            <a:r>
              <a:rPr lang="cs-CZ" dirty="0" smtClean="0">
                <a:solidFill>
                  <a:schemeClr val="tx1"/>
                </a:solidFill>
              </a:rPr>
              <a:t>trojúhelníku.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76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Narýsuj libovolnou úsečku AB</a:t>
            </a:r>
            <a:endParaRPr lang="cs-CZ" sz="2800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 rot="20642937">
            <a:off x="2411760" y="4077072"/>
            <a:ext cx="2880320" cy="144016"/>
            <a:chOff x="2411760" y="4077072"/>
            <a:chExt cx="3600400" cy="144016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411760" y="4149080"/>
              <a:ext cx="36004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24117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60121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2267744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71703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407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. Sestroj osu </a:t>
            </a:r>
            <a:r>
              <a:rPr lang="cs-CZ" sz="2800" dirty="0" smtClean="0">
                <a:latin typeface="Lucida Handwriting" pitchFamily="66" charset="0"/>
              </a:rPr>
              <a:t>o</a:t>
            </a:r>
            <a:r>
              <a:rPr lang="cs-CZ" sz="2800" dirty="0" smtClean="0"/>
              <a:t>  úsečky AB.</a:t>
            </a:r>
            <a:endParaRPr lang="cs-CZ" sz="2800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 rot="20700000">
            <a:off x="2411760" y="4077072"/>
            <a:ext cx="2880320" cy="144016"/>
            <a:chOff x="2411760" y="4077072"/>
            <a:chExt cx="3600400" cy="144016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2411760" y="4149080"/>
              <a:ext cx="36004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24117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60121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2267744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371703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3" name="Oblouk 2"/>
          <p:cNvSpPr/>
          <p:nvPr/>
        </p:nvSpPr>
        <p:spPr>
          <a:xfrm>
            <a:off x="866476" y="2924944"/>
            <a:ext cx="3201468" cy="3201468"/>
          </a:xfrm>
          <a:prstGeom prst="arc">
            <a:avLst>
              <a:gd name="adj1" fmla="val 18411826"/>
              <a:gd name="adj2" fmla="val 144129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H="1" flipV="1">
            <a:off x="3131840" y="1412776"/>
            <a:ext cx="1296144" cy="489654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>
            <a:off x="3671533" y="2204864"/>
            <a:ext cx="3142950" cy="3142950"/>
          </a:xfrm>
          <a:prstGeom prst="arc">
            <a:avLst>
              <a:gd name="adj1" fmla="val 7815028"/>
              <a:gd name="adj2" fmla="val 120676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61560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57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Zvol tři body S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, S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a S</a:t>
            </a:r>
            <a:r>
              <a:rPr lang="cs-CZ" sz="2800" baseline="-25000" dirty="0" smtClean="0"/>
              <a:t>3 </a:t>
            </a:r>
            <a:r>
              <a:rPr lang="cs-CZ" sz="2800" dirty="0" smtClean="0"/>
              <a:t>na ose </a:t>
            </a:r>
            <a:r>
              <a:rPr lang="cs-CZ" sz="2800" dirty="0" smtClean="0">
                <a:latin typeface="Lucida Handwriting" pitchFamily="66" charset="0"/>
              </a:rPr>
              <a:t>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 rot="20700000">
            <a:off x="2411760" y="4077072"/>
            <a:ext cx="2880320" cy="144016"/>
            <a:chOff x="2411760" y="4077072"/>
            <a:chExt cx="3600400" cy="144016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2411760" y="4149080"/>
              <a:ext cx="36004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24117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60121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2267744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371703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cxnSp>
        <p:nvCxnSpPr>
          <p:cNvPr id="8" name="Přímá spojnice 7"/>
          <p:cNvCxnSpPr/>
          <p:nvPr/>
        </p:nvCxnSpPr>
        <p:spPr>
          <a:xfrm flipH="1" flipV="1">
            <a:off x="3131840" y="1412776"/>
            <a:ext cx="1296144" cy="489654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427984" y="61560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3419872" y="2780928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572272" y="3284984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067944" y="5157192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067944" y="479715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292494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242088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075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511660" y="836712"/>
            <a:ext cx="3960440" cy="3960440"/>
          </a:xfrm>
          <a:prstGeom prst="ellipse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Zkus sestrojit kružnice, které prochází body A </a:t>
            </a:r>
            <a:r>
              <a:rPr lang="cs-CZ" sz="2800" dirty="0" err="1" smtClean="0"/>
              <a:t>a</a:t>
            </a:r>
            <a:r>
              <a:rPr lang="cs-CZ" sz="2800" dirty="0" smtClean="0"/>
              <a:t> B, se středem S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, S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a S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 rot="20700000">
            <a:off x="2411760" y="4077072"/>
            <a:ext cx="2880320" cy="144016"/>
            <a:chOff x="2411760" y="4077072"/>
            <a:chExt cx="3600400" cy="144016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2411760" y="4149080"/>
              <a:ext cx="36004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24117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60121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2339752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375942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cxnSp>
        <p:nvCxnSpPr>
          <p:cNvPr id="8" name="Přímá spojnice 7"/>
          <p:cNvCxnSpPr/>
          <p:nvPr/>
        </p:nvCxnSpPr>
        <p:spPr>
          <a:xfrm flipH="1" flipV="1">
            <a:off x="3131840" y="1412776"/>
            <a:ext cx="1296144" cy="489654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427984" y="61560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3419872" y="2780928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572272" y="3284984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067944" y="5157192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067944" y="479715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292494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242088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1979712" y="1664804"/>
            <a:ext cx="3312368" cy="33123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39752" y="3392996"/>
            <a:ext cx="3600400" cy="3600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12687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19795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43558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1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8680"/>
            <a:ext cx="86409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Každý bod ležící na ose úsečky je středem kružnice, která prochází krajními body této úsečky.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Žádný bod ležící mimo tuto osu středem takové kružnice není.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vál 30"/>
          <p:cNvSpPr/>
          <p:nvPr/>
        </p:nvSpPr>
        <p:spPr>
          <a:xfrm>
            <a:off x="2231740" y="2212376"/>
            <a:ext cx="2820745" cy="282074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 rot="20700000">
            <a:off x="2872818" y="4520258"/>
            <a:ext cx="2051451" cy="102573"/>
            <a:chOff x="2411760" y="4077072"/>
            <a:chExt cx="3600400" cy="144016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2411760" y="4149080"/>
              <a:ext cx="36004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V="1">
              <a:off x="24117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6012160" y="4077072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2821532" y="4827976"/>
            <a:ext cx="615435" cy="328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21697" y="4294019"/>
            <a:ext cx="615435" cy="328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cxnSp>
        <p:nvCxnSpPr>
          <p:cNvPr id="38" name="Přímá spojnice 37"/>
          <p:cNvCxnSpPr/>
          <p:nvPr/>
        </p:nvCxnSpPr>
        <p:spPr>
          <a:xfrm flipH="1" flipV="1">
            <a:off x="3385681" y="2622666"/>
            <a:ext cx="923153" cy="3487467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308834" y="6000942"/>
            <a:ext cx="307718" cy="263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3590826" y="3597105"/>
            <a:ext cx="102573" cy="512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699370" y="3956109"/>
            <a:ext cx="102573" cy="512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4052403" y="5289552"/>
            <a:ext cx="102573" cy="512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052403" y="5033121"/>
            <a:ext cx="615435" cy="328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744685" y="3699678"/>
            <a:ext cx="615435" cy="328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590826" y="3340674"/>
            <a:ext cx="615435" cy="328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46" name="Ovál 45"/>
          <p:cNvSpPr/>
          <p:nvPr/>
        </p:nvSpPr>
        <p:spPr>
          <a:xfrm>
            <a:off x="2565101" y="2802168"/>
            <a:ext cx="2359169" cy="23591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2821532" y="4033039"/>
            <a:ext cx="2564314" cy="25643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667838" y="2520094"/>
            <a:ext cx="512863" cy="263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1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565265" y="3026338"/>
            <a:ext cx="512863" cy="263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83273" y="4718785"/>
            <a:ext cx="512863" cy="263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k</a:t>
            </a:r>
            <a:r>
              <a:rPr lang="cs-CZ" baseline="-25000" dirty="0" smtClean="0">
                <a:latin typeface="Lucida Handwriting" pitchFamily="66" charset="0"/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71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931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2B3616"/>
                </a:solidFill>
              </a:rPr>
              <a:t>1. Narýsuj libovolný ostroúhlý trojúhelník ABC.</a:t>
            </a:r>
            <a:endParaRPr lang="cs-CZ" sz="2800" dirty="0">
              <a:solidFill>
                <a:srgbClr val="2B3616"/>
              </a:solidFill>
            </a:endParaRPr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2402006" y="1978925"/>
            <a:ext cx="4326340" cy="2893326"/>
          </a:xfrm>
          <a:custGeom>
            <a:avLst/>
            <a:gdLst>
              <a:gd name="connsiteX0" fmla="*/ 0 w 4326340"/>
              <a:gd name="connsiteY0" fmla="*/ 2879678 h 2893326"/>
              <a:gd name="connsiteX1" fmla="*/ 4326340 w 4326340"/>
              <a:gd name="connsiteY1" fmla="*/ 2893326 h 2893326"/>
              <a:gd name="connsiteX2" fmla="*/ 1433015 w 4326340"/>
              <a:gd name="connsiteY2" fmla="*/ 0 h 2893326"/>
              <a:gd name="connsiteX3" fmla="*/ 0 w 4326340"/>
              <a:gd name="connsiteY3" fmla="*/ 2879678 h 2893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6340" h="2893326">
                <a:moveTo>
                  <a:pt x="0" y="2879678"/>
                </a:moveTo>
                <a:lnTo>
                  <a:pt x="4326340" y="2893326"/>
                </a:lnTo>
                <a:lnTo>
                  <a:pt x="1433015" y="0"/>
                </a:lnTo>
                <a:lnTo>
                  <a:pt x="0" y="287967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72514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7971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14656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10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931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2B3616"/>
                </a:solidFill>
              </a:rPr>
              <a:t>2</a:t>
            </a:r>
            <a:r>
              <a:rPr lang="cs-CZ" sz="2800" dirty="0" smtClean="0">
                <a:solidFill>
                  <a:srgbClr val="2B3616"/>
                </a:solidFill>
              </a:rPr>
              <a:t>. Sestroj osy úseček AB, BC, AC.</a:t>
            </a:r>
            <a:endParaRPr lang="cs-CZ" sz="2800" dirty="0">
              <a:solidFill>
                <a:srgbClr val="2B3616"/>
              </a:solidFill>
            </a:endParaRPr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2402006" y="1978925"/>
            <a:ext cx="4326340" cy="2893326"/>
          </a:xfrm>
          <a:custGeom>
            <a:avLst/>
            <a:gdLst>
              <a:gd name="connsiteX0" fmla="*/ 0 w 4326340"/>
              <a:gd name="connsiteY0" fmla="*/ 2879678 h 2893326"/>
              <a:gd name="connsiteX1" fmla="*/ 4326340 w 4326340"/>
              <a:gd name="connsiteY1" fmla="*/ 2893326 h 2893326"/>
              <a:gd name="connsiteX2" fmla="*/ 1433015 w 4326340"/>
              <a:gd name="connsiteY2" fmla="*/ 0 h 2893326"/>
              <a:gd name="connsiteX3" fmla="*/ 0 w 4326340"/>
              <a:gd name="connsiteY3" fmla="*/ 2879678 h 2893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6340" h="2893326">
                <a:moveTo>
                  <a:pt x="0" y="2879678"/>
                </a:moveTo>
                <a:lnTo>
                  <a:pt x="4326340" y="2893326"/>
                </a:lnTo>
                <a:lnTo>
                  <a:pt x="1433015" y="0"/>
                </a:lnTo>
                <a:lnTo>
                  <a:pt x="0" y="287967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72514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7971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14656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565176" y="3068960"/>
            <a:ext cx="0" cy="324036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995936" y="1978925"/>
            <a:ext cx="2732410" cy="271021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691680" y="2708920"/>
            <a:ext cx="3312368" cy="1656184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52313" y="594928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2411596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r>
              <a:rPr lang="cs-CZ" baseline="-25000" dirty="0" smtClean="0">
                <a:latin typeface="Lucida Handwriting" pitchFamily="66" charset="0"/>
              </a:rPr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42493" y="198884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931" y="5320372"/>
            <a:ext cx="39990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Protnuly se ti všechny tři osy v</a:t>
            </a:r>
            <a:r>
              <a:rPr lang="cs-CZ" sz="2400" dirty="0">
                <a:solidFill>
                  <a:srgbClr val="0070C0"/>
                </a:solidFill>
              </a:rPr>
              <a:t> </a:t>
            </a:r>
            <a:r>
              <a:rPr lang="cs-CZ" sz="2400" dirty="0" smtClean="0">
                <a:solidFill>
                  <a:srgbClr val="0070C0"/>
                </a:solidFill>
              </a:rPr>
              <a:t>jednom bodě? Pak jsi rýsoval přesně.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95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931" y="54868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2B3616"/>
                </a:solidFill>
              </a:rPr>
              <a:t>3. Průsečík os označ O.</a:t>
            </a:r>
            <a:endParaRPr lang="cs-CZ" sz="2800" dirty="0">
              <a:solidFill>
                <a:srgbClr val="2B3616"/>
              </a:solidFill>
            </a:endParaRPr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2402006" y="1978925"/>
            <a:ext cx="4326340" cy="2893326"/>
          </a:xfrm>
          <a:custGeom>
            <a:avLst/>
            <a:gdLst>
              <a:gd name="connsiteX0" fmla="*/ 0 w 4326340"/>
              <a:gd name="connsiteY0" fmla="*/ 2879678 h 2893326"/>
              <a:gd name="connsiteX1" fmla="*/ 4326340 w 4326340"/>
              <a:gd name="connsiteY1" fmla="*/ 2893326 h 2893326"/>
              <a:gd name="connsiteX2" fmla="*/ 1433015 w 4326340"/>
              <a:gd name="connsiteY2" fmla="*/ 0 h 2893326"/>
              <a:gd name="connsiteX3" fmla="*/ 0 w 4326340"/>
              <a:gd name="connsiteY3" fmla="*/ 2879678 h 2893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6340" h="2893326">
                <a:moveTo>
                  <a:pt x="0" y="2879678"/>
                </a:moveTo>
                <a:lnTo>
                  <a:pt x="4326340" y="2893326"/>
                </a:lnTo>
                <a:lnTo>
                  <a:pt x="1433015" y="0"/>
                </a:lnTo>
                <a:lnTo>
                  <a:pt x="0" y="287967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72514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7971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14656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565176" y="3068960"/>
            <a:ext cx="0" cy="324036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995936" y="1978925"/>
            <a:ext cx="2732410" cy="271021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691680" y="2708920"/>
            <a:ext cx="3312368" cy="1656184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52313" y="594928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2411596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r>
              <a:rPr lang="cs-CZ" baseline="-25000" dirty="0" smtClean="0">
                <a:latin typeface="Lucida Handwriting" pitchFamily="66" charset="0"/>
              </a:rPr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42493" y="198884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41299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960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931" y="54868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2B3616"/>
                </a:solidFill>
              </a:rPr>
              <a:t>4</a:t>
            </a:r>
            <a:r>
              <a:rPr lang="cs-CZ" sz="2800" dirty="0" smtClean="0">
                <a:solidFill>
                  <a:srgbClr val="2B3616"/>
                </a:solidFill>
              </a:rPr>
              <a:t>. Sestroj kružnici, která má střed v bodě O a prochází bodem A.</a:t>
            </a:r>
            <a:endParaRPr lang="cs-CZ" sz="2800" dirty="0">
              <a:solidFill>
                <a:srgbClr val="2B3616"/>
              </a:solidFill>
            </a:endParaRPr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2402006" y="1978925"/>
            <a:ext cx="4326340" cy="2893326"/>
          </a:xfrm>
          <a:custGeom>
            <a:avLst/>
            <a:gdLst>
              <a:gd name="connsiteX0" fmla="*/ 0 w 4326340"/>
              <a:gd name="connsiteY0" fmla="*/ 2879678 h 2893326"/>
              <a:gd name="connsiteX1" fmla="*/ 4326340 w 4326340"/>
              <a:gd name="connsiteY1" fmla="*/ 2893326 h 2893326"/>
              <a:gd name="connsiteX2" fmla="*/ 1433015 w 4326340"/>
              <a:gd name="connsiteY2" fmla="*/ 0 h 2893326"/>
              <a:gd name="connsiteX3" fmla="*/ 0 w 4326340"/>
              <a:gd name="connsiteY3" fmla="*/ 2879678 h 2893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6340" h="2893326">
                <a:moveTo>
                  <a:pt x="0" y="2879678"/>
                </a:moveTo>
                <a:lnTo>
                  <a:pt x="4326340" y="2893326"/>
                </a:lnTo>
                <a:lnTo>
                  <a:pt x="1433015" y="0"/>
                </a:lnTo>
                <a:lnTo>
                  <a:pt x="0" y="287967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72514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60232" y="47971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14656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565176" y="3068960"/>
            <a:ext cx="0" cy="324036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995936" y="1978925"/>
            <a:ext cx="2732410" cy="271021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691680" y="2708920"/>
            <a:ext cx="3312368" cy="1656184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52313" y="594928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2411596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o</a:t>
            </a:r>
            <a:r>
              <a:rPr lang="cs-CZ" baseline="-25000" dirty="0" smtClean="0">
                <a:latin typeface="Lucida Handwriting" pitchFamily="66" charset="0"/>
              </a:rPr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42493" y="1988840"/>
            <a:ext cx="80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Handwriting" pitchFamily="66" charset="0"/>
              </a:rPr>
              <a:t>o</a:t>
            </a:r>
            <a:r>
              <a:rPr lang="cs-CZ" baseline="-25000" dirty="0" err="1" smtClean="0">
                <a:latin typeface="Lucida Handwriting" pitchFamily="66" charset="0"/>
              </a:rPr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41299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2280084" y="1844824"/>
            <a:ext cx="4570184" cy="45701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5817458"/>
            <a:ext cx="3491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Pokud si rýsoval přesně, prochází kružnice body A, B i C.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35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07504" y="476672"/>
            <a:ext cx="5328592" cy="4258776"/>
            <a:chOff x="1691680" y="1484784"/>
            <a:chExt cx="6192688" cy="4949388"/>
          </a:xfrm>
        </p:grpSpPr>
        <p:sp>
          <p:nvSpPr>
            <p:cNvPr id="27" name="TextovéPole 26"/>
            <p:cNvSpPr txBox="1"/>
            <p:nvPr/>
          </p:nvSpPr>
          <p:spPr>
            <a:xfrm>
              <a:off x="6660232" y="4797152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B</a:t>
              </a:r>
              <a:endParaRPr lang="cs-CZ" sz="2800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1691680" y="1484784"/>
              <a:ext cx="5760640" cy="4949388"/>
              <a:chOff x="1691680" y="1465620"/>
              <a:chExt cx="5760640" cy="4949388"/>
            </a:xfrm>
          </p:grpSpPr>
          <p:sp>
            <p:nvSpPr>
              <p:cNvPr id="3" name="Volný tvar 2"/>
              <p:cNvSpPr/>
              <p:nvPr/>
            </p:nvSpPr>
            <p:spPr>
              <a:xfrm>
                <a:off x="2402006" y="1978925"/>
                <a:ext cx="4326340" cy="2893326"/>
              </a:xfrm>
              <a:custGeom>
                <a:avLst/>
                <a:gdLst>
                  <a:gd name="connsiteX0" fmla="*/ 0 w 4326340"/>
                  <a:gd name="connsiteY0" fmla="*/ 2879678 h 2893326"/>
                  <a:gd name="connsiteX1" fmla="*/ 4326340 w 4326340"/>
                  <a:gd name="connsiteY1" fmla="*/ 2893326 h 2893326"/>
                  <a:gd name="connsiteX2" fmla="*/ 1433015 w 4326340"/>
                  <a:gd name="connsiteY2" fmla="*/ 0 h 2893326"/>
                  <a:gd name="connsiteX3" fmla="*/ 0 w 4326340"/>
                  <a:gd name="connsiteY3" fmla="*/ 2879678 h 2893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326340" h="2893326">
                    <a:moveTo>
                      <a:pt x="0" y="2879678"/>
                    </a:moveTo>
                    <a:lnTo>
                      <a:pt x="4326340" y="2893326"/>
                    </a:lnTo>
                    <a:lnTo>
                      <a:pt x="1433015" y="0"/>
                    </a:lnTo>
                    <a:lnTo>
                      <a:pt x="0" y="2879678"/>
                    </a:lnTo>
                    <a:close/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979712" y="4725144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</a:t>
                </a:r>
                <a:endParaRPr lang="cs-CZ" sz="2800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3635896" y="1465620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C</a:t>
                </a:r>
                <a:endParaRPr lang="cs-CZ" sz="2800" dirty="0"/>
              </a:p>
            </p:txBody>
          </p:sp>
          <p:cxnSp>
            <p:nvCxnSpPr>
              <p:cNvPr id="8" name="Přímá spojnice 7"/>
              <p:cNvCxnSpPr/>
              <p:nvPr/>
            </p:nvCxnSpPr>
            <p:spPr>
              <a:xfrm flipV="1">
                <a:off x="4565176" y="3068960"/>
                <a:ext cx="0" cy="3240360"/>
              </a:xfrm>
              <a:prstGeom prst="line">
                <a:avLst/>
              </a:prstGeom>
              <a:ln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H="1">
                <a:off x="3995936" y="1978925"/>
                <a:ext cx="2732410" cy="2710215"/>
              </a:xfrm>
              <a:prstGeom prst="line">
                <a:avLst/>
              </a:prstGeom>
              <a:ln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 flipV="1">
                <a:off x="1691680" y="2708920"/>
                <a:ext cx="3312368" cy="1656184"/>
              </a:xfrm>
              <a:prstGeom prst="line">
                <a:avLst/>
              </a:prstGeom>
              <a:ln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TextovéPole 16"/>
              <p:cNvSpPr txBox="1"/>
              <p:nvPr/>
            </p:nvSpPr>
            <p:spPr>
              <a:xfrm>
                <a:off x="4552313" y="5949280"/>
                <a:ext cx="8098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err="1" smtClean="0">
                    <a:latin typeface="Lucida Handwriting" pitchFamily="66" charset="0"/>
                  </a:rPr>
                  <a:t>o</a:t>
                </a:r>
                <a:r>
                  <a:rPr lang="cs-CZ" baseline="-25000" dirty="0" err="1" smtClean="0">
                    <a:latin typeface="Lucida Handwriting" pitchFamily="66" charset="0"/>
                  </a:rPr>
                  <a:t>c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763688" y="2411596"/>
                <a:ext cx="8098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Lucida Handwriting" pitchFamily="66" charset="0"/>
                  </a:rPr>
                  <a:t>o</a:t>
                </a:r>
                <a:r>
                  <a:rPr lang="cs-CZ" baseline="-25000" dirty="0" smtClean="0">
                    <a:latin typeface="Lucida Handwriting" pitchFamily="66" charset="0"/>
                  </a:rPr>
                  <a:t>b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642493" y="1988840"/>
                <a:ext cx="8098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err="1" smtClean="0">
                    <a:latin typeface="Lucida Handwriting" pitchFamily="66" charset="0"/>
                  </a:rPr>
                  <a:t>o</a:t>
                </a:r>
                <a:r>
                  <a:rPr lang="cs-CZ" baseline="-25000" dirty="0" err="1" smtClean="0">
                    <a:latin typeface="Lucida Handwriting" pitchFamily="66" charset="0"/>
                  </a:rPr>
                  <a:t>a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499992" y="4129916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O</a:t>
                </a:r>
                <a:endParaRPr lang="cs-CZ" sz="2800" dirty="0"/>
              </a:p>
            </p:txBody>
          </p:sp>
          <p:sp>
            <p:nvSpPr>
              <p:cNvPr id="7" name="Ovál 6"/>
              <p:cNvSpPr/>
              <p:nvPr/>
            </p:nvSpPr>
            <p:spPr>
              <a:xfrm>
                <a:off x="2280084" y="1844824"/>
                <a:ext cx="4570184" cy="457018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" name="TextovéPole 8"/>
          <p:cNvSpPr txBox="1"/>
          <p:nvPr/>
        </p:nvSpPr>
        <p:spPr>
          <a:xfrm>
            <a:off x="360040" y="4941168"/>
            <a:ext cx="6732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accent3">
                    <a:lumMod val="50000"/>
                  </a:schemeClr>
                </a:solidFill>
              </a:rPr>
              <a:t>k(O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;r) je kružnice opsaná trojúhelníku ABC.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12568" y="1052736"/>
            <a:ext cx="3779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o</a:t>
            </a:r>
            <a:r>
              <a:rPr lang="cs-CZ" sz="2800" baseline="-25000" dirty="0" err="1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a</a:t>
            </a:r>
            <a:r>
              <a:rPr lang="cs-CZ" sz="2800" baseline="-250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 -  osa strany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a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o</a:t>
            </a:r>
            <a:r>
              <a:rPr lang="cs-CZ" sz="2800" baseline="-250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b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-  osa strany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b</a:t>
            </a:r>
          </a:p>
          <a:p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o</a:t>
            </a:r>
            <a:r>
              <a:rPr lang="cs-CZ" sz="2800" baseline="-25000" dirty="0" err="1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c</a:t>
            </a:r>
            <a:r>
              <a:rPr lang="cs-CZ" sz="2800" baseline="-250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-  osa strany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Lucida Handwriting" pitchFamily="66" charset="0"/>
              </a:rPr>
              <a:t>c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09433" y="2772217"/>
            <a:ext cx="42345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chemeClr val="tx2">
                    <a:lumMod val="75000"/>
                  </a:schemeClr>
                </a:solidFill>
              </a:rPr>
              <a:t>|OA|= |OB|= |OC|= </a:t>
            </a:r>
            <a:r>
              <a:rPr lang="en-US" sz="3200" dirty="0" smtClean="0">
                <a:solidFill>
                  <a:srgbClr val="FF0000"/>
                </a:solidFill>
              </a:rPr>
              <a:t>r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 – poloměr kružnice opsané 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718715" y="2772219"/>
            <a:ext cx="1861332" cy="63574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408672" y="2769206"/>
            <a:ext cx="371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084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0040" y="1124744"/>
            <a:ext cx="8460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Narýsuj tupoúhlý trojúhelník a sestroj kružnici tomuto trojúhelníku opsanou.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0040" y="2834933"/>
            <a:ext cx="8460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Narýsuj pravoúhlý trojúhelník a sestroj kružnici tomuto trojúhelníku opsanou.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93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pic>
        <p:nvPicPr>
          <p:cNvPr id="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945931" y="3035925"/>
            <a:ext cx="3373821" cy="1718442"/>
          </a:xfrm>
          <a:custGeom>
            <a:avLst/>
            <a:gdLst>
              <a:gd name="connsiteX0" fmla="*/ 0 w 3373821"/>
              <a:gd name="connsiteY0" fmla="*/ 1718442 h 1718442"/>
              <a:gd name="connsiteX1" fmla="*/ 2885090 w 3373821"/>
              <a:gd name="connsiteY1" fmla="*/ 1702676 h 1718442"/>
              <a:gd name="connsiteX2" fmla="*/ 3373821 w 3373821"/>
              <a:gd name="connsiteY2" fmla="*/ 0 h 1718442"/>
              <a:gd name="connsiteX3" fmla="*/ 0 w 3373821"/>
              <a:gd name="connsiteY3" fmla="*/ 1718442 h 1718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3821" h="1718442">
                <a:moveTo>
                  <a:pt x="0" y="1718442"/>
                </a:moveTo>
                <a:lnTo>
                  <a:pt x="2885090" y="1702676"/>
                </a:lnTo>
                <a:lnTo>
                  <a:pt x="3373821" y="0"/>
                </a:lnTo>
                <a:lnTo>
                  <a:pt x="0" y="171844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5292080" y="2708919"/>
            <a:ext cx="3404887" cy="2088233"/>
          </a:xfrm>
          <a:prstGeom prst="rt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2195736" y="3212976"/>
            <a:ext cx="1872208" cy="68217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375756" y="2708919"/>
            <a:ext cx="0" cy="2304257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95736" y="2924944"/>
            <a:ext cx="972108" cy="1855159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516216" y="3035925"/>
            <a:ext cx="936104" cy="147319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148064" y="3753035"/>
            <a:ext cx="2304256" cy="19487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6994524" y="3212976"/>
            <a:ext cx="0" cy="180020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 rot="10800000" flipV="1">
            <a:off x="2483768" y="2905779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 rot="10800000" flipV="1">
            <a:off x="7092280" y="333782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395536" y="1412776"/>
            <a:ext cx="3960440" cy="396044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86000" y="1728000"/>
            <a:ext cx="4032000" cy="403200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90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6" name="Zástupný symbol pro obsah 4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5146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400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  <vt:lpstr>Kružnice opsaná trojúhelníku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12</cp:revision>
  <dcterms:created xsi:type="dcterms:W3CDTF">2013-05-28T19:17:04Z</dcterms:created>
  <dcterms:modified xsi:type="dcterms:W3CDTF">2013-06-02T14:06:32Z</dcterms:modified>
</cp:coreProperties>
</file>