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6" y="7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9C7C9-20CA-4CC0-8A73-9E8E3816467B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23EAA4-9590-4914-A693-1A414280C2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0958B-8FBC-4E04-ADD6-8B54C8CBCCAA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BFDA99-FC25-4DD6-B8DC-9BCECD8C23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06CCC-19D0-4D69-9CE3-E870AB19C509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31203-7DB9-420D-917D-3263DDF3C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BFA4A-DA4C-47DF-A626-39F0436CC17D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83CE13-921F-4A2F-9DE6-4D0061F5F7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D574C-2BC4-4CED-A58F-76E180E25A00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39AB1D-8311-41D8-B0FC-1657055074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B28DC-1087-4279-9330-10AC7852F9E4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887F8-0000-4FFD-8DA1-2682D70DAF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6DD2DB-54FA-4A4C-9B6E-B9E2174FE59F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9B76FE-4F73-4AAF-9D03-4315AADAD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AE8321-8A69-4E57-81C7-8FFCF619A465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6885A9-5F50-43FD-957D-48066766C4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6E038-71C2-4C1E-B73F-99F464DC9394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D6EA3-84F3-44FA-BA31-4CB34CA38D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C8336-DF7A-4ECE-993F-F2EF2FC6E1A2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914D59-4A5B-4873-90D4-0B891BE1D4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186D80-321C-47E6-8426-5635CDE5212C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2027B-1B97-4146-8DE4-55B654444D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16CAB98-5FAF-4CE2-9D30-D0F1B6F093C2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F110E24-3DB1-4CA8-B397-D2988A5485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813" y="2133600"/>
          <a:ext cx="6264275" cy="1738313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332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3328" name="TextovéPole 5"/>
          <p:cNvSpPr txBox="1">
            <a:spLocks noChangeArrowheads="1"/>
          </p:cNvSpPr>
          <p:nvPr/>
        </p:nvSpPr>
        <p:spPr bwMode="auto">
          <a:xfrm>
            <a:off x="1187450" y="4508500"/>
            <a:ext cx="7129463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Název DUM:  </a:t>
            </a:r>
            <a:r>
              <a:rPr lang="cs-CZ">
                <a:latin typeface="Calibri" pitchFamily="34" charset="0"/>
              </a:rPr>
              <a:t>Kružnice vepsaná trojúhelníku</a:t>
            </a: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Šablona číslo:   </a:t>
            </a:r>
            <a:r>
              <a:rPr lang="cs-CZ">
                <a:latin typeface="Calibri" pitchFamily="34" charset="0"/>
              </a:rPr>
              <a:t>6</a:t>
            </a:r>
            <a:r>
              <a:rPr lang="cs-CZ" b="1">
                <a:latin typeface="Calibri" pitchFamily="34" charset="0"/>
              </a:rPr>
              <a:t>    Sada číslo:   </a:t>
            </a:r>
            <a:r>
              <a:rPr lang="cs-CZ">
                <a:latin typeface="Calibri" pitchFamily="34" charset="0"/>
              </a:rPr>
              <a:t> 1      </a:t>
            </a:r>
            <a:r>
              <a:rPr lang="cs-CZ" b="1">
                <a:latin typeface="Calibri" pitchFamily="34" charset="0"/>
              </a:rPr>
              <a:t>Pořadové číslo DUM: 20</a:t>
            </a:r>
            <a:endParaRPr lang="cs-CZ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Autor:   </a:t>
            </a:r>
            <a:r>
              <a:rPr lang="cs-CZ">
                <a:latin typeface="Calibri" pitchFamily="34" charset="0"/>
              </a:rPr>
              <a:t>Mgr. Zdeněk Charousek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260350"/>
            <a:ext cx="8229600" cy="5865813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Prezentace slouží k osvojení učiva o kružnici vepsané trojúhelníku.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Očekávaný výstup</a:t>
            </a:r>
            <a:r>
              <a:rPr lang="cs-CZ" sz="2800" b="1" dirty="0" smtClean="0">
                <a:solidFill>
                  <a:schemeClr val="tx1"/>
                </a:solidFill>
              </a:rPr>
              <a:t>: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Žáci sestrojují kružnici vepsanou trojúhelníku.</a:t>
            </a:r>
          </a:p>
          <a:p>
            <a:pPr fontAlgn="auto">
              <a:spcAft>
                <a:spcPts val="0"/>
              </a:spcAft>
              <a:defRPr/>
            </a:pPr>
            <a:endParaRPr lang="cs-CZ" b="1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Druh učebního materiálu:     </a:t>
            </a:r>
            <a:r>
              <a:rPr lang="cs-CZ" dirty="0" smtClean="0">
                <a:solidFill>
                  <a:schemeClr val="tx1"/>
                </a:solidFill>
              </a:rPr>
              <a:t>prezentace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Typická věková skupina</a:t>
            </a:r>
            <a:r>
              <a:rPr lang="cs-CZ" dirty="0" smtClean="0">
                <a:solidFill>
                  <a:schemeClr val="tx1"/>
                </a:solidFill>
              </a:rPr>
              <a:t>:   6. třída</a:t>
            </a:r>
          </a:p>
          <a:p>
            <a:pPr fontAlgn="auto">
              <a:spcAft>
                <a:spcPts val="0"/>
              </a:spcAft>
              <a:defRPr/>
            </a:pPr>
            <a:endParaRPr lang="cs-CZ" b="1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Klíčová slova:  </a:t>
            </a:r>
            <a:r>
              <a:rPr lang="cs-CZ" dirty="0" smtClean="0">
                <a:solidFill>
                  <a:schemeClr val="tx1"/>
                </a:solidFill>
              </a:rPr>
              <a:t>Trojúhelník, kružnice vepsaná trojúhelníku.</a:t>
            </a:r>
          </a:p>
          <a:p>
            <a:pPr fontAlgn="auto">
              <a:spcAft>
                <a:spcPts val="0"/>
              </a:spcAft>
              <a:defRPr/>
            </a:pPr>
            <a:endParaRPr lang="cs-CZ" b="1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Pomůcky a materiál:   </a:t>
            </a:r>
            <a:r>
              <a:rPr lang="cs-CZ" dirty="0" smtClean="0">
                <a:solidFill>
                  <a:schemeClr val="tx1"/>
                </a:solidFill>
              </a:rPr>
              <a:t>interaktivní tabule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Potřebný čas pro výuku DUM</a:t>
            </a:r>
            <a:r>
              <a:rPr lang="cs-CZ" dirty="0" smtClean="0">
                <a:solidFill>
                  <a:schemeClr val="tx1"/>
                </a:solidFill>
              </a:rPr>
              <a:t>:  20 minut</a:t>
            </a:r>
          </a:p>
          <a:p>
            <a:pPr fontAlgn="auto">
              <a:spcAft>
                <a:spcPts val="0"/>
              </a:spcAft>
              <a:defRPr/>
            </a:pPr>
            <a:endParaRPr lang="cs-CZ" b="1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Metodické zhodnocení a popis práce s digitálním učebním materiálem: </a:t>
            </a:r>
            <a:r>
              <a:rPr lang="cs-CZ" dirty="0" smtClean="0">
                <a:solidFill>
                  <a:schemeClr val="tx1"/>
                </a:solidFill>
              </a:rPr>
              <a:t>Žáci </a:t>
            </a:r>
            <a:r>
              <a:rPr lang="cs-CZ" dirty="0">
                <a:solidFill>
                  <a:schemeClr val="tx1"/>
                </a:solidFill>
              </a:rPr>
              <a:t>na základě </a:t>
            </a:r>
            <a:r>
              <a:rPr lang="cs-CZ" dirty="0" smtClean="0">
                <a:solidFill>
                  <a:schemeClr val="tx1"/>
                </a:solidFill>
              </a:rPr>
              <a:t>prezentace si připomenou osu úhlu a následně sestrojují kružnici vepsanou trojúhelníku. 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Kružnice vepsaná trojúhelníku</a:t>
            </a:r>
          </a:p>
        </p:txBody>
      </p:sp>
      <p:pic>
        <p:nvPicPr>
          <p:cNvPr id="15362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10538" y="6140450"/>
            <a:ext cx="1033462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ovéPole 4"/>
          <p:cNvSpPr txBox="1">
            <a:spLocks noChangeArrowheads="1"/>
          </p:cNvSpPr>
          <p:nvPr/>
        </p:nvSpPr>
        <p:spPr bwMode="auto">
          <a:xfrm>
            <a:off x="249238" y="549275"/>
            <a:ext cx="86407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2B3616"/>
                </a:solidFill>
                <a:latin typeface="Calibri" pitchFamily="34" charset="0"/>
              </a:rPr>
              <a:t>1. Narýsuj libovolný úhel AVB</a:t>
            </a: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692275" y="1989138"/>
            <a:ext cx="4319588" cy="14398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92275" y="3429000"/>
            <a:ext cx="4319588" cy="14398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>
            <a:off x="250825" y="1989138"/>
            <a:ext cx="2881313" cy="2879725"/>
          </a:xfrm>
          <a:prstGeom prst="arc">
            <a:avLst>
              <a:gd name="adj1" fmla="val 20477319"/>
              <a:gd name="adj2" fmla="val 111592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5364163" y="4581525"/>
            <a:ext cx="71437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92725" y="2133600"/>
            <a:ext cx="71438" cy="1428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69" name="TextovéPole 19"/>
          <p:cNvSpPr txBox="1">
            <a:spLocks noChangeArrowheads="1"/>
          </p:cNvSpPr>
          <p:nvPr/>
        </p:nvSpPr>
        <p:spPr bwMode="auto">
          <a:xfrm>
            <a:off x="5184775" y="1773238"/>
            <a:ext cx="6111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15370" name="TextovéPole 20"/>
          <p:cNvSpPr txBox="1">
            <a:spLocks noChangeArrowheads="1"/>
          </p:cNvSpPr>
          <p:nvPr/>
        </p:nvSpPr>
        <p:spPr bwMode="auto">
          <a:xfrm>
            <a:off x="5219700" y="4724400"/>
            <a:ext cx="612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15371" name="TextovéPole 21"/>
          <p:cNvSpPr txBox="1">
            <a:spLocks noChangeArrowheads="1"/>
          </p:cNvSpPr>
          <p:nvPr/>
        </p:nvSpPr>
        <p:spPr bwMode="auto">
          <a:xfrm>
            <a:off x="1439863" y="3040063"/>
            <a:ext cx="6111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Kružnice vepsaná trojúhelníku</a:t>
            </a:r>
          </a:p>
        </p:txBody>
      </p:sp>
      <p:pic>
        <p:nvPicPr>
          <p:cNvPr id="16386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10538" y="6140450"/>
            <a:ext cx="1033462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TextovéPole 4"/>
          <p:cNvSpPr txBox="1">
            <a:spLocks noChangeArrowheads="1"/>
          </p:cNvSpPr>
          <p:nvPr/>
        </p:nvSpPr>
        <p:spPr bwMode="auto">
          <a:xfrm>
            <a:off x="249238" y="549275"/>
            <a:ext cx="86407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2. Sestroj osu </a:t>
            </a:r>
            <a:r>
              <a:rPr lang="cs-CZ" sz="2800" i="1">
                <a:solidFill>
                  <a:srgbClr val="FF0000"/>
                </a:solidFill>
                <a:latin typeface="Calibri" pitchFamily="34" charset="0"/>
              </a:rPr>
              <a:t>o</a:t>
            </a:r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 úhel AVB.</a:t>
            </a: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692275" y="1989138"/>
            <a:ext cx="4319588" cy="14398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92275" y="3429000"/>
            <a:ext cx="4319588" cy="14398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>
            <a:off x="250825" y="1989138"/>
            <a:ext cx="2881313" cy="2879725"/>
          </a:xfrm>
          <a:prstGeom prst="arc">
            <a:avLst>
              <a:gd name="adj1" fmla="val 20477319"/>
              <a:gd name="adj2" fmla="val 111592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5364163" y="4581525"/>
            <a:ext cx="71437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92725" y="2133600"/>
            <a:ext cx="71438" cy="1428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3" name="TextovéPole 19"/>
          <p:cNvSpPr txBox="1">
            <a:spLocks noChangeArrowheads="1"/>
          </p:cNvSpPr>
          <p:nvPr/>
        </p:nvSpPr>
        <p:spPr bwMode="auto">
          <a:xfrm>
            <a:off x="5184775" y="1773238"/>
            <a:ext cx="6111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16394" name="TextovéPole 20"/>
          <p:cNvSpPr txBox="1">
            <a:spLocks noChangeArrowheads="1"/>
          </p:cNvSpPr>
          <p:nvPr/>
        </p:nvSpPr>
        <p:spPr bwMode="auto">
          <a:xfrm>
            <a:off x="5219700" y="4724400"/>
            <a:ext cx="612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16395" name="TextovéPole 21"/>
          <p:cNvSpPr txBox="1">
            <a:spLocks noChangeArrowheads="1"/>
          </p:cNvSpPr>
          <p:nvPr/>
        </p:nvSpPr>
        <p:spPr bwMode="auto">
          <a:xfrm>
            <a:off x="1439863" y="3040063"/>
            <a:ext cx="6111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971550" y="3429000"/>
            <a:ext cx="6480175" cy="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7" name="TextovéPole 7"/>
          <p:cNvSpPr txBox="1">
            <a:spLocks noChangeArrowheads="1"/>
          </p:cNvSpPr>
          <p:nvPr/>
        </p:nvSpPr>
        <p:spPr bwMode="auto">
          <a:xfrm>
            <a:off x="7308850" y="3500438"/>
            <a:ext cx="64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i="1">
                <a:latin typeface="Calibri" pitchFamily="34" charset="0"/>
              </a:rPr>
              <a:t>o</a:t>
            </a:r>
          </a:p>
        </p:txBody>
      </p:sp>
      <p:sp>
        <p:nvSpPr>
          <p:cNvPr id="16" name="Oblouk 15"/>
          <p:cNvSpPr/>
          <p:nvPr/>
        </p:nvSpPr>
        <p:spPr>
          <a:xfrm>
            <a:off x="-828675" y="908050"/>
            <a:ext cx="5040313" cy="5041900"/>
          </a:xfrm>
          <a:prstGeom prst="arc">
            <a:avLst>
              <a:gd name="adj1" fmla="val 20477319"/>
              <a:gd name="adj2" fmla="val 1115920"/>
            </a:avLst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louk 10"/>
          <p:cNvSpPr/>
          <p:nvPr/>
        </p:nvSpPr>
        <p:spPr>
          <a:xfrm>
            <a:off x="2124075" y="765175"/>
            <a:ext cx="3887788" cy="3887788"/>
          </a:xfrm>
          <a:prstGeom prst="arc">
            <a:avLst>
              <a:gd name="adj1" fmla="val 34065"/>
              <a:gd name="adj2" fmla="val 2266508"/>
            </a:avLst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louk 17"/>
          <p:cNvSpPr/>
          <p:nvPr/>
        </p:nvSpPr>
        <p:spPr>
          <a:xfrm>
            <a:off x="2124075" y="2205038"/>
            <a:ext cx="3887788" cy="3887787"/>
          </a:xfrm>
          <a:prstGeom prst="arc">
            <a:avLst>
              <a:gd name="adj1" fmla="val 19228494"/>
              <a:gd name="adj2" fmla="val 0"/>
            </a:avLst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Kružnice vepsaná trojúhelníku</a:t>
            </a:r>
          </a:p>
        </p:txBody>
      </p:sp>
      <p:pic>
        <p:nvPicPr>
          <p:cNvPr id="17410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10538" y="6140450"/>
            <a:ext cx="1033462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TextovéPole 4"/>
          <p:cNvSpPr txBox="1">
            <a:spLocks noChangeArrowheads="1"/>
          </p:cNvSpPr>
          <p:nvPr/>
        </p:nvSpPr>
        <p:spPr bwMode="auto">
          <a:xfrm>
            <a:off x="249238" y="549275"/>
            <a:ext cx="86407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2B3616"/>
                </a:solidFill>
                <a:latin typeface="Calibri" pitchFamily="34" charset="0"/>
              </a:rPr>
              <a:t>3. Zvol na ose </a:t>
            </a:r>
            <a:r>
              <a:rPr lang="cs-CZ" sz="2800" i="1">
                <a:solidFill>
                  <a:srgbClr val="2B3616"/>
                </a:solidFill>
                <a:latin typeface="Calibri" pitchFamily="34" charset="0"/>
              </a:rPr>
              <a:t>o</a:t>
            </a:r>
            <a:r>
              <a:rPr lang="cs-CZ" sz="2800">
                <a:solidFill>
                  <a:srgbClr val="2B3616"/>
                </a:solidFill>
                <a:latin typeface="Calibri" pitchFamily="34" charset="0"/>
              </a:rPr>
              <a:t> bod S.</a:t>
            </a: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692275" y="1989138"/>
            <a:ext cx="4319588" cy="14398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92275" y="3429000"/>
            <a:ext cx="4319588" cy="14398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>
            <a:off x="250825" y="1989138"/>
            <a:ext cx="2881313" cy="2879725"/>
          </a:xfrm>
          <a:prstGeom prst="arc">
            <a:avLst>
              <a:gd name="adj1" fmla="val 20477319"/>
              <a:gd name="adj2" fmla="val 111592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5364163" y="4581525"/>
            <a:ext cx="71437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92725" y="2133600"/>
            <a:ext cx="71438" cy="1428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7" name="TextovéPole 19"/>
          <p:cNvSpPr txBox="1">
            <a:spLocks noChangeArrowheads="1"/>
          </p:cNvSpPr>
          <p:nvPr/>
        </p:nvSpPr>
        <p:spPr bwMode="auto">
          <a:xfrm>
            <a:off x="5184775" y="1773238"/>
            <a:ext cx="6111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17418" name="TextovéPole 20"/>
          <p:cNvSpPr txBox="1">
            <a:spLocks noChangeArrowheads="1"/>
          </p:cNvSpPr>
          <p:nvPr/>
        </p:nvSpPr>
        <p:spPr bwMode="auto">
          <a:xfrm>
            <a:off x="5219700" y="4724400"/>
            <a:ext cx="612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17419" name="TextovéPole 21"/>
          <p:cNvSpPr txBox="1">
            <a:spLocks noChangeArrowheads="1"/>
          </p:cNvSpPr>
          <p:nvPr/>
        </p:nvSpPr>
        <p:spPr bwMode="auto">
          <a:xfrm>
            <a:off x="1439863" y="3040063"/>
            <a:ext cx="6111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971550" y="3429000"/>
            <a:ext cx="6480175" cy="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21" name="TextovéPole 7"/>
          <p:cNvSpPr txBox="1">
            <a:spLocks noChangeArrowheads="1"/>
          </p:cNvSpPr>
          <p:nvPr/>
        </p:nvSpPr>
        <p:spPr bwMode="auto">
          <a:xfrm>
            <a:off x="7308850" y="3500438"/>
            <a:ext cx="64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i="1">
                <a:latin typeface="Calibri" pitchFamily="34" charset="0"/>
              </a:rPr>
              <a:t>o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5076825" y="3357563"/>
            <a:ext cx="0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23" name="TextovéPole 17"/>
          <p:cNvSpPr txBox="1">
            <a:spLocks noChangeArrowheads="1"/>
          </p:cNvSpPr>
          <p:nvPr/>
        </p:nvSpPr>
        <p:spPr bwMode="auto">
          <a:xfrm>
            <a:off x="5040313" y="3398838"/>
            <a:ext cx="611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S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Kružnice vepsaná trojúhelníku</a:t>
            </a:r>
          </a:p>
        </p:txBody>
      </p:sp>
      <p:pic>
        <p:nvPicPr>
          <p:cNvPr id="18434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10538" y="6140450"/>
            <a:ext cx="1033462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ovéPole 4"/>
          <p:cNvSpPr txBox="1">
            <a:spLocks noChangeArrowheads="1"/>
          </p:cNvSpPr>
          <p:nvPr/>
        </p:nvSpPr>
        <p:spPr bwMode="auto">
          <a:xfrm>
            <a:off x="249238" y="549275"/>
            <a:ext cx="86407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2B3616"/>
                </a:solidFill>
                <a:latin typeface="Calibri" pitchFamily="34" charset="0"/>
              </a:rPr>
              <a:t>4. Sestroj kolmici k polopřímce VA, procházející bodem S.</a:t>
            </a: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692275" y="1989138"/>
            <a:ext cx="4319588" cy="14398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92275" y="3429000"/>
            <a:ext cx="4319588" cy="14398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>
            <a:off x="250825" y="1989138"/>
            <a:ext cx="2881313" cy="2879725"/>
          </a:xfrm>
          <a:prstGeom prst="arc">
            <a:avLst>
              <a:gd name="adj1" fmla="val 20477319"/>
              <a:gd name="adj2" fmla="val 111592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5364163" y="4581525"/>
            <a:ext cx="71437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92725" y="2133600"/>
            <a:ext cx="71438" cy="1428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41" name="TextovéPole 19"/>
          <p:cNvSpPr txBox="1">
            <a:spLocks noChangeArrowheads="1"/>
          </p:cNvSpPr>
          <p:nvPr/>
        </p:nvSpPr>
        <p:spPr bwMode="auto">
          <a:xfrm>
            <a:off x="5184775" y="1773238"/>
            <a:ext cx="6111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18442" name="TextovéPole 20"/>
          <p:cNvSpPr txBox="1">
            <a:spLocks noChangeArrowheads="1"/>
          </p:cNvSpPr>
          <p:nvPr/>
        </p:nvSpPr>
        <p:spPr bwMode="auto">
          <a:xfrm>
            <a:off x="5219700" y="4724400"/>
            <a:ext cx="612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18443" name="TextovéPole 21"/>
          <p:cNvSpPr txBox="1">
            <a:spLocks noChangeArrowheads="1"/>
          </p:cNvSpPr>
          <p:nvPr/>
        </p:nvSpPr>
        <p:spPr bwMode="auto">
          <a:xfrm>
            <a:off x="1439863" y="3040063"/>
            <a:ext cx="6111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971550" y="3429000"/>
            <a:ext cx="6480175" cy="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45" name="TextovéPole 7"/>
          <p:cNvSpPr txBox="1">
            <a:spLocks noChangeArrowheads="1"/>
          </p:cNvSpPr>
          <p:nvPr/>
        </p:nvSpPr>
        <p:spPr bwMode="auto">
          <a:xfrm>
            <a:off x="7308850" y="3500438"/>
            <a:ext cx="64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i="1">
                <a:latin typeface="Calibri" pitchFamily="34" charset="0"/>
              </a:rPr>
              <a:t>o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5076825" y="3357563"/>
            <a:ext cx="0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47" name="TextovéPole 17"/>
          <p:cNvSpPr txBox="1">
            <a:spLocks noChangeArrowheads="1"/>
          </p:cNvSpPr>
          <p:nvPr/>
        </p:nvSpPr>
        <p:spPr bwMode="auto">
          <a:xfrm>
            <a:off x="5040313" y="3398838"/>
            <a:ext cx="611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S</a:t>
            </a:r>
          </a:p>
        </p:txBody>
      </p:sp>
      <p:cxnSp>
        <p:nvCxnSpPr>
          <p:cNvPr id="13" name="Přímá spojnice 12"/>
          <p:cNvCxnSpPr/>
          <p:nvPr/>
        </p:nvCxnSpPr>
        <p:spPr>
          <a:xfrm flipH="1" flipV="1">
            <a:off x="4284663" y="1071563"/>
            <a:ext cx="1079500" cy="3149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louk 14"/>
          <p:cNvSpPr/>
          <p:nvPr/>
        </p:nvSpPr>
        <p:spPr>
          <a:xfrm>
            <a:off x="4427538" y="2133600"/>
            <a:ext cx="576262" cy="574675"/>
          </a:xfrm>
          <a:prstGeom prst="arc">
            <a:avLst>
              <a:gd name="adj1" fmla="val 4106561"/>
              <a:gd name="adj2" fmla="val 968358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62488" y="2565400"/>
            <a:ext cx="46037" cy="4445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Kružnice vepsaná trojúhelníku</a:t>
            </a:r>
          </a:p>
        </p:txBody>
      </p:sp>
      <p:pic>
        <p:nvPicPr>
          <p:cNvPr id="19458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10538" y="6140450"/>
            <a:ext cx="1033462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TextovéPole 4"/>
          <p:cNvSpPr txBox="1">
            <a:spLocks noChangeArrowheads="1"/>
          </p:cNvSpPr>
          <p:nvPr/>
        </p:nvSpPr>
        <p:spPr bwMode="auto">
          <a:xfrm>
            <a:off x="249238" y="549275"/>
            <a:ext cx="86407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2B3616"/>
                </a:solidFill>
                <a:latin typeface="Calibri" pitchFamily="34" charset="0"/>
              </a:rPr>
              <a:t>5. Průsečík sestrojené kolmice a ramene úhlu VA označ P.</a:t>
            </a: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692275" y="1989138"/>
            <a:ext cx="4319588" cy="14398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92275" y="3429000"/>
            <a:ext cx="4319588" cy="14398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>
            <a:off x="250825" y="1989138"/>
            <a:ext cx="2881313" cy="2879725"/>
          </a:xfrm>
          <a:prstGeom prst="arc">
            <a:avLst>
              <a:gd name="adj1" fmla="val 20477319"/>
              <a:gd name="adj2" fmla="val 111592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5364163" y="4581525"/>
            <a:ext cx="71437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92725" y="2133600"/>
            <a:ext cx="71438" cy="1428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65" name="TextovéPole 19"/>
          <p:cNvSpPr txBox="1">
            <a:spLocks noChangeArrowheads="1"/>
          </p:cNvSpPr>
          <p:nvPr/>
        </p:nvSpPr>
        <p:spPr bwMode="auto">
          <a:xfrm>
            <a:off x="5184775" y="1773238"/>
            <a:ext cx="6111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19466" name="TextovéPole 20"/>
          <p:cNvSpPr txBox="1">
            <a:spLocks noChangeArrowheads="1"/>
          </p:cNvSpPr>
          <p:nvPr/>
        </p:nvSpPr>
        <p:spPr bwMode="auto">
          <a:xfrm>
            <a:off x="5219700" y="4724400"/>
            <a:ext cx="612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19467" name="TextovéPole 21"/>
          <p:cNvSpPr txBox="1">
            <a:spLocks noChangeArrowheads="1"/>
          </p:cNvSpPr>
          <p:nvPr/>
        </p:nvSpPr>
        <p:spPr bwMode="auto">
          <a:xfrm>
            <a:off x="1439863" y="3040063"/>
            <a:ext cx="6111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971550" y="3429000"/>
            <a:ext cx="6480175" cy="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69" name="TextovéPole 7"/>
          <p:cNvSpPr txBox="1">
            <a:spLocks noChangeArrowheads="1"/>
          </p:cNvSpPr>
          <p:nvPr/>
        </p:nvSpPr>
        <p:spPr bwMode="auto">
          <a:xfrm>
            <a:off x="7308850" y="3500438"/>
            <a:ext cx="64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i="1">
                <a:latin typeface="Calibri" pitchFamily="34" charset="0"/>
              </a:rPr>
              <a:t>o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5076825" y="3357563"/>
            <a:ext cx="0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71" name="TextovéPole 17"/>
          <p:cNvSpPr txBox="1">
            <a:spLocks noChangeArrowheads="1"/>
          </p:cNvSpPr>
          <p:nvPr/>
        </p:nvSpPr>
        <p:spPr bwMode="auto">
          <a:xfrm>
            <a:off x="5040313" y="3398838"/>
            <a:ext cx="611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S</a:t>
            </a:r>
          </a:p>
        </p:txBody>
      </p:sp>
      <p:cxnSp>
        <p:nvCxnSpPr>
          <p:cNvPr id="13" name="Přímá spojnice 12"/>
          <p:cNvCxnSpPr/>
          <p:nvPr/>
        </p:nvCxnSpPr>
        <p:spPr>
          <a:xfrm flipH="1" flipV="1">
            <a:off x="4284663" y="1071563"/>
            <a:ext cx="1079500" cy="3149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louk 14"/>
          <p:cNvSpPr/>
          <p:nvPr/>
        </p:nvSpPr>
        <p:spPr>
          <a:xfrm>
            <a:off x="4427538" y="2133600"/>
            <a:ext cx="576262" cy="574675"/>
          </a:xfrm>
          <a:prstGeom prst="arc">
            <a:avLst>
              <a:gd name="adj1" fmla="val 4106561"/>
              <a:gd name="adj2" fmla="val 968358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62488" y="2565400"/>
            <a:ext cx="46037" cy="4445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75" name="TextovéPole 22"/>
          <p:cNvSpPr txBox="1">
            <a:spLocks noChangeArrowheads="1"/>
          </p:cNvSpPr>
          <p:nvPr/>
        </p:nvSpPr>
        <p:spPr bwMode="auto">
          <a:xfrm>
            <a:off x="4679950" y="1989138"/>
            <a:ext cx="612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Kružnice vepsaná trojúhelníku</a:t>
            </a:r>
          </a:p>
        </p:txBody>
      </p:sp>
      <p:pic>
        <p:nvPicPr>
          <p:cNvPr id="20482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10538" y="6140450"/>
            <a:ext cx="1033462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TextovéPole 4"/>
          <p:cNvSpPr txBox="1">
            <a:spLocks noChangeArrowheads="1"/>
          </p:cNvSpPr>
          <p:nvPr/>
        </p:nvSpPr>
        <p:spPr bwMode="auto">
          <a:xfrm>
            <a:off x="249238" y="549275"/>
            <a:ext cx="86407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2B3616"/>
                </a:solidFill>
                <a:latin typeface="Calibri" pitchFamily="34" charset="0"/>
              </a:rPr>
              <a:t>6. Sestroj kružnici k(S;</a:t>
            </a:r>
            <a:r>
              <a:rPr lang="en-US" sz="2800">
                <a:solidFill>
                  <a:srgbClr val="2B3616"/>
                </a:solidFill>
                <a:latin typeface="Calibri" pitchFamily="34" charset="0"/>
              </a:rPr>
              <a:t>|SP|</a:t>
            </a:r>
            <a:r>
              <a:rPr lang="cs-CZ" sz="2800">
                <a:solidFill>
                  <a:srgbClr val="2B3616"/>
                </a:solidFill>
                <a:latin typeface="Calibri" pitchFamily="34" charset="0"/>
              </a:rPr>
              <a:t>).</a:t>
            </a: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692275" y="1989138"/>
            <a:ext cx="4319588" cy="14398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92275" y="3429000"/>
            <a:ext cx="4319588" cy="14398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>
            <a:off x="250825" y="1989138"/>
            <a:ext cx="2881313" cy="2879725"/>
          </a:xfrm>
          <a:prstGeom prst="arc">
            <a:avLst>
              <a:gd name="adj1" fmla="val 20477319"/>
              <a:gd name="adj2" fmla="val 111592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5364163" y="4581525"/>
            <a:ext cx="71437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92725" y="2133600"/>
            <a:ext cx="71438" cy="1428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9" name="TextovéPole 19"/>
          <p:cNvSpPr txBox="1">
            <a:spLocks noChangeArrowheads="1"/>
          </p:cNvSpPr>
          <p:nvPr/>
        </p:nvSpPr>
        <p:spPr bwMode="auto">
          <a:xfrm>
            <a:off x="5184775" y="1773238"/>
            <a:ext cx="6111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20490" name="TextovéPole 20"/>
          <p:cNvSpPr txBox="1">
            <a:spLocks noChangeArrowheads="1"/>
          </p:cNvSpPr>
          <p:nvPr/>
        </p:nvSpPr>
        <p:spPr bwMode="auto">
          <a:xfrm>
            <a:off x="5219700" y="4724400"/>
            <a:ext cx="612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20491" name="TextovéPole 21"/>
          <p:cNvSpPr txBox="1">
            <a:spLocks noChangeArrowheads="1"/>
          </p:cNvSpPr>
          <p:nvPr/>
        </p:nvSpPr>
        <p:spPr bwMode="auto">
          <a:xfrm>
            <a:off x="1439863" y="3040063"/>
            <a:ext cx="6111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971550" y="3429000"/>
            <a:ext cx="6480175" cy="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3" name="TextovéPole 7"/>
          <p:cNvSpPr txBox="1">
            <a:spLocks noChangeArrowheads="1"/>
          </p:cNvSpPr>
          <p:nvPr/>
        </p:nvSpPr>
        <p:spPr bwMode="auto">
          <a:xfrm>
            <a:off x="7308850" y="3500438"/>
            <a:ext cx="64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i="1">
                <a:latin typeface="Calibri" pitchFamily="34" charset="0"/>
              </a:rPr>
              <a:t>o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5076825" y="3357563"/>
            <a:ext cx="0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5" name="TextovéPole 17"/>
          <p:cNvSpPr txBox="1">
            <a:spLocks noChangeArrowheads="1"/>
          </p:cNvSpPr>
          <p:nvPr/>
        </p:nvSpPr>
        <p:spPr bwMode="auto">
          <a:xfrm>
            <a:off x="5184775" y="3398838"/>
            <a:ext cx="611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S</a:t>
            </a:r>
          </a:p>
        </p:txBody>
      </p:sp>
      <p:cxnSp>
        <p:nvCxnSpPr>
          <p:cNvPr id="13" name="Přímá spojnice 12"/>
          <p:cNvCxnSpPr/>
          <p:nvPr/>
        </p:nvCxnSpPr>
        <p:spPr>
          <a:xfrm flipH="1" flipV="1">
            <a:off x="4284663" y="1071563"/>
            <a:ext cx="1079500" cy="3149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louk 14"/>
          <p:cNvSpPr/>
          <p:nvPr/>
        </p:nvSpPr>
        <p:spPr>
          <a:xfrm>
            <a:off x="4427538" y="2133600"/>
            <a:ext cx="576262" cy="574675"/>
          </a:xfrm>
          <a:prstGeom prst="arc">
            <a:avLst>
              <a:gd name="adj1" fmla="val 4106561"/>
              <a:gd name="adj2" fmla="val 968358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62488" y="2565400"/>
            <a:ext cx="46037" cy="4445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99" name="TextovéPole 22"/>
          <p:cNvSpPr txBox="1">
            <a:spLocks noChangeArrowheads="1"/>
          </p:cNvSpPr>
          <p:nvPr/>
        </p:nvSpPr>
        <p:spPr bwMode="auto">
          <a:xfrm>
            <a:off x="4679950" y="1989138"/>
            <a:ext cx="612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</a:t>
            </a:r>
          </a:p>
        </p:txBody>
      </p:sp>
      <p:sp>
        <p:nvSpPr>
          <p:cNvPr id="14" name="Ovál 13"/>
          <p:cNvSpPr/>
          <p:nvPr/>
        </p:nvSpPr>
        <p:spPr>
          <a:xfrm>
            <a:off x="3995738" y="2349500"/>
            <a:ext cx="2160587" cy="2159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0" y="5818188"/>
            <a:ext cx="4568825" cy="7016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2000">
                <a:solidFill>
                  <a:srgbClr val="17375E"/>
                </a:solidFill>
                <a:latin typeface="Calibri" pitchFamily="34" charset="0"/>
              </a:rPr>
              <a:t>Pokud jsi rýsoval přesně, kružnice se dotýká obou ramen úhlu.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Kružnice vepsaná trojúhelníku</a:t>
            </a:r>
          </a:p>
        </p:txBody>
      </p:sp>
      <p:pic>
        <p:nvPicPr>
          <p:cNvPr id="21506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10538" y="6140450"/>
            <a:ext cx="1033462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nice 6"/>
          <p:cNvCxnSpPr/>
          <p:nvPr/>
        </p:nvCxnSpPr>
        <p:spPr>
          <a:xfrm flipH="1">
            <a:off x="1692275" y="1989138"/>
            <a:ext cx="4319588" cy="14398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92275" y="3429000"/>
            <a:ext cx="4319588" cy="14398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>
            <a:off x="250825" y="1989138"/>
            <a:ext cx="2881313" cy="2879725"/>
          </a:xfrm>
          <a:prstGeom prst="arc">
            <a:avLst>
              <a:gd name="adj1" fmla="val 20477319"/>
              <a:gd name="adj2" fmla="val 111592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5364163" y="4581525"/>
            <a:ext cx="71437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92725" y="2133600"/>
            <a:ext cx="71438" cy="1428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12" name="TextovéPole 19"/>
          <p:cNvSpPr txBox="1">
            <a:spLocks noChangeArrowheads="1"/>
          </p:cNvSpPr>
          <p:nvPr/>
        </p:nvSpPr>
        <p:spPr bwMode="auto">
          <a:xfrm>
            <a:off x="5184775" y="1773238"/>
            <a:ext cx="6111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21513" name="TextovéPole 20"/>
          <p:cNvSpPr txBox="1">
            <a:spLocks noChangeArrowheads="1"/>
          </p:cNvSpPr>
          <p:nvPr/>
        </p:nvSpPr>
        <p:spPr bwMode="auto">
          <a:xfrm>
            <a:off x="5219700" y="4724400"/>
            <a:ext cx="612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21514" name="TextovéPole 21"/>
          <p:cNvSpPr txBox="1">
            <a:spLocks noChangeArrowheads="1"/>
          </p:cNvSpPr>
          <p:nvPr/>
        </p:nvSpPr>
        <p:spPr bwMode="auto">
          <a:xfrm>
            <a:off x="1439863" y="3040063"/>
            <a:ext cx="6111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971550" y="3429000"/>
            <a:ext cx="6480175" cy="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16" name="TextovéPole 7"/>
          <p:cNvSpPr txBox="1">
            <a:spLocks noChangeArrowheads="1"/>
          </p:cNvSpPr>
          <p:nvPr/>
        </p:nvSpPr>
        <p:spPr bwMode="auto">
          <a:xfrm>
            <a:off x="7308850" y="3500438"/>
            <a:ext cx="64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i="1">
                <a:latin typeface="Calibri" pitchFamily="34" charset="0"/>
              </a:rPr>
              <a:t>o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5076825" y="3357563"/>
            <a:ext cx="0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18" name="TextovéPole 17"/>
          <p:cNvSpPr txBox="1">
            <a:spLocks noChangeArrowheads="1"/>
          </p:cNvSpPr>
          <p:nvPr/>
        </p:nvSpPr>
        <p:spPr bwMode="auto">
          <a:xfrm>
            <a:off x="5184775" y="3398838"/>
            <a:ext cx="611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S</a:t>
            </a:r>
          </a:p>
        </p:txBody>
      </p:sp>
      <p:cxnSp>
        <p:nvCxnSpPr>
          <p:cNvPr id="13" name="Přímá spojnice 12"/>
          <p:cNvCxnSpPr/>
          <p:nvPr/>
        </p:nvCxnSpPr>
        <p:spPr>
          <a:xfrm flipH="1" flipV="1">
            <a:off x="4716463" y="2420938"/>
            <a:ext cx="360362" cy="10080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louk 14"/>
          <p:cNvSpPr/>
          <p:nvPr/>
        </p:nvSpPr>
        <p:spPr>
          <a:xfrm>
            <a:off x="4427538" y="2133600"/>
            <a:ext cx="576262" cy="574675"/>
          </a:xfrm>
          <a:prstGeom prst="arc">
            <a:avLst>
              <a:gd name="adj1" fmla="val 4106561"/>
              <a:gd name="adj2" fmla="val 968358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62488" y="2565400"/>
            <a:ext cx="46037" cy="4445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22" name="TextovéPole 22"/>
          <p:cNvSpPr txBox="1">
            <a:spLocks noChangeArrowheads="1"/>
          </p:cNvSpPr>
          <p:nvPr/>
        </p:nvSpPr>
        <p:spPr bwMode="auto">
          <a:xfrm>
            <a:off x="4679950" y="1989138"/>
            <a:ext cx="612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</a:t>
            </a:r>
          </a:p>
        </p:txBody>
      </p:sp>
      <p:sp>
        <p:nvSpPr>
          <p:cNvPr id="14" name="Ovál 13"/>
          <p:cNvSpPr/>
          <p:nvPr/>
        </p:nvSpPr>
        <p:spPr>
          <a:xfrm>
            <a:off x="3995738" y="2349500"/>
            <a:ext cx="2160587" cy="2159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117475" y="5114925"/>
            <a:ext cx="4568825" cy="1384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Každý bod, který leží na ose úhlu, má stejnou vzdálenost od obou jeho ramen.</a:t>
            </a:r>
            <a:endParaRPr lang="cs-CZ" sz="2800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</p:txBody>
      </p:sp>
      <p:cxnSp>
        <p:nvCxnSpPr>
          <p:cNvPr id="26" name="Přímá spojnice 25"/>
          <p:cNvCxnSpPr/>
          <p:nvPr/>
        </p:nvCxnSpPr>
        <p:spPr>
          <a:xfrm flipH="1">
            <a:off x="4686300" y="3429000"/>
            <a:ext cx="390525" cy="100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Kružnice vepsaná trojúhelníku</a:t>
            </a:r>
          </a:p>
        </p:txBody>
      </p:sp>
      <p:pic>
        <p:nvPicPr>
          <p:cNvPr id="22530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10538" y="6140450"/>
            <a:ext cx="1033462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TextovéPole 4"/>
          <p:cNvSpPr txBox="1">
            <a:spLocks noChangeArrowheads="1"/>
          </p:cNvSpPr>
          <p:nvPr/>
        </p:nvSpPr>
        <p:spPr bwMode="auto">
          <a:xfrm>
            <a:off x="249238" y="549275"/>
            <a:ext cx="86407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2B3616"/>
                </a:solidFill>
                <a:latin typeface="Calibri" pitchFamily="34" charset="0"/>
              </a:rPr>
              <a:t>1. Narýsuj libovolný trojúhelník ABC (zvol větší rozměry).</a:t>
            </a:r>
          </a:p>
        </p:txBody>
      </p:sp>
      <p:sp>
        <p:nvSpPr>
          <p:cNvPr id="3" name="Volný tvar 2"/>
          <p:cNvSpPr/>
          <p:nvPr/>
        </p:nvSpPr>
        <p:spPr>
          <a:xfrm>
            <a:off x="954088" y="1990725"/>
            <a:ext cx="6496050" cy="3603625"/>
          </a:xfrm>
          <a:custGeom>
            <a:avLst/>
            <a:gdLst>
              <a:gd name="connsiteX0" fmla="*/ 0 w 6494930"/>
              <a:gd name="connsiteY0" fmla="*/ 3590364 h 3603811"/>
              <a:gd name="connsiteX1" fmla="*/ 6494930 w 6494930"/>
              <a:gd name="connsiteY1" fmla="*/ 3603811 h 3603811"/>
              <a:gd name="connsiteX2" fmla="*/ 2178424 w 6494930"/>
              <a:gd name="connsiteY2" fmla="*/ 0 h 3603811"/>
              <a:gd name="connsiteX3" fmla="*/ 0 w 6494930"/>
              <a:gd name="connsiteY3" fmla="*/ 3590364 h 3603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94930" h="3603811">
                <a:moveTo>
                  <a:pt x="0" y="3590364"/>
                </a:moveTo>
                <a:lnTo>
                  <a:pt x="6494930" y="3603811"/>
                </a:lnTo>
                <a:lnTo>
                  <a:pt x="2178424" y="0"/>
                </a:lnTo>
                <a:lnTo>
                  <a:pt x="0" y="3590364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533" name="TextovéPole 13"/>
          <p:cNvSpPr txBox="1">
            <a:spLocks noChangeArrowheads="1"/>
          </p:cNvSpPr>
          <p:nvPr/>
        </p:nvSpPr>
        <p:spPr bwMode="auto">
          <a:xfrm>
            <a:off x="2879725" y="1541463"/>
            <a:ext cx="612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C</a:t>
            </a:r>
          </a:p>
        </p:txBody>
      </p:sp>
      <p:sp>
        <p:nvSpPr>
          <p:cNvPr id="22534" name="TextovéPole 14"/>
          <p:cNvSpPr txBox="1">
            <a:spLocks noChangeArrowheads="1"/>
          </p:cNvSpPr>
          <p:nvPr/>
        </p:nvSpPr>
        <p:spPr bwMode="auto">
          <a:xfrm>
            <a:off x="7235825" y="5594350"/>
            <a:ext cx="612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22535" name="TextovéPole 15"/>
          <p:cNvSpPr txBox="1">
            <a:spLocks noChangeArrowheads="1"/>
          </p:cNvSpPr>
          <p:nvPr/>
        </p:nvSpPr>
        <p:spPr bwMode="auto">
          <a:xfrm>
            <a:off x="649288" y="5594350"/>
            <a:ext cx="611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Kružnice vepsaná trojúhelníku</a:t>
            </a:r>
          </a:p>
        </p:txBody>
      </p:sp>
      <p:pic>
        <p:nvPicPr>
          <p:cNvPr id="23554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10538" y="6140450"/>
            <a:ext cx="1033462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5" name="TextovéPole 4"/>
          <p:cNvSpPr txBox="1">
            <a:spLocks noChangeArrowheads="1"/>
          </p:cNvSpPr>
          <p:nvPr/>
        </p:nvSpPr>
        <p:spPr bwMode="auto">
          <a:xfrm>
            <a:off x="249238" y="549275"/>
            <a:ext cx="86407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2B3616"/>
                </a:solidFill>
                <a:latin typeface="Calibri" pitchFamily="34" charset="0"/>
              </a:rPr>
              <a:t>2. Sestroj osy vnitřních úhlů.</a:t>
            </a:r>
          </a:p>
        </p:txBody>
      </p:sp>
      <p:sp>
        <p:nvSpPr>
          <p:cNvPr id="3" name="Volný tvar 2"/>
          <p:cNvSpPr/>
          <p:nvPr/>
        </p:nvSpPr>
        <p:spPr>
          <a:xfrm>
            <a:off x="954088" y="1990725"/>
            <a:ext cx="6496050" cy="3603625"/>
          </a:xfrm>
          <a:custGeom>
            <a:avLst/>
            <a:gdLst>
              <a:gd name="connsiteX0" fmla="*/ 0 w 6494930"/>
              <a:gd name="connsiteY0" fmla="*/ 3590364 h 3603811"/>
              <a:gd name="connsiteX1" fmla="*/ 6494930 w 6494930"/>
              <a:gd name="connsiteY1" fmla="*/ 3603811 h 3603811"/>
              <a:gd name="connsiteX2" fmla="*/ 2178424 w 6494930"/>
              <a:gd name="connsiteY2" fmla="*/ 0 h 3603811"/>
              <a:gd name="connsiteX3" fmla="*/ 0 w 6494930"/>
              <a:gd name="connsiteY3" fmla="*/ 3590364 h 3603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94930" h="3603811">
                <a:moveTo>
                  <a:pt x="0" y="3590364"/>
                </a:moveTo>
                <a:lnTo>
                  <a:pt x="6494930" y="3603811"/>
                </a:lnTo>
                <a:lnTo>
                  <a:pt x="2178424" y="0"/>
                </a:lnTo>
                <a:lnTo>
                  <a:pt x="0" y="3590364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557" name="TextovéPole 13"/>
          <p:cNvSpPr txBox="1">
            <a:spLocks noChangeArrowheads="1"/>
          </p:cNvSpPr>
          <p:nvPr/>
        </p:nvSpPr>
        <p:spPr bwMode="auto">
          <a:xfrm>
            <a:off x="2879725" y="1541463"/>
            <a:ext cx="612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C</a:t>
            </a:r>
          </a:p>
        </p:txBody>
      </p:sp>
      <p:sp>
        <p:nvSpPr>
          <p:cNvPr id="23558" name="TextovéPole 14"/>
          <p:cNvSpPr txBox="1">
            <a:spLocks noChangeArrowheads="1"/>
          </p:cNvSpPr>
          <p:nvPr/>
        </p:nvSpPr>
        <p:spPr bwMode="auto">
          <a:xfrm>
            <a:off x="7235825" y="5594350"/>
            <a:ext cx="612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23559" name="TextovéPole 15"/>
          <p:cNvSpPr txBox="1">
            <a:spLocks noChangeArrowheads="1"/>
          </p:cNvSpPr>
          <p:nvPr/>
        </p:nvSpPr>
        <p:spPr bwMode="auto">
          <a:xfrm>
            <a:off x="649288" y="5594350"/>
            <a:ext cx="611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6" name="Oblouk 5"/>
          <p:cNvSpPr/>
          <p:nvPr/>
        </p:nvSpPr>
        <p:spPr>
          <a:xfrm>
            <a:off x="-862013" y="3776663"/>
            <a:ext cx="3633788" cy="3633787"/>
          </a:xfrm>
          <a:prstGeom prst="arc">
            <a:avLst>
              <a:gd name="adj1" fmla="val 18059536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louk 6"/>
          <p:cNvSpPr/>
          <p:nvPr/>
        </p:nvSpPr>
        <p:spPr>
          <a:xfrm>
            <a:off x="395288" y="2636838"/>
            <a:ext cx="2881312" cy="2879725"/>
          </a:xfrm>
          <a:prstGeom prst="arc">
            <a:avLst>
              <a:gd name="adj1" fmla="val 21565672"/>
              <a:gd name="adj2" fmla="val 153348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louk 10"/>
          <p:cNvSpPr/>
          <p:nvPr/>
        </p:nvSpPr>
        <p:spPr>
          <a:xfrm>
            <a:off x="1258888" y="4149725"/>
            <a:ext cx="2881312" cy="2879725"/>
          </a:xfrm>
          <a:prstGeom prst="arc">
            <a:avLst>
              <a:gd name="adj1" fmla="val 16930280"/>
              <a:gd name="adj2" fmla="val 1880129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539750" y="3644900"/>
            <a:ext cx="3887788" cy="2179638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louk 11"/>
          <p:cNvSpPr/>
          <p:nvPr/>
        </p:nvSpPr>
        <p:spPr>
          <a:xfrm>
            <a:off x="6008688" y="4149725"/>
            <a:ext cx="2881312" cy="2879725"/>
          </a:xfrm>
          <a:prstGeom prst="arc">
            <a:avLst>
              <a:gd name="adj1" fmla="val 10827699"/>
              <a:gd name="adj2" fmla="val 1321735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louk 16"/>
          <p:cNvSpPr/>
          <p:nvPr/>
        </p:nvSpPr>
        <p:spPr>
          <a:xfrm>
            <a:off x="4572000" y="4149725"/>
            <a:ext cx="2879725" cy="2879725"/>
          </a:xfrm>
          <a:prstGeom prst="arc">
            <a:avLst>
              <a:gd name="adj1" fmla="val 11401199"/>
              <a:gd name="adj2" fmla="val 1388840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louk 17"/>
          <p:cNvSpPr/>
          <p:nvPr/>
        </p:nvSpPr>
        <p:spPr>
          <a:xfrm>
            <a:off x="4932363" y="3141663"/>
            <a:ext cx="2879725" cy="2879725"/>
          </a:xfrm>
          <a:prstGeom prst="arc">
            <a:avLst>
              <a:gd name="adj1" fmla="val 9542187"/>
              <a:gd name="adj2" fmla="val 1205249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 flipH="1" flipV="1">
            <a:off x="2771775" y="3860800"/>
            <a:ext cx="5338763" cy="1963738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louk 23"/>
          <p:cNvSpPr/>
          <p:nvPr/>
        </p:nvSpPr>
        <p:spPr>
          <a:xfrm>
            <a:off x="1943100" y="747713"/>
            <a:ext cx="2484438" cy="2484437"/>
          </a:xfrm>
          <a:prstGeom prst="arc">
            <a:avLst>
              <a:gd name="adj1" fmla="val 2447440"/>
              <a:gd name="adj2" fmla="val 729791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louk 24"/>
          <p:cNvSpPr/>
          <p:nvPr/>
        </p:nvSpPr>
        <p:spPr>
          <a:xfrm>
            <a:off x="1368425" y="1736725"/>
            <a:ext cx="2482850" cy="2484438"/>
          </a:xfrm>
          <a:prstGeom prst="arc">
            <a:avLst>
              <a:gd name="adj1" fmla="val 1192641"/>
              <a:gd name="adj2" fmla="val 344728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louk 25"/>
          <p:cNvSpPr/>
          <p:nvPr/>
        </p:nvSpPr>
        <p:spPr>
          <a:xfrm>
            <a:off x="2879725" y="1557338"/>
            <a:ext cx="2484438" cy="2484437"/>
          </a:xfrm>
          <a:prstGeom prst="arc">
            <a:avLst>
              <a:gd name="adj1" fmla="val 6598324"/>
              <a:gd name="adj2" fmla="val 846259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30" name="Přímá spojnice 29"/>
          <p:cNvCxnSpPr>
            <a:stCxn id="3" idx="2"/>
          </p:cNvCxnSpPr>
          <p:nvPr/>
        </p:nvCxnSpPr>
        <p:spPr>
          <a:xfrm>
            <a:off x="3133725" y="1990725"/>
            <a:ext cx="574675" cy="302260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lačítko akce: Dopředu nebo Další 31">
            <a:hlinkClick r:id="" action="ppaction://noaction" highlightClick="1"/>
          </p:cNvPr>
          <p:cNvSpPr/>
          <p:nvPr/>
        </p:nvSpPr>
        <p:spPr>
          <a:xfrm>
            <a:off x="7451725" y="1268413"/>
            <a:ext cx="1368425" cy="72231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mph" presetSubtype="0" fill="remove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mph" presetSubtype="0" fill="remove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7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7" presetClass="emph" presetSubtype="0" fill="remove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7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8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4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7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8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7" presetClass="emph" presetSubtype="0" fill="remove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7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8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6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7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8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7" presetClass="emph" presetSubtype="0" fill="remove" grpId="7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7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8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7" presetClass="emph" presetSubtype="0" fill="remove" grpId="8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7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8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7" presetClass="emph" presetSubtype="0" fill="remove" grpId="9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3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4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7" presetClass="emph" presetSubtype="0" fill="remove" grpId="1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2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3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4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5" dur="125" autoRev="1" fill="remove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32" grpId="2" animBg="1"/>
      <p:bldP spid="32" grpId="3" animBg="1"/>
      <p:bldP spid="32" grpId="4" animBg="1"/>
      <p:bldP spid="32" grpId="5" animBg="1"/>
      <p:bldP spid="32" grpId="6" animBg="1"/>
      <p:bldP spid="32" grpId="7" animBg="1"/>
      <p:bldP spid="32" grpId="8" animBg="1"/>
      <p:bldP spid="32" grpId="9" animBg="1"/>
      <p:bldP spid="32" grpId="1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Kružnice vepsaná trojúhelníku</a:t>
            </a:r>
          </a:p>
        </p:txBody>
      </p:sp>
      <p:pic>
        <p:nvPicPr>
          <p:cNvPr id="24578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10538" y="6140450"/>
            <a:ext cx="1033462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TextovéPole 4"/>
          <p:cNvSpPr txBox="1">
            <a:spLocks noChangeArrowheads="1"/>
          </p:cNvSpPr>
          <p:nvPr/>
        </p:nvSpPr>
        <p:spPr bwMode="auto">
          <a:xfrm>
            <a:off x="249238" y="549275"/>
            <a:ext cx="86407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2B3616"/>
                </a:solidFill>
                <a:latin typeface="Calibri" pitchFamily="34" charset="0"/>
              </a:rPr>
              <a:t>3. Průsečík os označ S.</a:t>
            </a:r>
          </a:p>
        </p:txBody>
      </p:sp>
      <p:sp>
        <p:nvSpPr>
          <p:cNvPr id="3" name="Volný tvar 2"/>
          <p:cNvSpPr/>
          <p:nvPr/>
        </p:nvSpPr>
        <p:spPr>
          <a:xfrm>
            <a:off x="954088" y="1990725"/>
            <a:ext cx="6496050" cy="3603625"/>
          </a:xfrm>
          <a:custGeom>
            <a:avLst/>
            <a:gdLst>
              <a:gd name="connsiteX0" fmla="*/ 0 w 6494930"/>
              <a:gd name="connsiteY0" fmla="*/ 3590364 h 3603811"/>
              <a:gd name="connsiteX1" fmla="*/ 6494930 w 6494930"/>
              <a:gd name="connsiteY1" fmla="*/ 3603811 h 3603811"/>
              <a:gd name="connsiteX2" fmla="*/ 2178424 w 6494930"/>
              <a:gd name="connsiteY2" fmla="*/ 0 h 3603811"/>
              <a:gd name="connsiteX3" fmla="*/ 0 w 6494930"/>
              <a:gd name="connsiteY3" fmla="*/ 3590364 h 3603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94930" h="3603811">
                <a:moveTo>
                  <a:pt x="0" y="3590364"/>
                </a:moveTo>
                <a:lnTo>
                  <a:pt x="6494930" y="3603811"/>
                </a:lnTo>
                <a:lnTo>
                  <a:pt x="2178424" y="0"/>
                </a:lnTo>
                <a:lnTo>
                  <a:pt x="0" y="3590364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581" name="TextovéPole 13"/>
          <p:cNvSpPr txBox="1">
            <a:spLocks noChangeArrowheads="1"/>
          </p:cNvSpPr>
          <p:nvPr/>
        </p:nvSpPr>
        <p:spPr bwMode="auto">
          <a:xfrm>
            <a:off x="2879725" y="1541463"/>
            <a:ext cx="612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C</a:t>
            </a:r>
          </a:p>
        </p:txBody>
      </p:sp>
      <p:sp>
        <p:nvSpPr>
          <p:cNvPr id="24582" name="TextovéPole 14"/>
          <p:cNvSpPr txBox="1">
            <a:spLocks noChangeArrowheads="1"/>
          </p:cNvSpPr>
          <p:nvPr/>
        </p:nvSpPr>
        <p:spPr bwMode="auto">
          <a:xfrm>
            <a:off x="7235825" y="5594350"/>
            <a:ext cx="612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24583" name="TextovéPole 15"/>
          <p:cNvSpPr txBox="1">
            <a:spLocks noChangeArrowheads="1"/>
          </p:cNvSpPr>
          <p:nvPr/>
        </p:nvSpPr>
        <p:spPr bwMode="auto">
          <a:xfrm>
            <a:off x="649288" y="5594350"/>
            <a:ext cx="611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6" name="Oblouk 5"/>
          <p:cNvSpPr/>
          <p:nvPr/>
        </p:nvSpPr>
        <p:spPr>
          <a:xfrm>
            <a:off x="-862013" y="3776663"/>
            <a:ext cx="3633788" cy="3633787"/>
          </a:xfrm>
          <a:prstGeom prst="arc">
            <a:avLst>
              <a:gd name="adj1" fmla="val 18059536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539750" y="3644900"/>
            <a:ext cx="3887788" cy="2179638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louk 11"/>
          <p:cNvSpPr/>
          <p:nvPr/>
        </p:nvSpPr>
        <p:spPr>
          <a:xfrm>
            <a:off x="6008688" y="4149725"/>
            <a:ext cx="2881312" cy="2879725"/>
          </a:xfrm>
          <a:prstGeom prst="arc">
            <a:avLst>
              <a:gd name="adj1" fmla="val 10827699"/>
              <a:gd name="adj2" fmla="val 1321735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 flipH="1" flipV="1">
            <a:off x="2771775" y="3860800"/>
            <a:ext cx="5338763" cy="1963738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louk 19"/>
          <p:cNvSpPr/>
          <p:nvPr/>
        </p:nvSpPr>
        <p:spPr>
          <a:xfrm>
            <a:off x="1943100" y="747713"/>
            <a:ext cx="2484438" cy="2484437"/>
          </a:xfrm>
          <a:prstGeom prst="arc">
            <a:avLst>
              <a:gd name="adj1" fmla="val 2447440"/>
              <a:gd name="adj2" fmla="val 729791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3133725" y="1990725"/>
            <a:ext cx="574675" cy="302260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90" name="TextovéPole 7"/>
          <p:cNvSpPr txBox="1">
            <a:spLocks noChangeArrowheads="1"/>
          </p:cNvSpPr>
          <p:nvPr/>
        </p:nvSpPr>
        <p:spPr bwMode="auto">
          <a:xfrm>
            <a:off x="3257550" y="4149725"/>
            <a:ext cx="5222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Kružnice vepsaná trojúhelníku</a:t>
            </a:r>
          </a:p>
        </p:txBody>
      </p:sp>
      <p:pic>
        <p:nvPicPr>
          <p:cNvPr id="25602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10538" y="6140450"/>
            <a:ext cx="1033462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TextovéPole 4"/>
          <p:cNvSpPr txBox="1">
            <a:spLocks noChangeArrowheads="1"/>
          </p:cNvSpPr>
          <p:nvPr/>
        </p:nvSpPr>
        <p:spPr bwMode="auto">
          <a:xfrm>
            <a:off x="249238" y="549275"/>
            <a:ext cx="86407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2B3616"/>
                </a:solidFill>
                <a:latin typeface="Calibri" pitchFamily="34" charset="0"/>
              </a:rPr>
              <a:t>4. Sestroj kolmici bodem S ke straně AB. Průsečík označ P.</a:t>
            </a:r>
          </a:p>
        </p:txBody>
      </p:sp>
      <p:sp>
        <p:nvSpPr>
          <p:cNvPr id="3" name="Volný tvar 2"/>
          <p:cNvSpPr/>
          <p:nvPr/>
        </p:nvSpPr>
        <p:spPr>
          <a:xfrm>
            <a:off x="954088" y="1990725"/>
            <a:ext cx="6496050" cy="3603625"/>
          </a:xfrm>
          <a:custGeom>
            <a:avLst/>
            <a:gdLst>
              <a:gd name="connsiteX0" fmla="*/ 0 w 6494930"/>
              <a:gd name="connsiteY0" fmla="*/ 3590364 h 3603811"/>
              <a:gd name="connsiteX1" fmla="*/ 6494930 w 6494930"/>
              <a:gd name="connsiteY1" fmla="*/ 3603811 h 3603811"/>
              <a:gd name="connsiteX2" fmla="*/ 2178424 w 6494930"/>
              <a:gd name="connsiteY2" fmla="*/ 0 h 3603811"/>
              <a:gd name="connsiteX3" fmla="*/ 0 w 6494930"/>
              <a:gd name="connsiteY3" fmla="*/ 3590364 h 3603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94930" h="3603811">
                <a:moveTo>
                  <a:pt x="0" y="3590364"/>
                </a:moveTo>
                <a:lnTo>
                  <a:pt x="6494930" y="3603811"/>
                </a:lnTo>
                <a:lnTo>
                  <a:pt x="2178424" y="0"/>
                </a:lnTo>
                <a:lnTo>
                  <a:pt x="0" y="3590364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605" name="TextovéPole 13"/>
          <p:cNvSpPr txBox="1">
            <a:spLocks noChangeArrowheads="1"/>
          </p:cNvSpPr>
          <p:nvPr/>
        </p:nvSpPr>
        <p:spPr bwMode="auto">
          <a:xfrm>
            <a:off x="2879725" y="1541463"/>
            <a:ext cx="612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C</a:t>
            </a:r>
          </a:p>
        </p:txBody>
      </p:sp>
      <p:sp>
        <p:nvSpPr>
          <p:cNvPr id="25606" name="TextovéPole 14"/>
          <p:cNvSpPr txBox="1">
            <a:spLocks noChangeArrowheads="1"/>
          </p:cNvSpPr>
          <p:nvPr/>
        </p:nvSpPr>
        <p:spPr bwMode="auto">
          <a:xfrm>
            <a:off x="7235825" y="5594350"/>
            <a:ext cx="612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25607" name="TextovéPole 15"/>
          <p:cNvSpPr txBox="1">
            <a:spLocks noChangeArrowheads="1"/>
          </p:cNvSpPr>
          <p:nvPr/>
        </p:nvSpPr>
        <p:spPr bwMode="auto">
          <a:xfrm>
            <a:off x="649288" y="5594350"/>
            <a:ext cx="611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6" name="Oblouk 5"/>
          <p:cNvSpPr/>
          <p:nvPr/>
        </p:nvSpPr>
        <p:spPr>
          <a:xfrm>
            <a:off x="-862013" y="3776663"/>
            <a:ext cx="3633788" cy="3633787"/>
          </a:xfrm>
          <a:prstGeom prst="arc">
            <a:avLst>
              <a:gd name="adj1" fmla="val 18059536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539750" y="3644900"/>
            <a:ext cx="3887788" cy="2179638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louk 11"/>
          <p:cNvSpPr/>
          <p:nvPr/>
        </p:nvSpPr>
        <p:spPr>
          <a:xfrm>
            <a:off x="6008688" y="4149725"/>
            <a:ext cx="2881312" cy="2879725"/>
          </a:xfrm>
          <a:prstGeom prst="arc">
            <a:avLst>
              <a:gd name="adj1" fmla="val 10827699"/>
              <a:gd name="adj2" fmla="val 1321735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 flipH="1" flipV="1">
            <a:off x="2771775" y="3860800"/>
            <a:ext cx="5338763" cy="1963738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louk 19"/>
          <p:cNvSpPr/>
          <p:nvPr/>
        </p:nvSpPr>
        <p:spPr>
          <a:xfrm>
            <a:off x="1943100" y="747713"/>
            <a:ext cx="2484438" cy="2484437"/>
          </a:xfrm>
          <a:prstGeom prst="arc">
            <a:avLst>
              <a:gd name="adj1" fmla="val 2447440"/>
              <a:gd name="adj2" fmla="val 729791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3133725" y="1990725"/>
            <a:ext cx="574675" cy="302260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14" name="TextovéPole 16"/>
          <p:cNvSpPr txBox="1">
            <a:spLocks noChangeArrowheads="1"/>
          </p:cNvSpPr>
          <p:nvPr/>
        </p:nvSpPr>
        <p:spPr bwMode="auto">
          <a:xfrm>
            <a:off x="3257550" y="4149725"/>
            <a:ext cx="5222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</a:t>
            </a:r>
          </a:p>
        </p:txBody>
      </p:sp>
      <p:grpSp>
        <p:nvGrpSpPr>
          <p:cNvPr id="25615" name="Skupina 12"/>
          <p:cNvGrpSpPr>
            <a:grpSpLocks/>
          </p:cNvGrpSpPr>
          <p:nvPr/>
        </p:nvGrpSpPr>
        <p:grpSpPr bwMode="auto">
          <a:xfrm>
            <a:off x="3240088" y="4149725"/>
            <a:ext cx="611187" cy="1744663"/>
            <a:chOff x="3240080" y="4149020"/>
            <a:chExt cx="611840" cy="1746140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3546794" y="4149020"/>
              <a:ext cx="0" cy="144426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Oblouk 10"/>
            <p:cNvSpPr/>
            <p:nvPr/>
          </p:nvSpPr>
          <p:spPr>
            <a:xfrm>
              <a:off x="3240080" y="5283455"/>
              <a:ext cx="611840" cy="611705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3662806" y="5445517"/>
              <a:ext cx="44497" cy="46077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25616" name="TextovéPole 23"/>
          <p:cNvSpPr txBox="1">
            <a:spLocks noChangeArrowheads="1"/>
          </p:cNvSpPr>
          <p:nvPr/>
        </p:nvSpPr>
        <p:spPr bwMode="auto">
          <a:xfrm>
            <a:off x="3409950" y="5516563"/>
            <a:ext cx="522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P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Kružnice vepsaná trojúhelníku</a:t>
            </a:r>
          </a:p>
        </p:txBody>
      </p:sp>
      <p:pic>
        <p:nvPicPr>
          <p:cNvPr id="26626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10538" y="6140450"/>
            <a:ext cx="1033462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TextovéPole 4"/>
          <p:cNvSpPr txBox="1">
            <a:spLocks noChangeArrowheads="1"/>
          </p:cNvSpPr>
          <p:nvPr/>
        </p:nvSpPr>
        <p:spPr bwMode="auto">
          <a:xfrm>
            <a:off x="249238" y="549275"/>
            <a:ext cx="86407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2B3616"/>
                </a:solidFill>
                <a:latin typeface="Calibri" pitchFamily="34" charset="0"/>
              </a:rPr>
              <a:t>5. Sestroj kružnici k(S;</a:t>
            </a:r>
            <a:r>
              <a:rPr lang="en-US" sz="2800">
                <a:solidFill>
                  <a:srgbClr val="2B3616"/>
                </a:solidFill>
                <a:latin typeface="Calibri" pitchFamily="34" charset="0"/>
              </a:rPr>
              <a:t>|</a:t>
            </a:r>
            <a:r>
              <a:rPr lang="cs-CZ" sz="2800">
                <a:solidFill>
                  <a:srgbClr val="2B3616"/>
                </a:solidFill>
                <a:latin typeface="Calibri" pitchFamily="34" charset="0"/>
              </a:rPr>
              <a:t>SP</a:t>
            </a:r>
            <a:r>
              <a:rPr lang="en-US" sz="2800">
                <a:solidFill>
                  <a:srgbClr val="2B3616"/>
                </a:solidFill>
                <a:latin typeface="Calibri" pitchFamily="34" charset="0"/>
              </a:rPr>
              <a:t>|</a:t>
            </a:r>
            <a:r>
              <a:rPr lang="cs-CZ" sz="2800">
                <a:solidFill>
                  <a:srgbClr val="2B3616"/>
                </a:solidFill>
                <a:latin typeface="Calibri" pitchFamily="34" charset="0"/>
              </a:rPr>
              <a:t>).</a:t>
            </a:r>
          </a:p>
        </p:txBody>
      </p:sp>
      <p:sp>
        <p:nvSpPr>
          <p:cNvPr id="3" name="Volný tvar 2"/>
          <p:cNvSpPr/>
          <p:nvPr/>
        </p:nvSpPr>
        <p:spPr>
          <a:xfrm>
            <a:off x="954088" y="1990725"/>
            <a:ext cx="6496050" cy="3603625"/>
          </a:xfrm>
          <a:custGeom>
            <a:avLst/>
            <a:gdLst>
              <a:gd name="connsiteX0" fmla="*/ 0 w 6494930"/>
              <a:gd name="connsiteY0" fmla="*/ 3590364 h 3603811"/>
              <a:gd name="connsiteX1" fmla="*/ 6494930 w 6494930"/>
              <a:gd name="connsiteY1" fmla="*/ 3603811 h 3603811"/>
              <a:gd name="connsiteX2" fmla="*/ 2178424 w 6494930"/>
              <a:gd name="connsiteY2" fmla="*/ 0 h 3603811"/>
              <a:gd name="connsiteX3" fmla="*/ 0 w 6494930"/>
              <a:gd name="connsiteY3" fmla="*/ 3590364 h 3603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94930" h="3603811">
                <a:moveTo>
                  <a:pt x="0" y="3590364"/>
                </a:moveTo>
                <a:lnTo>
                  <a:pt x="6494930" y="3603811"/>
                </a:lnTo>
                <a:lnTo>
                  <a:pt x="2178424" y="0"/>
                </a:lnTo>
                <a:lnTo>
                  <a:pt x="0" y="3590364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629" name="TextovéPole 13"/>
          <p:cNvSpPr txBox="1">
            <a:spLocks noChangeArrowheads="1"/>
          </p:cNvSpPr>
          <p:nvPr/>
        </p:nvSpPr>
        <p:spPr bwMode="auto">
          <a:xfrm>
            <a:off x="2879725" y="1541463"/>
            <a:ext cx="6127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C</a:t>
            </a:r>
          </a:p>
        </p:txBody>
      </p:sp>
      <p:sp>
        <p:nvSpPr>
          <p:cNvPr id="26630" name="TextovéPole 14"/>
          <p:cNvSpPr txBox="1">
            <a:spLocks noChangeArrowheads="1"/>
          </p:cNvSpPr>
          <p:nvPr/>
        </p:nvSpPr>
        <p:spPr bwMode="auto">
          <a:xfrm>
            <a:off x="7235825" y="5594350"/>
            <a:ext cx="612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26631" name="TextovéPole 15"/>
          <p:cNvSpPr txBox="1">
            <a:spLocks noChangeArrowheads="1"/>
          </p:cNvSpPr>
          <p:nvPr/>
        </p:nvSpPr>
        <p:spPr bwMode="auto">
          <a:xfrm>
            <a:off x="649288" y="5594350"/>
            <a:ext cx="611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6" name="Oblouk 5"/>
          <p:cNvSpPr/>
          <p:nvPr/>
        </p:nvSpPr>
        <p:spPr>
          <a:xfrm>
            <a:off x="-862013" y="3776663"/>
            <a:ext cx="3633788" cy="3633787"/>
          </a:xfrm>
          <a:prstGeom prst="arc">
            <a:avLst>
              <a:gd name="adj1" fmla="val 18059536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539750" y="3644900"/>
            <a:ext cx="3887788" cy="2179638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louk 11"/>
          <p:cNvSpPr/>
          <p:nvPr/>
        </p:nvSpPr>
        <p:spPr>
          <a:xfrm>
            <a:off x="6008688" y="4149725"/>
            <a:ext cx="2881312" cy="2879725"/>
          </a:xfrm>
          <a:prstGeom prst="arc">
            <a:avLst>
              <a:gd name="adj1" fmla="val 10827699"/>
              <a:gd name="adj2" fmla="val 1321735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 flipH="1" flipV="1">
            <a:off x="2771775" y="3860800"/>
            <a:ext cx="5338763" cy="1963738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vál 21"/>
          <p:cNvSpPr/>
          <p:nvPr/>
        </p:nvSpPr>
        <p:spPr>
          <a:xfrm>
            <a:off x="2070100" y="2744788"/>
            <a:ext cx="2843213" cy="2844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" name="Oblouk 19"/>
          <p:cNvSpPr/>
          <p:nvPr/>
        </p:nvSpPr>
        <p:spPr>
          <a:xfrm>
            <a:off x="1943100" y="747713"/>
            <a:ext cx="2484438" cy="2484437"/>
          </a:xfrm>
          <a:prstGeom prst="arc">
            <a:avLst>
              <a:gd name="adj1" fmla="val 2447440"/>
              <a:gd name="adj2" fmla="val 729791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3133725" y="1990725"/>
            <a:ext cx="574675" cy="302260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639" name="TextovéPole 16"/>
          <p:cNvSpPr txBox="1">
            <a:spLocks noChangeArrowheads="1"/>
          </p:cNvSpPr>
          <p:nvPr/>
        </p:nvSpPr>
        <p:spPr bwMode="auto">
          <a:xfrm>
            <a:off x="3257550" y="4149725"/>
            <a:ext cx="5222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</a:t>
            </a:r>
          </a:p>
        </p:txBody>
      </p:sp>
      <p:grpSp>
        <p:nvGrpSpPr>
          <p:cNvPr id="26640" name="Skupina 17"/>
          <p:cNvGrpSpPr>
            <a:grpSpLocks/>
          </p:cNvGrpSpPr>
          <p:nvPr/>
        </p:nvGrpSpPr>
        <p:grpSpPr bwMode="auto">
          <a:xfrm>
            <a:off x="3240088" y="4149725"/>
            <a:ext cx="611187" cy="1744663"/>
            <a:chOff x="3240080" y="4149020"/>
            <a:chExt cx="611840" cy="1746140"/>
          </a:xfrm>
        </p:grpSpPr>
        <p:cxnSp>
          <p:nvCxnSpPr>
            <p:cNvPr id="23" name="Přímá spojnice 22"/>
            <p:cNvCxnSpPr/>
            <p:nvPr/>
          </p:nvCxnSpPr>
          <p:spPr>
            <a:xfrm>
              <a:off x="3546794" y="4149020"/>
              <a:ext cx="0" cy="144426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Oblouk 23"/>
            <p:cNvSpPr/>
            <p:nvPr/>
          </p:nvSpPr>
          <p:spPr>
            <a:xfrm>
              <a:off x="3240080" y="5283455"/>
              <a:ext cx="611840" cy="611705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3662806" y="5445517"/>
              <a:ext cx="44497" cy="46077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26641" name="TextovéPole 25"/>
          <p:cNvSpPr txBox="1">
            <a:spLocks noChangeArrowheads="1"/>
          </p:cNvSpPr>
          <p:nvPr/>
        </p:nvSpPr>
        <p:spPr bwMode="auto">
          <a:xfrm>
            <a:off x="3409950" y="5516563"/>
            <a:ext cx="522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P</a:t>
            </a:r>
          </a:p>
        </p:txBody>
      </p:sp>
      <p:sp>
        <p:nvSpPr>
          <p:cNvPr id="26642" name="TextovéPole 6"/>
          <p:cNvSpPr txBox="1">
            <a:spLocks noChangeArrowheads="1"/>
          </p:cNvSpPr>
          <p:nvPr/>
        </p:nvSpPr>
        <p:spPr bwMode="auto">
          <a:xfrm>
            <a:off x="4913313" y="3860800"/>
            <a:ext cx="3063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latin typeface="Calibri" pitchFamily="34" charset="0"/>
              </a:rPr>
              <a:t>k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Kružnice vepsaná trojúhelníku</a:t>
            </a:r>
          </a:p>
        </p:txBody>
      </p:sp>
      <p:pic>
        <p:nvPicPr>
          <p:cNvPr id="27650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10538" y="6140450"/>
            <a:ext cx="1033462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Volný tvar 2"/>
          <p:cNvSpPr/>
          <p:nvPr/>
        </p:nvSpPr>
        <p:spPr>
          <a:xfrm>
            <a:off x="677863" y="1333500"/>
            <a:ext cx="4481512" cy="2487613"/>
          </a:xfrm>
          <a:custGeom>
            <a:avLst/>
            <a:gdLst>
              <a:gd name="connsiteX0" fmla="*/ 0 w 6494930"/>
              <a:gd name="connsiteY0" fmla="*/ 3590364 h 3603811"/>
              <a:gd name="connsiteX1" fmla="*/ 6494930 w 6494930"/>
              <a:gd name="connsiteY1" fmla="*/ 3603811 h 3603811"/>
              <a:gd name="connsiteX2" fmla="*/ 2178424 w 6494930"/>
              <a:gd name="connsiteY2" fmla="*/ 0 h 3603811"/>
              <a:gd name="connsiteX3" fmla="*/ 0 w 6494930"/>
              <a:gd name="connsiteY3" fmla="*/ 3590364 h 36038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94930" h="3603811">
                <a:moveTo>
                  <a:pt x="0" y="3590364"/>
                </a:moveTo>
                <a:lnTo>
                  <a:pt x="6494930" y="3603811"/>
                </a:lnTo>
                <a:lnTo>
                  <a:pt x="2178424" y="0"/>
                </a:lnTo>
                <a:lnTo>
                  <a:pt x="0" y="3590364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652" name="TextovéPole 13"/>
          <p:cNvSpPr txBox="1">
            <a:spLocks noChangeArrowheads="1"/>
          </p:cNvSpPr>
          <p:nvPr/>
        </p:nvSpPr>
        <p:spPr bwMode="auto">
          <a:xfrm>
            <a:off x="2133600" y="950913"/>
            <a:ext cx="422275" cy="31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C</a:t>
            </a:r>
          </a:p>
        </p:txBody>
      </p:sp>
      <p:sp>
        <p:nvSpPr>
          <p:cNvPr id="27653" name="TextovéPole 14"/>
          <p:cNvSpPr txBox="1">
            <a:spLocks noChangeArrowheads="1"/>
          </p:cNvSpPr>
          <p:nvPr/>
        </p:nvSpPr>
        <p:spPr bwMode="auto">
          <a:xfrm>
            <a:off x="5013325" y="3821113"/>
            <a:ext cx="422275" cy="319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27654" name="TextovéPole 15"/>
          <p:cNvSpPr txBox="1">
            <a:spLocks noChangeArrowheads="1"/>
          </p:cNvSpPr>
          <p:nvPr/>
        </p:nvSpPr>
        <p:spPr bwMode="auto">
          <a:xfrm>
            <a:off x="466725" y="3821113"/>
            <a:ext cx="422275" cy="319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6" name="Oblouk 5"/>
          <p:cNvSpPr/>
          <p:nvPr/>
        </p:nvSpPr>
        <p:spPr>
          <a:xfrm>
            <a:off x="-576263" y="2566988"/>
            <a:ext cx="2508251" cy="2508250"/>
          </a:xfrm>
          <a:prstGeom prst="arc">
            <a:avLst>
              <a:gd name="adj1" fmla="val 18059536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90525" y="2476500"/>
            <a:ext cx="2684463" cy="1503363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louk 11"/>
          <p:cNvSpPr/>
          <p:nvPr/>
        </p:nvSpPr>
        <p:spPr>
          <a:xfrm>
            <a:off x="4165600" y="2824163"/>
            <a:ext cx="1989138" cy="1987550"/>
          </a:xfrm>
          <a:prstGeom prst="arc">
            <a:avLst>
              <a:gd name="adj1" fmla="val 10827699"/>
              <a:gd name="adj2" fmla="val 1321735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 flipH="1" flipV="1">
            <a:off x="1931988" y="2625725"/>
            <a:ext cx="3684587" cy="1354138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vál 21"/>
          <p:cNvSpPr/>
          <p:nvPr/>
        </p:nvSpPr>
        <p:spPr>
          <a:xfrm>
            <a:off x="1447800" y="1855788"/>
            <a:ext cx="1962150" cy="196215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" name="Oblouk 19"/>
          <p:cNvSpPr/>
          <p:nvPr/>
        </p:nvSpPr>
        <p:spPr>
          <a:xfrm>
            <a:off x="1360488" y="476250"/>
            <a:ext cx="1714500" cy="1714500"/>
          </a:xfrm>
          <a:prstGeom prst="arc">
            <a:avLst>
              <a:gd name="adj1" fmla="val 2447440"/>
              <a:gd name="adj2" fmla="val 729791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2006600" y="476250"/>
            <a:ext cx="571500" cy="2943225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662" name="TextovéPole 16"/>
          <p:cNvSpPr txBox="1">
            <a:spLocks noChangeArrowheads="1"/>
          </p:cNvSpPr>
          <p:nvPr/>
        </p:nvSpPr>
        <p:spPr bwMode="auto">
          <a:xfrm>
            <a:off x="2195513" y="2779713"/>
            <a:ext cx="360362" cy="36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</a:t>
            </a:r>
          </a:p>
        </p:txBody>
      </p:sp>
      <p:grpSp>
        <p:nvGrpSpPr>
          <p:cNvPr id="27663" name="Skupina 17"/>
          <p:cNvGrpSpPr>
            <a:grpSpLocks/>
          </p:cNvGrpSpPr>
          <p:nvPr/>
        </p:nvGrpSpPr>
        <p:grpSpPr bwMode="auto">
          <a:xfrm>
            <a:off x="2254250" y="2824163"/>
            <a:ext cx="422275" cy="1204912"/>
            <a:chOff x="3240080" y="4149020"/>
            <a:chExt cx="611840" cy="1746140"/>
          </a:xfrm>
        </p:grpSpPr>
        <p:cxnSp>
          <p:nvCxnSpPr>
            <p:cNvPr id="23" name="Přímá spojnice 22"/>
            <p:cNvCxnSpPr/>
            <p:nvPr/>
          </p:nvCxnSpPr>
          <p:spPr>
            <a:xfrm>
              <a:off x="3546001" y="4149020"/>
              <a:ext cx="0" cy="1444765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Oblouk 23"/>
            <p:cNvSpPr/>
            <p:nvPr/>
          </p:nvSpPr>
          <p:spPr>
            <a:xfrm>
              <a:off x="3240080" y="5283206"/>
              <a:ext cx="611840" cy="611954"/>
            </a:xfrm>
            <a:prstGeom prst="arc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3663308" y="5444246"/>
              <a:ext cx="43704" cy="46012"/>
            </a:xfrm>
            <a:prstGeom prst="ellipse">
              <a:avLst/>
            </a:prstGeom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27664" name="TextovéPole 25"/>
          <p:cNvSpPr txBox="1">
            <a:spLocks noChangeArrowheads="1"/>
          </p:cNvSpPr>
          <p:nvPr/>
        </p:nvSpPr>
        <p:spPr bwMode="auto">
          <a:xfrm>
            <a:off x="2371725" y="3768725"/>
            <a:ext cx="360363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P</a:t>
            </a:r>
          </a:p>
        </p:txBody>
      </p:sp>
      <p:sp>
        <p:nvSpPr>
          <p:cNvPr id="27665" name="TextovéPole 6"/>
          <p:cNvSpPr txBox="1">
            <a:spLocks noChangeArrowheads="1"/>
          </p:cNvSpPr>
          <p:nvPr/>
        </p:nvSpPr>
        <p:spPr bwMode="auto">
          <a:xfrm>
            <a:off x="3409950" y="2625725"/>
            <a:ext cx="211138" cy="25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latin typeface="Calibri" pitchFamily="34" charset="0"/>
              </a:rPr>
              <a:t>k</a:t>
            </a:r>
          </a:p>
        </p:txBody>
      </p:sp>
      <p:grpSp>
        <p:nvGrpSpPr>
          <p:cNvPr id="27666" name="Skupina 43"/>
          <p:cNvGrpSpPr>
            <a:grpSpLocks/>
          </p:cNvGrpSpPr>
          <p:nvPr/>
        </p:nvGrpSpPr>
        <p:grpSpPr bwMode="auto">
          <a:xfrm rot="-8477155">
            <a:off x="2619375" y="1773238"/>
            <a:ext cx="422275" cy="1189037"/>
            <a:chOff x="3240080" y="4149020"/>
            <a:chExt cx="611840" cy="1746140"/>
          </a:xfrm>
        </p:grpSpPr>
        <p:cxnSp>
          <p:nvCxnSpPr>
            <p:cNvPr id="45" name="Přímá spojnice 44"/>
            <p:cNvCxnSpPr/>
            <p:nvPr/>
          </p:nvCxnSpPr>
          <p:spPr>
            <a:xfrm>
              <a:off x="3546936" y="4147745"/>
              <a:ext cx="0" cy="1445404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Oblouk 45"/>
            <p:cNvSpPr/>
            <p:nvPr/>
          </p:nvSpPr>
          <p:spPr>
            <a:xfrm>
              <a:off x="3241685" y="5281571"/>
              <a:ext cx="611840" cy="610800"/>
            </a:xfrm>
            <a:prstGeom prst="arc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7" name="Ovál 46"/>
            <p:cNvSpPr/>
            <p:nvPr/>
          </p:nvSpPr>
          <p:spPr>
            <a:xfrm>
              <a:off x="3667354" y="5442645"/>
              <a:ext cx="43704" cy="46626"/>
            </a:xfrm>
            <a:prstGeom prst="ellipse">
              <a:avLst/>
            </a:prstGeom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7667" name="Skupina 47"/>
          <p:cNvGrpSpPr>
            <a:grpSpLocks/>
          </p:cNvGrpSpPr>
          <p:nvPr/>
        </p:nvGrpSpPr>
        <p:grpSpPr bwMode="auto">
          <a:xfrm rot="7192746">
            <a:off x="1701006" y="1889919"/>
            <a:ext cx="468313" cy="1260475"/>
            <a:chOff x="3240080" y="4149020"/>
            <a:chExt cx="611840" cy="1746140"/>
          </a:xfrm>
        </p:grpSpPr>
        <p:cxnSp>
          <p:nvCxnSpPr>
            <p:cNvPr id="49" name="Přímá spojnice 48"/>
            <p:cNvCxnSpPr/>
            <p:nvPr/>
          </p:nvCxnSpPr>
          <p:spPr>
            <a:xfrm>
              <a:off x="3546834" y="4153317"/>
              <a:ext cx="0" cy="1444855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blouk 49"/>
            <p:cNvSpPr/>
            <p:nvPr/>
          </p:nvSpPr>
          <p:spPr>
            <a:xfrm>
              <a:off x="3239535" y="5284868"/>
              <a:ext cx="611839" cy="611369"/>
            </a:xfrm>
            <a:prstGeom prst="arc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3662452" y="5448048"/>
              <a:ext cx="45629" cy="46183"/>
            </a:xfrm>
            <a:prstGeom prst="ellipse">
              <a:avLst/>
            </a:prstGeom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52" name="TextovéPole 51"/>
          <p:cNvSpPr txBox="1"/>
          <p:nvPr/>
        </p:nvSpPr>
        <p:spPr>
          <a:xfrm>
            <a:off x="2407846" y="2996952"/>
            <a:ext cx="579978" cy="52322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sz="2800" i="1" dirty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+mn-lt"/>
                <a:cs typeface="+mn-cs"/>
              </a:rPr>
              <a:t>ρ</a:t>
            </a:r>
            <a:endParaRPr lang="cs-CZ" sz="2800" i="1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+mn-lt"/>
              <a:cs typeface="+mn-cs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975798" y="2132856"/>
            <a:ext cx="579978" cy="52322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sz="2800" i="1" dirty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+mn-lt"/>
                <a:cs typeface="+mn-cs"/>
              </a:rPr>
              <a:t>ρ</a:t>
            </a:r>
            <a:endParaRPr lang="cs-CZ" sz="2800" i="1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+mn-lt"/>
              <a:cs typeface="+mn-cs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929" y="2115481"/>
            <a:ext cx="579978" cy="52322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sz="2800" i="1" dirty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+mn-lt"/>
                <a:cs typeface="+mn-cs"/>
              </a:rPr>
              <a:t>ρ</a:t>
            </a:r>
            <a:endParaRPr lang="cs-CZ" sz="2800" i="1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+mn-lt"/>
              <a:cs typeface="+mn-cs"/>
            </a:endParaRPr>
          </a:p>
        </p:txBody>
      </p:sp>
      <p:sp>
        <p:nvSpPr>
          <p:cNvPr id="27671" name="TextovéPole 57"/>
          <p:cNvSpPr txBox="1">
            <a:spLocks noChangeArrowheads="1"/>
          </p:cNvSpPr>
          <p:nvPr/>
        </p:nvSpPr>
        <p:spPr bwMode="auto">
          <a:xfrm>
            <a:off x="2051050" y="404813"/>
            <a:ext cx="576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Segoe Script"/>
              </a:rPr>
              <a:t>o</a:t>
            </a:r>
            <a:r>
              <a:rPr lang="el-GR" sz="2400" baseline="-25000">
                <a:latin typeface="Segoe Script"/>
              </a:rPr>
              <a:t>γ</a:t>
            </a:r>
            <a:endParaRPr lang="cs-CZ" sz="2400">
              <a:latin typeface="Segoe Script"/>
            </a:endParaRPr>
          </a:p>
        </p:txBody>
      </p:sp>
      <p:sp>
        <p:nvSpPr>
          <p:cNvPr id="27672" name="TextovéPole 58"/>
          <p:cNvSpPr txBox="1">
            <a:spLocks noChangeArrowheads="1"/>
          </p:cNvSpPr>
          <p:nvPr/>
        </p:nvSpPr>
        <p:spPr bwMode="auto">
          <a:xfrm>
            <a:off x="5327650" y="3573463"/>
            <a:ext cx="576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Segoe Script"/>
              </a:rPr>
              <a:t>o</a:t>
            </a:r>
            <a:r>
              <a:rPr lang="el-GR" sz="2400" baseline="-25000">
                <a:latin typeface="Segoe Script"/>
              </a:rPr>
              <a:t>β</a:t>
            </a:r>
            <a:endParaRPr lang="cs-CZ" sz="2400">
              <a:latin typeface="Segoe Script"/>
            </a:endParaRPr>
          </a:p>
        </p:txBody>
      </p:sp>
      <p:sp>
        <p:nvSpPr>
          <p:cNvPr id="27673" name="TextovéPole 59"/>
          <p:cNvSpPr txBox="1">
            <a:spLocks noChangeArrowheads="1"/>
          </p:cNvSpPr>
          <p:nvPr/>
        </p:nvSpPr>
        <p:spPr bwMode="auto">
          <a:xfrm>
            <a:off x="100013" y="3567113"/>
            <a:ext cx="577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Segoe Script"/>
              </a:rPr>
              <a:t>o</a:t>
            </a:r>
            <a:r>
              <a:rPr lang="el-GR" sz="2400" baseline="-25000">
                <a:latin typeface="Segoe Script"/>
              </a:rPr>
              <a:t>α</a:t>
            </a:r>
            <a:endParaRPr lang="cs-CZ" sz="2400">
              <a:latin typeface="Segoe Script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5813425" y="1109663"/>
            <a:ext cx="2809875" cy="19383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Segoe Script" pitchFamily="34" charset="0"/>
                <a:cs typeface="+mn-cs"/>
              </a:rPr>
              <a:t>o</a:t>
            </a:r>
            <a:r>
              <a:rPr lang="el-GR" sz="2400" baseline="-25000" dirty="0">
                <a:latin typeface="Segoe Script" pitchFamily="34" charset="0"/>
                <a:cs typeface="+mn-cs"/>
              </a:rPr>
              <a:t>α</a:t>
            </a:r>
            <a:r>
              <a:rPr lang="cs-CZ" sz="2400" baseline="-25000" dirty="0">
                <a:latin typeface="Segoe Script" pitchFamily="34" charset="0"/>
                <a:cs typeface="+mn-cs"/>
              </a:rPr>
              <a:t>  </a:t>
            </a:r>
            <a:r>
              <a:rPr lang="cs-CZ" sz="2400" dirty="0">
                <a:latin typeface="+mj-lt"/>
                <a:cs typeface="+mn-cs"/>
              </a:rPr>
              <a:t>- osa úhlu </a:t>
            </a:r>
            <a:r>
              <a:rPr lang="el-GR" sz="2400" dirty="0">
                <a:latin typeface="Segoe Script" pitchFamily="34" charset="0"/>
                <a:cs typeface="+mn-cs"/>
              </a:rPr>
              <a:t>α</a:t>
            </a:r>
            <a:endParaRPr lang="cs-CZ" sz="2400" baseline="-25000" dirty="0">
              <a:latin typeface="+mj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Segoe Script" pitchFamily="34" charset="0"/>
                <a:cs typeface="+mn-cs"/>
              </a:rPr>
              <a:t>o</a:t>
            </a:r>
            <a:r>
              <a:rPr lang="el-GR" sz="2400" baseline="-25000" dirty="0">
                <a:latin typeface="Segoe Script" pitchFamily="34" charset="0"/>
                <a:cs typeface="+mn-cs"/>
              </a:rPr>
              <a:t>β</a:t>
            </a:r>
            <a:r>
              <a:rPr lang="cs-CZ" sz="2400" baseline="-25000" dirty="0">
                <a:latin typeface="Segoe Script" pitchFamily="34" charset="0"/>
                <a:cs typeface="+mn-cs"/>
              </a:rPr>
              <a:t> </a:t>
            </a:r>
            <a:r>
              <a:rPr lang="cs-CZ" sz="2400" dirty="0">
                <a:latin typeface="+mj-lt"/>
                <a:cs typeface="+mn-cs"/>
              </a:rPr>
              <a:t> - osa úhlu </a:t>
            </a:r>
            <a:r>
              <a:rPr lang="el-GR" sz="2400" dirty="0">
                <a:latin typeface="Segoe Script" pitchFamily="34" charset="0"/>
                <a:cs typeface="+mn-cs"/>
              </a:rPr>
              <a:t>β</a:t>
            </a:r>
            <a:endParaRPr lang="cs-CZ" sz="2400" dirty="0">
              <a:latin typeface="+mj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Segoe Script" pitchFamily="34" charset="0"/>
                <a:cs typeface="+mn-cs"/>
              </a:rPr>
              <a:t>o</a:t>
            </a:r>
            <a:r>
              <a:rPr lang="el-GR" sz="2400" baseline="-25000" dirty="0">
                <a:latin typeface="Segoe Script" pitchFamily="34" charset="0"/>
                <a:cs typeface="+mn-cs"/>
              </a:rPr>
              <a:t>γ</a:t>
            </a:r>
            <a:r>
              <a:rPr lang="cs-CZ" sz="2400" baseline="-25000" dirty="0">
                <a:latin typeface="Segoe Script" pitchFamily="34" charset="0"/>
                <a:cs typeface="+mn-cs"/>
              </a:rPr>
              <a:t>  </a:t>
            </a:r>
            <a:r>
              <a:rPr lang="cs-CZ" sz="2400" dirty="0">
                <a:latin typeface="+mj-lt"/>
                <a:cs typeface="+mn-cs"/>
              </a:rPr>
              <a:t>- osa úhlu</a:t>
            </a:r>
            <a:r>
              <a:rPr lang="cs-CZ" sz="2400" baseline="-25000" dirty="0">
                <a:latin typeface="Segoe Script" pitchFamily="34" charset="0"/>
                <a:cs typeface="+mn-cs"/>
              </a:rPr>
              <a:t> </a:t>
            </a:r>
            <a:r>
              <a:rPr lang="el-GR" sz="2400" dirty="0">
                <a:latin typeface="Segoe Script" pitchFamily="34" charset="0"/>
                <a:cs typeface="+mn-cs"/>
              </a:rPr>
              <a:t>γ</a:t>
            </a:r>
            <a:endParaRPr lang="cs-CZ" sz="2400" dirty="0">
              <a:latin typeface="Segoe Script" pitchFamily="34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Segoe Script" pitchFamily="34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sz="2400" i="1" dirty="0">
                <a:latin typeface="+mj-lt"/>
                <a:cs typeface="+mn-cs"/>
              </a:rPr>
              <a:t>ρ</a:t>
            </a:r>
            <a:r>
              <a:rPr lang="cs-CZ" sz="2400" i="1" dirty="0">
                <a:latin typeface="+mj-lt"/>
                <a:cs typeface="+mn-cs"/>
              </a:rPr>
              <a:t> – poloměr kružnice</a:t>
            </a:r>
            <a:endParaRPr lang="cs-CZ" sz="2400" i="1" dirty="0">
              <a:latin typeface="+mj-lt"/>
              <a:cs typeface="+mn-cs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03263" y="4338638"/>
            <a:ext cx="7067550" cy="5222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Segoe Script" pitchFamily="34" charset="0"/>
                <a:cs typeface="+mn-cs"/>
              </a:rPr>
              <a:t>k</a:t>
            </a:r>
            <a:r>
              <a:rPr lang="cs-CZ" sz="2800" dirty="0">
                <a:latin typeface="+mj-lt"/>
                <a:cs typeface="+mn-cs"/>
              </a:rPr>
              <a:t>(S;</a:t>
            </a:r>
            <a:r>
              <a:rPr lang="el-GR" sz="2800" i="1" dirty="0">
                <a:latin typeface="+mn-lt"/>
                <a:cs typeface="+mn-cs"/>
              </a:rPr>
              <a:t> </a:t>
            </a:r>
            <a:r>
              <a:rPr lang="el-GR" sz="2800" i="1" dirty="0">
                <a:latin typeface="+mn-lt"/>
                <a:cs typeface="+mn-cs"/>
              </a:rPr>
              <a:t>ρ</a:t>
            </a:r>
            <a:r>
              <a:rPr lang="cs-CZ" sz="2800" dirty="0">
                <a:latin typeface="+mn-lt"/>
                <a:cs typeface="+mn-cs"/>
              </a:rPr>
              <a:t>) je kružnice vepsaná trojúhelníku ABC.</a:t>
            </a:r>
            <a:endParaRPr lang="cs-CZ" sz="2800" dirty="0">
              <a:latin typeface="Segoe Script" pitchFamily="34" charset="0"/>
              <a:cs typeface="+mn-cs"/>
            </a:endParaRP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Kružnice vepsaná trojúhelníku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Použitá literatura: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1050" dirty="0"/>
              <a:t>ODVÁRKO; KADLEČEK. </a:t>
            </a:r>
            <a:r>
              <a:rPr lang="cs-CZ" sz="1050" i="1" dirty="0"/>
              <a:t>Matematika pro </a:t>
            </a:r>
            <a:r>
              <a:rPr lang="cs-CZ" sz="1050" i="1" dirty="0" smtClean="0"/>
              <a:t>6. </a:t>
            </a:r>
            <a:r>
              <a:rPr lang="cs-CZ" sz="1050" i="1" dirty="0"/>
              <a:t>ročník základní školy</a:t>
            </a:r>
            <a:r>
              <a:rPr lang="cs-CZ" sz="1050" dirty="0"/>
              <a:t>. Čestmírova 10, 140 00 Praha 4: Prometheus, 2007, ISBN </a:t>
            </a:r>
            <a:r>
              <a:rPr lang="cs-CZ" sz="1050" dirty="0" smtClean="0"/>
              <a:t>9711252. </a:t>
            </a:r>
            <a:endParaRPr lang="cs-CZ" sz="105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Obrázky: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1400" dirty="0"/>
              <a:t>Obrázky ze zakoupené licence Microsoft </a:t>
            </a:r>
            <a:r>
              <a:rPr lang="cs-CZ" sz="1400" dirty="0" err="1"/>
              <a:t>office</a:t>
            </a:r>
            <a:r>
              <a:rPr lang="cs-CZ" sz="1400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370</Words>
  <Application>Microsoft Office PowerPoint</Application>
  <PresentationFormat>On-screen Show (4:3)</PresentationFormat>
  <Paragraphs>128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Calibri</vt:lpstr>
      <vt:lpstr>Arial</vt:lpstr>
      <vt:lpstr>Times New Roman</vt:lpstr>
      <vt:lpstr>Segoe Script</vt:lpstr>
      <vt:lpstr>Motiv systému Office</vt:lpstr>
      <vt:lpstr>Snímek 1</vt:lpstr>
      <vt:lpstr>Snímek 2</vt:lpstr>
      <vt:lpstr>Kružnice vepsaná trojúhelníku</vt:lpstr>
      <vt:lpstr>Kružnice vepsaná trojúhelníku</vt:lpstr>
      <vt:lpstr>Kružnice vepsaná trojúhelníku</vt:lpstr>
      <vt:lpstr>Kružnice vepsaná trojúhelníku</vt:lpstr>
      <vt:lpstr>Kružnice vepsaná trojúhelníku</vt:lpstr>
      <vt:lpstr>Kružnice vepsaná trojúhelníku</vt:lpstr>
      <vt:lpstr>Kružnice vepsaná trojúhelníku</vt:lpstr>
      <vt:lpstr>Kružnice vepsaná trojúhelníku</vt:lpstr>
      <vt:lpstr>Kružnice vepsaná trojúhelníku</vt:lpstr>
      <vt:lpstr>Kružnice vepsaná trojúhelníku</vt:lpstr>
      <vt:lpstr>Kružnice vepsaná trojúhelníku</vt:lpstr>
      <vt:lpstr>Kružnice vepsaná trojúhelníku</vt:lpstr>
      <vt:lpstr>Kružnice vepsaná trojúhelníku</vt:lpstr>
      <vt:lpstr>Kružnice vepsaná trojúhelníku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DUM</cp:lastModifiedBy>
  <cp:revision>16</cp:revision>
  <dcterms:created xsi:type="dcterms:W3CDTF">2013-05-29T20:12:56Z</dcterms:created>
  <dcterms:modified xsi:type="dcterms:W3CDTF">2013-06-02T20:42:59Z</dcterms:modified>
</cp:coreProperties>
</file>