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62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>
        <p:scale>
          <a:sx n="78" d="100"/>
          <a:sy n="78" d="100"/>
        </p:scale>
        <p:origin x="-114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70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1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0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9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3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18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6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66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45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41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1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5484941"/>
              </p:ext>
            </p:extLst>
          </p:nvPr>
        </p:nvGraphicFramePr>
        <p:xfrm>
          <a:off x="1368425" y="2924944"/>
          <a:ext cx="6405925" cy="326523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VY_32_INOVACE_5B_20_Vznik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OSN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5B_Dě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17. 1. 2013 ve třídě 9. 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k výkladu učiva.  DUM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seznámí žáky přehledným způsobem  s událostmi okolo vzniku OSN. Textová část slouží nejen jako osnova  výkladu, ale i podklad pro žáky k zápisu do sešitů. Obrazový materiál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doplňuje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tuto kapitolu.</a:t>
                      </a:r>
                      <a:endParaRPr lang="cs-CZ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80" y="1340768"/>
            <a:ext cx="762000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Vlajka OSN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110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8350406" cy="423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Mapa členských států (nyní)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040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Budova OSN v New Yorku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7888486" cy="5386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836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Dějiny Organizace spojených národů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definitivní neúspěch Společnosti národů</a:t>
            </a:r>
          </a:p>
          <a:p>
            <a:pPr algn="ctr"/>
            <a:r>
              <a:rPr lang="cs-CZ" sz="4000" dirty="0" smtClean="0"/>
              <a:t>nedokázala </a:t>
            </a:r>
            <a:r>
              <a:rPr lang="cs-CZ" sz="4000" dirty="0"/>
              <a:t>zabránit vypuknutí </a:t>
            </a:r>
            <a:r>
              <a:rPr lang="cs-CZ" sz="4000" dirty="0" smtClean="0"/>
              <a:t>druhé světové války</a:t>
            </a:r>
          </a:p>
          <a:p>
            <a:pPr algn="ctr"/>
            <a:r>
              <a:rPr lang="cs-CZ" sz="4000" dirty="0" smtClean="0"/>
              <a:t>nutnost </a:t>
            </a:r>
            <a:r>
              <a:rPr lang="cs-CZ" sz="4000" dirty="0"/>
              <a:t>hledat nové cesty </a:t>
            </a:r>
            <a:r>
              <a:rPr lang="cs-CZ" sz="4000" dirty="0" smtClean="0"/>
              <a:t>poválečného mírového uspořádání</a:t>
            </a:r>
            <a:endParaRPr lang="cs-CZ" sz="4000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261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Dějiny Organizace spojených národů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endParaRPr lang="cs-CZ" dirty="0"/>
          </a:p>
          <a:p>
            <a:pPr algn="ctr"/>
            <a:r>
              <a:rPr lang="cs-CZ" dirty="0" smtClean="0"/>
              <a:t>v </a:t>
            </a:r>
            <a:r>
              <a:rPr lang="cs-CZ" dirty="0"/>
              <a:t>důsledku společného postupu proti Německu </a:t>
            </a:r>
            <a:r>
              <a:rPr lang="cs-CZ" dirty="0" smtClean="0"/>
              <a:t>- </a:t>
            </a:r>
            <a:r>
              <a:rPr lang="cs-CZ" i="1" dirty="0" smtClean="0"/>
              <a:t>sblížení </a:t>
            </a:r>
            <a:r>
              <a:rPr lang="cs-CZ" i="1" dirty="0"/>
              <a:t>mezi USA a </a:t>
            </a:r>
            <a:r>
              <a:rPr lang="cs-CZ" i="1" dirty="0" smtClean="0"/>
              <a:t>SSSR</a:t>
            </a:r>
          </a:p>
          <a:p>
            <a:pPr algn="ctr"/>
            <a:r>
              <a:rPr lang="cs-CZ" dirty="0" smtClean="0"/>
              <a:t> </a:t>
            </a:r>
            <a:r>
              <a:rPr lang="cs-CZ" dirty="0"/>
              <a:t>Americký prezident </a:t>
            </a:r>
            <a:r>
              <a:rPr lang="cs-CZ" dirty="0">
                <a:solidFill>
                  <a:srgbClr val="FF0000"/>
                </a:solidFill>
              </a:rPr>
              <a:t>Franklin </a:t>
            </a:r>
            <a:r>
              <a:rPr lang="cs-CZ" dirty="0" err="1">
                <a:solidFill>
                  <a:srgbClr val="FF0000"/>
                </a:solidFill>
              </a:rPr>
              <a:t>Delano</a:t>
            </a:r>
            <a:r>
              <a:rPr lang="cs-CZ" dirty="0">
                <a:solidFill>
                  <a:srgbClr val="FF0000"/>
                </a:solidFill>
              </a:rPr>
              <a:t> Roosevelt </a:t>
            </a:r>
            <a:r>
              <a:rPr lang="cs-CZ" dirty="0"/>
              <a:t>objasnil během řeči v kongresu již </a:t>
            </a:r>
            <a:r>
              <a:rPr lang="cs-CZ" dirty="0">
                <a:solidFill>
                  <a:srgbClr val="FF0000"/>
                </a:solidFill>
              </a:rPr>
              <a:t>6. ledna 1941 </a:t>
            </a:r>
            <a:r>
              <a:rPr lang="cs-CZ" dirty="0"/>
              <a:t>svůj koncept </a:t>
            </a:r>
            <a:r>
              <a:rPr lang="cs-CZ" i="1" dirty="0"/>
              <a:t>„Čtyř svobod</a:t>
            </a:r>
            <a:r>
              <a:rPr lang="cs-CZ" i="1" dirty="0" smtClean="0"/>
              <a:t>“</a:t>
            </a:r>
          </a:p>
          <a:p>
            <a:pPr marL="0" indent="0" algn="ctr">
              <a:buNone/>
            </a:pPr>
            <a:r>
              <a:rPr lang="cs-CZ" dirty="0" smtClean="0"/>
              <a:t>	- označení Hitlerova </a:t>
            </a:r>
            <a:r>
              <a:rPr lang="cs-CZ" dirty="0"/>
              <a:t>počínání proti </a:t>
            </a:r>
            <a:r>
              <a:rPr lang="cs-CZ" dirty="0" smtClean="0"/>
              <a:t>		  mezinárodní demokracii </a:t>
            </a:r>
            <a:r>
              <a:rPr lang="cs-CZ" dirty="0"/>
              <a:t>jako „</a:t>
            </a:r>
            <a:r>
              <a:rPr lang="cs-CZ" dirty="0" smtClean="0"/>
              <a:t>tyranie“, </a:t>
            </a:r>
            <a:r>
              <a:rPr lang="cs-CZ" dirty="0"/>
              <a:t>již </a:t>
            </a:r>
            <a:r>
              <a:rPr lang="cs-CZ" dirty="0" smtClean="0"/>
              <a:t>se </a:t>
            </a:r>
            <a:r>
              <a:rPr lang="cs-CZ" dirty="0"/>
              <a:t>musí důsledně </a:t>
            </a:r>
            <a:r>
              <a:rPr lang="cs-CZ" dirty="0" smtClean="0"/>
              <a:t>čelit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083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Dějiny Organizace spojených národů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cs-CZ" dirty="0"/>
          </a:p>
          <a:p>
            <a:pPr algn="ctr"/>
            <a:r>
              <a:rPr lang="cs-CZ" dirty="0"/>
              <a:t>Atlantická charta ze </a:t>
            </a:r>
            <a:r>
              <a:rPr lang="cs-CZ" dirty="0">
                <a:solidFill>
                  <a:srgbClr val="FF0000"/>
                </a:solidFill>
              </a:rPr>
              <a:t>14. srpna </a:t>
            </a:r>
            <a:r>
              <a:rPr lang="cs-CZ" dirty="0" smtClean="0">
                <a:solidFill>
                  <a:srgbClr val="FF0000"/>
                </a:solidFill>
              </a:rPr>
              <a:t>1941 </a:t>
            </a:r>
            <a:r>
              <a:rPr lang="cs-CZ" dirty="0" smtClean="0"/>
              <a:t>- základ </a:t>
            </a:r>
            <a:r>
              <a:rPr lang="cs-CZ" dirty="0"/>
              <a:t>pro pozdější Deklaraci Spojených národů (</a:t>
            </a:r>
            <a:r>
              <a:rPr lang="cs-CZ" dirty="0" err="1"/>
              <a:t>Declaration</a:t>
            </a:r>
            <a:r>
              <a:rPr lang="cs-CZ" dirty="0"/>
              <a:t> by United </a:t>
            </a:r>
            <a:r>
              <a:rPr lang="cs-CZ" dirty="0" err="1"/>
              <a:t>Nations</a:t>
            </a:r>
            <a:r>
              <a:rPr lang="cs-CZ" dirty="0"/>
              <a:t>) </a:t>
            </a:r>
            <a:endParaRPr lang="cs-CZ" dirty="0" smtClean="0"/>
          </a:p>
          <a:p>
            <a:pPr algn="ctr"/>
            <a:r>
              <a:rPr lang="cs-CZ" dirty="0" smtClean="0"/>
              <a:t>vydaná </a:t>
            </a:r>
            <a:r>
              <a:rPr lang="cs-CZ" dirty="0">
                <a:solidFill>
                  <a:srgbClr val="FF0000"/>
                </a:solidFill>
              </a:rPr>
              <a:t>1. ledna </a:t>
            </a:r>
            <a:r>
              <a:rPr lang="cs-CZ" dirty="0" smtClean="0">
                <a:solidFill>
                  <a:srgbClr val="FF0000"/>
                </a:solidFill>
              </a:rPr>
              <a:t>1942</a:t>
            </a:r>
          </a:p>
          <a:p>
            <a:pPr algn="ctr"/>
            <a:r>
              <a:rPr lang="cs-CZ" dirty="0" smtClean="0">
                <a:solidFill>
                  <a:srgbClr val="FF0000"/>
                </a:solidFill>
              </a:rPr>
              <a:t>1</a:t>
            </a:r>
            <a:r>
              <a:rPr lang="cs-CZ" dirty="0">
                <a:solidFill>
                  <a:srgbClr val="FF0000"/>
                </a:solidFill>
              </a:rPr>
              <a:t>. prosince 1943 </a:t>
            </a:r>
            <a:r>
              <a:rPr lang="cs-CZ" dirty="0"/>
              <a:t>na konferenci v </a:t>
            </a:r>
            <a:r>
              <a:rPr lang="cs-CZ" dirty="0" smtClean="0">
                <a:solidFill>
                  <a:srgbClr val="00B050"/>
                </a:solidFill>
              </a:rPr>
              <a:t>Teheránu </a:t>
            </a:r>
            <a:r>
              <a:rPr lang="cs-CZ" dirty="0" smtClean="0"/>
              <a:t>potvrzení zřízení mezinárodní organizace k zajištění míru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083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Dějiny Organizace spojených národů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/>
          </a:p>
          <a:p>
            <a:pPr algn="ctr"/>
            <a:r>
              <a:rPr lang="cs-CZ" dirty="0" smtClean="0"/>
              <a:t>konečná dohoda mocností - Jaltské konference </a:t>
            </a:r>
            <a:r>
              <a:rPr lang="cs-CZ" dirty="0" smtClean="0">
                <a:solidFill>
                  <a:srgbClr val="FF0000"/>
                </a:solidFill>
              </a:rPr>
              <a:t>únor 1945</a:t>
            </a:r>
          </a:p>
          <a:p>
            <a:pPr algn="ctr"/>
            <a:r>
              <a:rPr lang="cs-CZ" dirty="0" smtClean="0"/>
              <a:t>podepsání </a:t>
            </a:r>
            <a:r>
              <a:rPr lang="cs-CZ" dirty="0"/>
              <a:t>Charty Spojených národů na konferenci v San Francisco </a:t>
            </a:r>
            <a:r>
              <a:rPr lang="cs-CZ" dirty="0">
                <a:solidFill>
                  <a:srgbClr val="FF0000"/>
                </a:solidFill>
              </a:rPr>
              <a:t>26. června </a:t>
            </a:r>
            <a:r>
              <a:rPr lang="cs-CZ" dirty="0" smtClean="0">
                <a:solidFill>
                  <a:srgbClr val="FF0000"/>
                </a:solidFill>
              </a:rPr>
              <a:t>1945</a:t>
            </a:r>
          </a:p>
          <a:p>
            <a:pPr algn="ctr"/>
            <a:r>
              <a:rPr lang="cs-CZ" dirty="0" smtClean="0"/>
              <a:t>Charta </a:t>
            </a:r>
            <a:r>
              <a:rPr lang="cs-CZ" dirty="0"/>
              <a:t>začala platit </a:t>
            </a:r>
            <a:r>
              <a:rPr lang="cs-CZ" dirty="0">
                <a:solidFill>
                  <a:srgbClr val="FF0000"/>
                </a:solidFill>
              </a:rPr>
              <a:t>24. října 1945</a:t>
            </a:r>
            <a:r>
              <a:rPr lang="cs-CZ" dirty="0"/>
              <a:t>, poté co ji jako 51. stát ratifikovalo Polsko. </a:t>
            </a:r>
            <a:endParaRPr lang="cs-CZ" dirty="0" smtClean="0"/>
          </a:p>
          <a:p>
            <a:pPr algn="ctr"/>
            <a:r>
              <a:rPr lang="cs-CZ" i="1" dirty="0" smtClean="0"/>
              <a:t>Tento </a:t>
            </a:r>
            <a:r>
              <a:rPr lang="cs-CZ" i="1" dirty="0"/>
              <a:t>den je každoročně vzpomínán jako Den Spojených národů.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083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Organizace spojených národů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dirty="0" smtClean="0"/>
              <a:t>organizace, jejímž cílem je udržovat mezinárodní mír a bezpečnost, rozvíjet přátelské vztahy mezi národy a podporovat hospodářskou, kulturní a humanitní spolupráci</a:t>
            </a:r>
            <a:endParaRPr lang="cs-CZ" sz="4500" dirty="0"/>
          </a:p>
        </p:txBody>
      </p:sp>
    </p:spTree>
    <p:extLst>
      <p:ext uri="{BB962C8B-B14F-4D97-AF65-F5344CB8AC3E}">
        <p14:creationId xmlns:p14="http://schemas.microsoft.com/office/powerpoint/2010/main" val="201938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308554"/>
              </p:ext>
            </p:extLst>
          </p:nvPr>
        </p:nvGraphicFramePr>
        <p:xfrm>
          <a:off x="1369036" y="3233738"/>
          <a:ext cx="6405925" cy="2507933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VÁLKOVÁ</a:t>
                      </a:r>
                      <a:r>
                        <a:rPr lang="cs-CZ" sz="1100" dirty="0" smtClean="0">
                          <a:effectLst/>
                        </a:rPr>
                        <a:t>, Veronika. </a:t>
                      </a:r>
                      <a:r>
                        <a:rPr lang="cs-CZ" sz="1100" i="1" dirty="0" smtClean="0">
                          <a:effectLst/>
                        </a:rPr>
                        <a:t>Dějepis 9, nejnovější dějiny pro základní školy</a:t>
                      </a:r>
                      <a:r>
                        <a:rPr lang="cs-CZ" sz="1100" dirty="0" smtClean="0">
                          <a:effectLst/>
                        </a:rPr>
                        <a:t>. Praha: SPN - pedagogické nakladatelství, 2009, ISBN 978-80-7235-428-3. 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HUSS, </a:t>
                      </a:r>
                      <a:r>
                        <a:rPr lang="en-US" sz="1200" dirty="0" err="1" smtClean="0">
                          <a:effectLst/>
                        </a:rPr>
                        <a:t>Wilfried</a:t>
                      </a:r>
                      <a:r>
                        <a:rPr lang="en-US" sz="1200" dirty="0" smtClean="0">
                          <a:effectLst/>
                        </a:rPr>
                        <a:t>. </a:t>
                      </a:r>
                      <a:r>
                        <a:rPr lang="en-US" sz="1200" i="1" dirty="0" smtClean="0">
                          <a:effectLst/>
                        </a:rPr>
                        <a:t>Wikipedia.cz</a:t>
                      </a:r>
                      <a:r>
                        <a:rPr lang="en-US" sz="1200" dirty="0" smtClean="0">
                          <a:effectLst/>
                        </a:rPr>
                        <a:t> [online]. [cit. 29.5.2013]. </a:t>
                      </a:r>
                      <a:r>
                        <a:rPr lang="en-US" sz="1200" dirty="0" err="1" smtClean="0">
                          <a:effectLst/>
                        </a:rPr>
                        <a:t>Dostupný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 smtClean="0">
                          <a:effectLst/>
                        </a:rPr>
                        <a:t>na</a:t>
                      </a:r>
                      <a:r>
                        <a:rPr lang="en-US" sz="1200" dirty="0" smtClean="0">
                          <a:effectLst/>
                        </a:rPr>
                        <a:t> WWW: http://cs.wikipedia.org/wiki/Soubor:Flag_of_the_United_Nations.svg 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2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LATEINER. </a:t>
                      </a:r>
                      <a:r>
                        <a:rPr lang="cs-CZ" sz="1200" i="1" dirty="0" smtClean="0">
                          <a:effectLst/>
                        </a:rPr>
                        <a:t>Wikipedia.cz</a:t>
                      </a:r>
                      <a:r>
                        <a:rPr lang="cs-CZ" sz="1200" dirty="0" smtClean="0">
                          <a:effectLst/>
                        </a:rPr>
                        <a:t> [online]. [cit. 29.5.2013]. Dostupný na WWW: http://cs.wikipedia.org/wiki/Soubor:United_Nations_Members.svg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http://cs.wikipedia.org/wiki/Soubor:United_Nations_HQ_-_New_York_City.jpg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314</Words>
  <Application>Microsoft Office PowerPoint</Application>
  <PresentationFormat>Předvádění na obrazovce (4:3)</PresentationFormat>
  <Paragraphs>65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Vlajka OSN</vt:lpstr>
      <vt:lpstr>Mapa členských států (nyní)</vt:lpstr>
      <vt:lpstr>Budova OSN v New Yorku</vt:lpstr>
      <vt:lpstr>Dějiny Organizace spojených národů</vt:lpstr>
      <vt:lpstr>Dějiny Organizace spojených národů</vt:lpstr>
      <vt:lpstr>Dějiny Organizace spojených národů</vt:lpstr>
      <vt:lpstr>Dějiny Organizace spojených národů</vt:lpstr>
      <vt:lpstr>Organizace spojených národů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ntb</cp:lastModifiedBy>
  <cp:revision>32</cp:revision>
  <dcterms:created xsi:type="dcterms:W3CDTF">2012-04-04T05:08:45Z</dcterms:created>
  <dcterms:modified xsi:type="dcterms:W3CDTF">2013-05-29T19:29:47Z</dcterms:modified>
</cp:coreProperties>
</file>