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2" r:id="rId11"/>
    <p:sldId id="264" r:id="rId12"/>
    <p:sldId id="273" r:id="rId13"/>
    <p:sldId id="274" r:id="rId14"/>
    <p:sldId id="275" r:id="rId15"/>
    <p:sldId id="276" r:id="rId16"/>
    <p:sldId id="27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35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95489C2-5801-4CB4-8276-9DB34AD49AA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A604DB-2EC1-4114-B187-14050982C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75C964-817B-4ABD-ABA3-3B9E43E3F6B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F2E6B-2FFD-42FF-8F80-5E192F81DE6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AAA14-A4EE-4128-8FE2-D2B80713F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77A1D-3517-44B5-BCF4-0D5906C4666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43A26-2D96-4A0D-BC18-BA975B732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934F3-EC8E-4197-A71D-A271DBCCC23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DEC50-AF08-4C41-9CAB-6E2F28C59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7E072-BAEF-4D77-8AB2-A801CD6EAF6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27938-CDC3-40D4-8403-9ACC5AE66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CC924-D0C2-47AC-9088-231CD5DEAA0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B1110-49D8-4ED9-B3FA-14863A397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22F00-B515-4AB9-8F9B-61B8BF0E074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C066D-0ACE-4FC9-910F-3781E7CE6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971DC-452F-40C6-AC0B-79DD758A678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D9097-FF74-498E-B26F-7758920779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82A9B-82E2-48B4-ACDB-76543E7EB15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D7E89-3F3C-44E7-BB5B-C61D0B640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5880F-7898-454B-9E30-05BF7490838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1B49D-14A8-4C99-B352-8E429B0F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03AE-E75B-4EB5-86F0-1A492792D51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4C793-97D7-425D-9093-476B38F35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0049D-BB32-4707-AB14-AC3F462D5E0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A2B0E-58E4-4314-86A2-15D38E839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951B68-1E42-40D6-8DCD-0B5B89D46C8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127D91-B4D6-48D6-895F-F41A0F615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7" name="Group 41"/>
          <p:cNvGraphicFramePr>
            <a:graphicFrameLocks noGrp="1"/>
          </p:cNvGraphicFramePr>
          <p:nvPr/>
        </p:nvGraphicFramePr>
        <p:xfrm>
          <a:off x="1143000" y="2857500"/>
          <a:ext cx="6846888" cy="3275013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50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VY_32_INOVACE_11C_04_Definiční obor a krácení lomených výrazů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11C_Ma 9.roč.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2.10.2012 v 9.A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 a jeho následného procvičení.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si postupně učivo osvojují a na následných příkladech, opatřených výsledky, znalosti upevňují.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 je možno využít i aktivnímu opakování učiva, při sestavování písemných prací, ….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4371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72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7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74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437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57356" y="357166"/>
            <a:ext cx="5214974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Lomený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výraz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5572140"/>
            <a:ext cx="7167090" cy="58477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  <a:latin typeface="+mn-lt"/>
                <a:cs typeface="+mn-cs"/>
              </a:rPr>
              <a:t>Definiční obor a krácení lomených výrazů</a:t>
            </a:r>
            <a:endParaRPr lang="cs-CZ" sz="3200" b="1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5363" name="Picture 2" descr="C:\Documents and Settings\rachotova\Local Settings\Temporary Internet Files\Content.IE5\61WXIA5M\MC9002979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188" y="1728788"/>
            <a:ext cx="1477962" cy="3414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214313"/>
            <a:ext cx="79375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313" y="214313"/>
            <a:ext cx="7604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5" descr="C:\Documents and Settings\rachotova\Local Settings\Temporary Internet Files\Content.IE5\ABZX8RPH\MC9002979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3" y="2214563"/>
            <a:ext cx="928687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71563" y="1143000"/>
            <a:ext cx="855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výraz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143000" y="2571750"/>
            <a:ext cx="855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výraz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71750" y="1357313"/>
          <a:ext cx="1285875" cy="13573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678661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 x + 7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8661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 3 + y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6" name="Pravá složená závorka 5"/>
          <p:cNvSpPr/>
          <p:nvPr/>
        </p:nvSpPr>
        <p:spPr>
          <a:xfrm>
            <a:off x="3857625" y="1571625"/>
            <a:ext cx="500063" cy="928688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429125" y="1785938"/>
            <a:ext cx="371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podíl výrazů = lomený výraz</a:t>
            </a:r>
          </a:p>
        </p:txBody>
      </p:sp>
      <p:cxnSp>
        <p:nvCxnSpPr>
          <p:cNvPr id="9" name="Přímá spojovací šipka 8"/>
          <p:cNvCxnSpPr>
            <a:endCxn id="2" idx="3"/>
          </p:cNvCxnSpPr>
          <p:nvPr/>
        </p:nvCxnSpPr>
        <p:spPr>
          <a:xfrm rot="10800000">
            <a:off x="1927225" y="1373188"/>
            <a:ext cx="573088" cy="2698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2000250" y="2428875"/>
            <a:ext cx="573088" cy="37306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rachotova\Local Settings\Temporary Internet Files\Content.IE5\ABZX8RPH\MC9004380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643063"/>
            <a:ext cx="10223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Documents and Settings\rachotova\Local Settings\Temporary Internet Files\Content.IE5\61WXIA5M\MC900438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23250" y="1571625"/>
            <a:ext cx="920750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>
            <a:off x="3071813" y="214313"/>
            <a:ext cx="2605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Lomený  výraz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42875" y="3571875"/>
            <a:ext cx="933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Víme:</a:t>
            </a: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214313" y="4143375"/>
          <a:ext cx="3571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2643188" y="4143375"/>
          <a:ext cx="500062" cy="1028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2888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0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24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- 6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357313" y="4114800"/>
          <a:ext cx="500062" cy="11033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2870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0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59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285750" y="5357813"/>
          <a:ext cx="3571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143250" y="4357688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 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857375" y="4357688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 0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71500" y="4357688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 0</a:t>
            </a:r>
          </a:p>
        </p:txBody>
      </p:sp>
      <p:sp>
        <p:nvSpPr>
          <p:cNvPr id="28" name="Pravá složená závorka 27"/>
          <p:cNvSpPr/>
          <p:nvPr/>
        </p:nvSpPr>
        <p:spPr>
          <a:xfrm>
            <a:off x="785813" y="5572125"/>
            <a:ext cx="142875" cy="428625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928688" y="5572125"/>
            <a:ext cx="4857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není definováno (nulou nelze dělit!)</a:t>
            </a:r>
          </a:p>
        </p:txBody>
      </p:sp>
      <p:sp>
        <p:nvSpPr>
          <p:cNvPr id="30" name="Pravá složená závorka 29"/>
          <p:cNvSpPr/>
          <p:nvPr/>
        </p:nvSpPr>
        <p:spPr>
          <a:xfrm>
            <a:off x="5357813" y="3714750"/>
            <a:ext cx="428625" cy="2571750"/>
          </a:xfrm>
          <a:prstGeom prst="rightBrace">
            <a:avLst>
              <a:gd name="adj1" fmla="val 8333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6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5786446" y="3714752"/>
            <a:ext cx="3143272" cy="2571768"/>
          </a:xfrm>
          <a:prstGeom prst="round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rgbClr val="FF0000"/>
            </a:solidFill>
          </a:ln>
          <a:effectLst>
            <a:glow rad="1016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Jmenovatel každého lomeného výrazu se nesmí rovnat nule. Tuto podmínku </a:t>
            </a:r>
            <a:r>
              <a:rPr lang="cs-CZ" sz="2400" b="1" u="sng" dirty="0">
                <a:solidFill>
                  <a:schemeClr val="tx1"/>
                </a:solidFill>
              </a:rPr>
              <a:t>vždy </a:t>
            </a:r>
            <a:r>
              <a:rPr lang="cs-CZ" sz="2400" b="1" dirty="0">
                <a:solidFill>
                  <a:schemeClr val="tx1"/>
                </a:solidFill>
              </a:rPr>
              <a:t>uvádíme.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/>
      <p:bldP spid="19" grpId="0"/>
      <p:bldP spid="24" grpId="0"/>
      <p:bldP spid="25" grpId="0"/>
      <p:bldP spid="26" grpId="0"/>
      <p:bldP spid="28" grpId="0" animBg="1"/>
      <p:bldP spid="29" grpId="0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57188" y="285750"/>
          <a:ext cx="833437" cy="1000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342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+ 7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 + 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28750" y="500063"/>
            <a:ext cx="6378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Lomený výraz má smysl, jestliže 3 + y ≠ 0, 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y ≠ - 3</a:t>
            </a:r>
            <a:r>
              <a:rPr lang="cs-CZ" sz="2400" b="1">
                <a:latin typeface="Calibri" pitchFamily="34" charset="0"/>
              </a:rPr>
              <a:t>.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85938" y="5000625"/>
          <a:ext cx="1214437" cy="1238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3373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9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071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v (v-1)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5000" y="3500438"/>
          <a:ext cx="857250" cy="10604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33473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252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t²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357688" y="3500438"/>
          <a:ext cx="78581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71813" y="3500438"/>
          <a:ext cx="500062" cy="993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3929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b³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85938" y="3571875"/>
          <a:ext cx="500062" cy="9286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28625" y="3571875"/>
          <a:ext cx="500063" cy="9286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5c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17438" name="Picture 2" descr="C:\Documents and Settings\rachotova\Local Settings\Temporary Internet Files\Content.IE5\DGC6USFP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5638" y="5943600"/>
            <a:ext cx="86836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rachotova\Local Settings\Temporary Internet Files\Content.IE5\ABZX8RPH\MP90043180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" y="2143125"/>
            <a:ext cx="1214438" cy="81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3238" y="2000250"/>
            <a:ext cx="8640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Určete, pro které hodnoty proměnných mají lomené výrazy smysl .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215063" y="5000625"/>
          <a:ext cx="1500187" cy="1282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31750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x² - 4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550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- 2x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929188" y="5000625"/>
          <a:ext cx="833437" cy="9572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3422"/>
              </a:tblGrid>
              <a:tr h="1524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 + 2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357563" y="5000625"/>
          <a:ext cx="1071562" cy="11922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40821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n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4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m² + m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28625" y="5000625"/>
          <a:ext cx="1071563" cy="1285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66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d² + 3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7143750" y="3500438"/>
          <a:ext cx="928688" cy="12160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2148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866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313" y="2071688"/>
          <a:ext cx="857250" cy="10604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33473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6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252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t² - 1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357938" y="714375"/>
          <a:ext cx="78581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4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x - y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500563" y="714375"/>
          <a:ext cx="500062" cy="9921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3929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b³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71750" y="785813"/>
          <a:ext cx="500063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a²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57188" y="785813"/>
          <a:ext cx="500062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5c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18453" name="Picture 2" descr="C:\Documents and Settings\rachotova\Local Settings\Temporary Internet Files\Content.IE5\DGC6USFP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5638" y="5943600"/>
            <a:ext cx="86836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57188" y="4143375"/>
          <a:ext cx="1000125" cy="11922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4082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c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479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d² + 3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929063" y="2071688"/>
          <a:ext cx="928687" cy="12160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2148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x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866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x² - 9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14313" y="142875"/>
            <a:ext cx="1112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Řešení:</a:t>
            </a:r>
          </a:p>
        </p:txBody>
      </p:sp>
      <p:pic>
        <p:nvPicPr>
          <p:cNvPr id="2053" name="Picture 5" descr="C:\Documents and Settings\rachotova\Local Settings\Temporary Internet Files\Content.IE5\RWF5BG08\MC9004375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42875"/>
            <a:ext cx="822325" cy="50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1071563" y="857250"/>
            <a:ext cx="9842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5c ≠ 0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c ≠ 0 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214688" y="857250"/>
            <a:ext cx="990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a² ≠ 0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a ≠ 0 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143500" y="857250"/>
            <a:ext cx="1003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b³ ≠ 0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b ≠ 0 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7358063" y="857250"/>
            <a:ext cx="12461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x - y ≠ 0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x ≠ y 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000125" y="2071688"/>
            <a:ext cx="29289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       t² - 1 ≠ 0 </a:t>
            </a:r>
          </a:p>
          <a:p>
            <a:r>
              <a:rPr lang="cs-CZ" sz="2400" b="1">
                <a:latin typeface="Calibri" pitchFamily="34" charset="0"/>
              </a:rPr>
              <a:t>   (t-1)(t+1) ≠ 0</a:t>
            </a:r>
          </a:p>
          <a:p>
            <a:r>
              <a:rPr lang="cs-CZ" sz="2400" b="1">
                <a:latin typeface="Calibri" pitchFamily="34" charset="0"/>
              </a:rPr>
              <a:t>   t-1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≠ 0 a t+1 ≠ 0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t ≠ 1   </a:t>
            </a:r>
            <a:r>
              <a:rPr lang="cs-CZ" sz="2400" b="1">
                <a:latin typeface="Calibri" pitchFamily="34" charset="0"/>
              </a:rPr>
              <a:t>a    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t ≠ -1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072063" y="2143125"/>
            <a:ext cx="29289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       x² - 9 ≠ 0 </a:t>
            </a:r>
          </a:p>
          <a:p>
            <a:r>
              <a:rPr lang="cs-CZ" sz="2400" b="1">
                <a:latin typeface="Calibri" pitchFamily="34" charset="0"/>
              </a:rPr>
              <a:t>   (x-3)(x+3) ≠ 0</a:t>
            </a:r>
          </a:p>
          <a:p>
            <a:r>
              <a:rPr lang="cs-CZ" sz="2400" b="1">
                <a:latin typeface="Calibri" pitchFamily="34" charset="0"/>
              </a:rPr>
              <a:t>   x-3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≠ 0 a x+3 ≠ 0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x ≠ 3   </a:t>
            </a:r>
            <a:r>
              <a:rPr lang="cs-CZ" sz="2400" b="1">
                <a:latin typeface="Calibri" pitchFamily="34" charset="0"/>
              </a:rPr>
              <a:t>a    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x ≠ -3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1785938" y="4214813"/>
            <a:ext cx="664368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d² + 3 ≠ 0 </a:t>
            </a:r>
          </a:p>
          <a:p>
            <a:r>
              <a:rPr lang="cs-CZ" sz="2400" b="1">
                <a:latin typeface="Calibri" pitchFamily="34" charset="0"/>
              </a:rPr>
              <a:t>      d² ≠ -3</a:t>
            </a:r>
          </a:p>
          <a:p>
            <a:r>
              <a:rPr lang="cs-CZ" sz="2400" b="1" i="1">
                <a:latin typeface="Calibri" pitchFamily="34" charset="0"/>
              </a:rPr>
              <a:t>tento výraz bude vždy kladný, protože </a:t>
            </a:r>
            <a:r>
              <a:rPr lang="cs-CZ" sz="2400" b="1">
                <a:latin typeface="Calibri" pitchFamily="34" charset="0"/>
              </a:rPr>
              <a:t>druhá mocnina každého čísla je číslo kladné </a:t>
            </a:r>
            <a:r>
              <a:rPr lang="cs-CZ" sz="2400" b="1" i="1">
                <a:latin typeface="Calibri" pitchFamily="34" charset="0"/>
              </a:rPr>
              <a:t>.                                   Proto má výraz smysl </a:t>
            </a:r>
            <a:r>
              <a:rPr lang="cs-CZ" sz="2400" b="1">
                <a:latin typeface="Calibri" pitchFamily="34" charset="0"/>
              </a:rPr>
              <a:t>pro všechna d </a:t>
            </a:r>
            <a:r>
              <a:rPr lang="cs-CZ" sz="2400" b="1" i="1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  <p:bldP spid="24" grpId="0"/>
      <p:bldP spid="26" grpId="0"/>
      <p:bldP spid="27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88" y="928688"/>
          <a:ext cx="1214437" cy="1238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3373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 9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0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v (v-1)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19461" name="Picture 2" descr="C:\Documents and Settings\rachotova\Local Settings\Temporary Internet Files\Content.IE5\DGC6USFP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5638" y="5943600"/>
            <a:ext cx="86836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786188" y="2500313"/>
          <a:ext cx="1500187" cy="1282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31750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x² - 4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550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x² - 2x + 1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00063" y="2643188"/>
          <a:ext cx="833437" cy="9572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3422"/>
              </a:tblGrid>
              <a:tr h="1524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1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h + 2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470" name="TextovéPole 19"/>
          <p:cNvSpPr txBox="1">
            <a:spLocks noChangeArrowheads="1"/>
          </p:cNvSpPr>
          <p:nvPr/>
        </p:nvSpPr>
        <p:spPr bwMode="auto">
          <a:xfrm>
            <a:off x="214313" y="142875"/>
            <a:ext cx="1112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Řešení:</a:t>
            </a:r>
          </a:p>
        </p:txBody>
      </p:sp>
      <p:pic>
        <p:nvPicPr>
          <p:cNvPr id="19471" name="Picture 5" descr="C:\Documents and Settings\rachotova\Local Settings\Temporary Internet Files\Content.IE5\RWF5BG08\MC9004375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42875"/>
            <a:ext cx="822325" cy="50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500688" y="2428875"/>
            <a:ext cx="29289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x² - 2x + 1 ≠ 0 </a:t>
            </a:r>
          </a:p>
          <a:p>
            <a:r>
              <a:rPr lang="cs-CZ" sz="2400" b="1">
                <a:latin typeface="Calibri" pitchFamily="34" charset="0"/>
              </a:rPr>
              <a:t>     (x-1)(x-1) ≠ 0</a:t>
            </a:r>
          </a:p>
          <a:p>
            <a:r>
              <a:rPr lang="cs-CZ" sz="2400" b="1">
                <a:latin typeface="Calibri" pitchFamily="34" charset="0"/>
              </a:rPr>
              <a:t>        x-1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≠ 0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     x ≠ 1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857375" y="785813"/>
            <a:ext cx="29289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 (v-1) ≠ 0 </a:t>
            </a:r>
          </a:p>
          <a:p>
            <a:r>
              <a:rPr lang="cs-CZ" sz="2400" b="1">
                <a:latin typeface="Calibri" pitchFamily="34" charset="0"/>
              </a:rPr>
              <a:t>v ≠ 0 a v-1 ≠ 0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v ≠ 0 </a:t>
            </a:r>
            <a:r>
              <a:rPr lang="cs-CZ" sz="2400" b="1">
                <a:latin typeface="Calibri" pitchFamily="34" charset="0"/>
              </a:rPr>
              <a:t>a     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v ≠ 1</a:t>
            </a:r>
          </a:p>
        </p:txBody>
      </p:sp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4357688" y="857250"/>
          <a:ext cx="1071562" cy="11922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4082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 n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479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m² + m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429250" y="571500"/>
            <a:ext cx="292893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   m² + m ≠ 0 </a:t>
            </a:r>
          </a:p>
          <a:p>
            <a:r>
              <a:rPr lang="cs-CZ" sz="2400" b="1">
                <a:latin typeface="Calibri" pitchFamily="34" charset="0"/>
              </a:rPr>
              <a:t>    m(m+1) ≠ 0</a:t>
            </a:r>
          </a:p>
          <a:p>
            <a:r>
              <a:rPr lang="cs-CZ" sz="2400" b="1">
                <a:latin typeface="Calibri" pitchFamily="34" charset="0"/>
              </a:rPr>
              <a:t>    m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≠ 0 a m+1 ≠ 0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m ≠ 0   </a:t>
            </a:r>
            <a:r>
              <a:rPr lang="cs-CZ" sz="2400" b="1">
                <a:latin typeface="Calibri" pitchFamily="34" charset="0"/>
              </a:rPr>
              <a:t>a   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m ≠ -1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1785938" y="2643188"/>
            <a:ext cx="13747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h + 2 ≠ 0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h ≠ -2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5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14480" y="142852"/>
            <a:ext cx="5074723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Krácení lomených výrazů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625" y="1214438"/>
            <a:ext cx="1857375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2286000" y="1214438"/>
            <a:ext cx="2643188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Krácení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4929188" y="1000125"/>
            <a:ext cx="1428750" cy="1000125"/>
          </a:xfrm>
          <a:prstGeom prst="homePlate">
            <a:avLst/>
          </a:prstGeom>
          <a:solidFill>
            <a:schemeClr val="bg1"/>
          </a:solidFill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072063" y="1000125"/>
          <a:ext cx="3571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00688" y="1214438"/>
            <a:ext cx="550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 ?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14313" y="2571750"/>
            <a:ext cx="4857750" cy="1714500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Určíme </a:t>
            </a:r>
            <a:r>
              <a:rPr lang="cs-CZ" sz="2400" b="1" u="sng" dirty="0">
                <a:solidFill>
                  <a:schemeClr val="tx1"/>
                </a:solidFill>
              </a:rPr>
              <a:t>společného dělitele </a:t>
            </a:r>
            <a:r>
              <a:rPr lang="cs-CZ" sz="2400" b="1" dirty="0">
                <a:solidFill>
                  <a:schemeClr val="tx1"/>
                </a:solidFill>
              </a:rPr>
              <a:t>čísel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v čitateli a jmenovateli.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313" y="2571750"/>
            <a:ext cx="4857750" cy="1714500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Čitatele i jmenovatele vydělíme společným dělitelem.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71934" y="4572008"/>
            <a:ext cx="4857784" cy="171451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Společným dělitelem čísel 6 a 9                       je číslo 3.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071934" y="4572008"/>
            <a:ext cx="4857784" cy="171451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286250" y="4929188"/>
          <a:ext cx="762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1984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 :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 : 3 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72063" y="51435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500688" y="4929188"/>
          <a:ext cx="428625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786563" y="4929188"/>
          <a:ext cx="3571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215188" y="51435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7643813" y="4929188"/>
          <a:ext cx="428625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2" name="Obdélník 21"/>
          <p:cNvSpPr/>
          <p:nvPr/>
        </p:nvSpPr>
        <p:spPr>
          <a:xfrm>
            <a:off x="6429375" y="1000125"/>
            <a:ext cx="1428750" cy="100012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6500813" y="1000125"/>
          <a:ext cx="3571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929438" y="1214438"/>
            <a:ext cx="338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7286625" y="1000125"/>
          <a:ext cx="428625" cy="9286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/>
      <p:bldP spid="10" grpId="0" animBg="1"/>
      <p:bldP spid="10" grpId="1" animBg="1"/>
      <p:bldP spid="11" grpId="0" animBg="1"/>
      <p:bldP spid="16" grpId="0"/>
      <p:bldP spid="19" grpId="0"/>
      <p:bldP spid="22" grpId="0" animBg="1"/>
      <p:bldP spid="22" grpId="1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0"/>
            <a:ext cx="5074723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Krácení lomených výrazů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857250"/>
            <a:ext cx="9144000" cy="830263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Čitatele i jmenovatele vydělíme stejným výrazem, </a:t>
            </a:r>
          </a:p>
          <a:p>
            <a:pPr algn="ctr"/>
            <a:r>
              <a:rPr lang="cs-CZ" sz="2400" b="1">
                <a:latin typeface="Calibri" pitchFamily="34" charset="0"/>
              </a:rPr>
              <a:t>který se nerovná nule.</a:t>
            </a:r>
          </a:p>
        </p:txBody>
      </p:sp>
      <p:pic>
        <p:nvPicPr>
          <p:cNvPr id="1026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500" y="1928813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57188" y="1928813"/>
          <a:ext cx="9286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27a²b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51a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357313" y="2143125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313" y="2928938"/>
            <a:ext cx="6248400" cy="4619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Zapíšeme podmínky, za kterých má výraz smysl.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357938" y="3071813"/>
            <a:ext cx="357187" cy="14287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86563" y="2928938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0</a:t>
            </a:r>
          </a:p>
        </p:txBody>
      </p:sp>
      <p:sp>
        <p:nvSpPr>
          <p:cNvPr id="11" name="TextovéPole 10"/>
          <p:cNvSpPr txBox="1"/>
          <p:nvPr/>
        </p:nvSpPr>
        <p:spPr>
          <a:xfrm flipH="1">
            <a:off x="214313" y="3500438"/>
            <a:ext cx="5214937" cy="8302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Najdeme výraz (různý od nuly),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kterým je dělitelný čitatel i jmenovatel. 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42938" y="4357688"/>
            <a:ext cx="5173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Čitatele i jmenovatele lze vydělit třemi.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000750" y="4071938"/>
          <a:ext cx="12858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27a²b :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51a :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7358063" y="428625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715250" y="4071938"/>
          <a:ext cx="78581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9a²b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17a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14375" y="5500688"/>
            <a:ext cx="4632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Čitatele i jmenovatele lze vydělit a.</a:t>
            </a: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143750" y="5214938"/>
          <a:ext cx="78581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5429250" y="5214938"/>
          <a:ext cx="1143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9a²b :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17a : 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6715125" y="5429250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714625" y="2071688"/>
            <a:ext cx="211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Zkrácený zápis:</a:t>
            </a: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786313" y="1857375"/>
          <a:ext cx="9286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27a²b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51a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7000875" y="207168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5786438" y="2071688"/>
            <a:ext cx="338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143625" y="1857375"/>
          <a:ext cx="78581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9a²b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17a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7358063" y="1857375"/>
          <a:ext cx="78581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8359775" y="2071688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8" grpId="0" animBg="1"/>
      <p:bldP spid="9" grpId="0" animBg="1"/>
      <p:bldP spid="10" grpId="0"/>
      <p:bldP spid="11" grpId="0" animBg="1"/>
      <p:bldP spid="12" grpId="0"/>
      <p:bldP spid="14" grpId="0"/>
      <p:bldP spid="17" grpId="0"/>
      <p:bldP spid="20" grpId="0"/>
      <p:bldP spid="21" grpId="0"/>
      <p:bldP spid="23" grpId="0"/>
      <p:bldP spid="24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63" y="428625"/>
          <a:ext cx="11191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19174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5u² + 2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5u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14500" y="6429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pic>
        <p:nvPicPr>
          <p:cNvPr id="4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428625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86125" y="642938"/>
            <a:ext cx="793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u ≠ 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1785938"/>
            <a:ext cx="7878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 čitateli je souč</a:t>
            </a:r>
            <a:r>
              <a:rPr lang="cs-CZ" sz="2400" b="1"/>
              <a:t>et</a:t>
            </a:r>
            <a:r>
              <a:rPr lang="cs-CZ" sz="2400" b="1">
                <a:latin typeface="Calibri" pitchFamily="34" charset="0"/>
              </a:rPr>
              <a:t>, který nelze vytknutím upravit na součin.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42938" y="2857500"/>
            <a:ext cx="357187" cy="269875"/>
          </a:xfrm>
          <a:prstGeom prst="rightArrow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14438" y="2714625"/>
            <a:ext cx="5091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Lomený výraz                        nelze krátit.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86125" y="2500313"/>
          <a:ext cx="11191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19174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5u² + 2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5u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813" y="428625"/>
          <a:ext cx="157162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71636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25a²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5a</a:t>
                      </a:r>
                      <a:r>
                        <a:rPr lang="cs-CZ" sz="2400" b="1" baseline="0" dirty="0" smtClean="0"/>
                        <a:t>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71750" y="6429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pic>
        <p:nvPicPr>
          <p:cNvPr id="4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357188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1785938"/>
            <a:ext cx="8099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 čitateli je </a:t>
            </a:r>
            <a:r>
              <a:rPr lang="cs-CZ" sz="2400" b="1"/>
              <a:t>rozdíl</a:t>
            </a:r>
            <a:r>
              <a:rPr lang="cs-CZ" sz="2400" b="1">
                <a:latin typeface="Calibri" pitchFamily="34" charset="0"/>
              </a:rPr>
              <a:t>, který lze </a:t>
            </a:r>
            <a:r>
              <a:rPr lang="cs-CZ" sz="2400" b="1"/>
              <a:t>podle vzorce</a:t>
            </a:r>
            <a:r>
              <a:rPr lang="cs-CZ" sz="2400" b="1">
                <a:latin typeface="Calibri" pitchFamily="34" charset="0"/>
              </a:rPr>
              <a:t> rozložit na součin.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43438" y="642938"/>
            <a:ext cx="100647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- ⅕</a:t>
            </a:r>
          </a:p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71500" y="2500313"/>
          <a:ext cx="1357313" cy="920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7322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25a²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dirty="0" smtClean="0"/>
                        <a:t>5a</a:t>
                      </a:r>
                      <a:r>
                        <a:rPr lang="cs-CZ" sz="2400" b="1" baseline="0" dirty="0" smtClean="0"/>
                        <a:t>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71688" y="2714625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428875" y="2500313"/>
          <a:ext cx="2286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16"/>
              </a:tblGrid>
              <a:tr h="4286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+ 1) . </a:t>
                      </a: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- 1)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5a</a:t>
                      </a:r>
                      <a:r>
                        <a:rPr lang="cs-CZ" sz="2400" b="1" baseline="0" dirty="0" smtClean="0"/>
                        <a:t>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00063" y="3643313"/>
            <a:ext cx="6373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Čitatele i jmenovatele lze vydělit výrazem 5a + 1.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42938" y="4286250"/>
          <a:ext cx="35718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0"/>
              </a:tblGrid>
              <a:tr h="4286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+ 1) . </a:t>
                      </a: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- 1) : (5a + 1)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(5a</a:t>
                      </a:r>
                      <a:r>
                        <a:rPr lang="cs-CZ" sz="2400" b="1" baseline="0" dirty="0" smtClean="0"/>
                        <a:t> + 1) : (5a + 1)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286250" y="4500563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643438" y="4286250"/>
          <a:ext cx="92868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643563" y="4500563"/>
            <a:ext cx="338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000750" y="4500563"/>
            <a:ext cx="881063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5a - 1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57188" y="5715000"/>
            <a:ext cx="211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Zkrácený zápis:</a:t>
            </a: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2500313" y="5500688"/>
          <a:ext cx="1357312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7322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25a²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dirty="0" smtClean="0"/>
                        <a:t>5a</a:t>
                      </a:r>
                      <a:r>
                        <a:rPr lang="cs-CZ" sz="2400" b="1" baseline="0" dirty="0" smtClean="0"/>
                        <a:t>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286250" y="5500688"/>
          <a:ext cx="2286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16"/>
              </a:tblGrid>
              <a:tr h="4286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+ 1) . </a:t>
                      </a:r>
                      <a:r>
                        <a:rPr lang="cs-CZ" sz="2400" b="1" dirty="0" smtClean="0"/>
                        <a:t>(5a</a:t>
                      </a:r>
                      <a:r>
                        <a:rPr lang="cs-CZ" sz="2400" b="1" baseline="0" dirty="0" smtClean="0"/>
                        <a:t> - 1)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5a</a:t>
                      </a:r>
                      <a:r>
                        <a:rPr lang="cs-CZ" sz="2400" b="1" baseline="0" dirty="0" smtClean="0"/>
                        <a:t>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929063" y="57150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4500563" y="5572125"/>
            <a:ext cx="714375" cy="3571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5000625" y="6072188"/>
            <a:ext cx="642938" cy="3571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643688" y="57150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=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072313" y="5643563"/>
            <a:ext cx="881062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Calibri" pitchFamily="34" charset="0"/>
              </a:rPr>
              <a:t>5a - 1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8137525" y="5715000"/>
            <a:ext cx="10064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- ⅕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0" grpId="0"/>
      <p:bldP spid="12" grpId="0"/>
      <p:bldP spid="14" grpId="0"/>
      <p:bldP spid="16" grpId="0"/>
      <p:bldP spid="18" grpId="0"/>
      <p:bldP spid="19" grpId="0"/>
      <p:bldP spid="20" grpId="0"/>
      <p:bldP spid="23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357188" y="214313"/>
            <a:ext cx="396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Příklady k procvičení – kraťte: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57813" y="785813"/>
          <a:ext cx="1143000" cy="10715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2x – 2y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x² - </a:t>
                      </a:r>
                      <a:r>
                        <a:rPr lang="cs-CZ" sz="2400" b="1" dirty="0" err="1" smtClean="0"/>
                        <a:t>xy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71688" y="857250"/>
          <a:ext cx="107156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2ab²c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8a²bc²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857250"/>
          <a:ext cx="100012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16xy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20x²y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14750" y="857250"/>
          <a:ext cx="107156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x - 2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5x - 10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29000" y="2143125"/>
          <a:ext cx="14382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38268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4(x-y)²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6xy – 6x²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000750" y="2143125"/>
          <a:ext cx="1905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499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s² - 16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(s</a:t>
                      </a:r>
                      <a:r>
                        <a:rPr lang="cs-CZ" sz="2400" b="1" baseline="0" dirty="0" smtClean="0"/>
                        <a:t> + 4)(s – 4)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072313" y="857250"/>
          <a:ext cx="100012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3a -</a:t>
                      </a:r>
                      <a:r>
                        <a:rPr lang="cs-CZ" sz="2400" b="1" baseline="0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6a - 6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000125" y="2143125"/>
          <a:ext cx="12858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4x² + 4x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2xy + 2x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857875" y="5143500"/>
          <a:ext cx="85725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– x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+ 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929188" y="3714750"/>
          <a:ext cx="1905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499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+ b² – 2ab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a -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643188" y="3714750"/>
          <a:ext cx="164306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07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+ 2a + 1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2a + 2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57250" y="3714750"/>
          <a:ext cx="107156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+ 5x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- 25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500438" y="5214938"/>
          <a:ext cx="1143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- 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b² - ab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428750" y="5214938"/>
          <a:ext cx="9286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9 - s²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s + 3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357188" y="214313"/>
            <a:ext cx="396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Příklady k procvičení – kraťte: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57813" y="785813"/>
          <a:ext cx="1214437" cy="10715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2x – 2y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x² - </a:t>
                      </a:r>
                      <a:r>
                        <a:rPr lang="cs-CZ" sz="2400" b="1" dirty="0" err="1" smtClean="0"/>
                        <a:t>xy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71688" y="857250"/>
          <a:ext cx="107156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2ab²c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8a²bc²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857250"/>
          <a:ext cx="100012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16xy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20x²y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14750" y="857250"/>
          <a:ext cx="107156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x - 2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5x - 10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072313" y="857250"/>
          <a:ext cx="100012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3a -</a:t>
                      </a:r>
                      <a:r>
                        <a:rPr lang="cs-CZ" sz="2400" b="1" baseline="0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6a - 6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71500" y="2714625"/>
          <a:ext cx="642938" cy="10366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5y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3125" y="2786063"/>
          <a:ext cx="1000125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 b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4ac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214813" y="2786063"/>
          <a:ext cx="357187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5634" name="TextovéPole 19"/>
          <p:cNvSpPr txBox="1">
            <a:spLocks noChangeArrowheads="1"/>
          </p:cNvSpPr>
          <p:nvPr/>
        </p:nvSpPr>
        <p:spPr bwMode="auto">
          <a:xfrm>
            <a:off x="6572250" y="6143625"/>
            <a:ext cx="1289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715000" y="2857500"/>
          <a:ext cx="428625" cy="10715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53578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578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x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7215188" y="2786063"/>
          <a:ext cx="1357312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732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 a -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2(a – 1)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25643" name="Picture 2" descr="C:\Documents and Settings\rachotova\Local Settings\Temporary Internet Files\Content.IE5\ABZX8RPH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25" y="5857875"/>
            <a:ext cx="763588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Šipka dolů 23"/>
          <p:cNvSpPr/>
          <p:nvPr/>
        </p:nvSpPr>
        <p:spPr>
          <a:xfrm>
            <a:off x="785813" y="1857375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Šipka dolů 24"/>
          <p:cNvSpPr/>
          <p:nvPr/>
        </p:nvSpPr>
        <p:spPr>
          <a:xfrm>
            <a:off x="7500938" y="1785938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ipka dolů 25"/>
          <p:cNvSpPr/>
          <p:nvPr/>
        </p:nvSpPr>
        <p:spPr>
          <a:xfrm>
            <a:off x="5786438" y="1857375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4143375" y="1857375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Šipka dolů 27"/>
          <p:cNvSpPr/>
          <p:nvPr/>
        </p:nvSpPr>
        <p:spPr>
          <a:xfrm>
            <a:off x="2428875" y="1857375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49" name="TextovéPole 28"/>
          <p:cNvSpPr txBox="1">
            <a:spLocks noChangeArrowheads="1"/>
          </p:cNvSpPr>
          <p:nvPr/>
        </p:nvSpPr>
        <p:spPr bwMode="auto">
          <a:xfrm>
            <a:off x="214313" y="2214563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x≠0,y ≠0</a:t>
            </a:r>
          </a:p>
        </p:txBody>
      </p:sp>
      <p:sp>
        <p:nvSpPr>
          <p:cNvPr id="25650" name="TextovéPole 29"/>
          <p:cNvSpPr txBox="1">
            <a:spLocks noChangeArrowheads="1"/>
          </p:cNvSpPr>
          <p:nvPr/>
        </p:nvSpPr>
        <p:spPr bwMode="auto">
          <a:xfrm>
            <a:off x="7358063" y="2214563"/>
            <a:ext cx="642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a≠1</a:t>
            </a:r>
          </a:p>
        </p:txBody>
      </p:sp>
      <p:sp>
        <p:nvSpPr>
          <p:cNvPr id="25651" name="TextovéPole 30"/>
          <p:cNvSpPr txBox="1">
            <a:spLocks noChangeArrowheads="1"/>
          </p:cNvSpPr>
          <p:nvPr/>
        </p:nvSpPr>
        <p:spPr bwMode="auto">
          <a:xfrm>
            <a:off x="5357813" y="2214563"/>
            <a:ext cx="128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x≠0,x≠y </a:t>
            </a:r>
          </a:p>
        </p:txBody>
      </p:sp>
      <p:sp>
        <p:nvSpPr>
          <p:cNvPr id="25652" name="TextovéPole 31"/>
          <p:cNvSpPr txBox="1">
            <a:spLocks noChangeArrowheads="1"/>
          </p:cNvSpPr>
          <p:nvPr/>
        </p:nvSpPr>
        <p:spPr bwMode="auto">
          <a:xfrm>
            <a:off x="4000500" y="2214563"/>
            <a:ext cx="714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x≠2</a:t>
            </a:r>
          </a:p>
        </p:txBody>
      </p:sp>
      <p:sp>
        <p:nvSpPr>
          <p:cNvPr id="25653" name="TextovéPole 32"/>
          <p:cNvSpPr txBox="1">
            <a:spLocks noChangeArrowheads="1"/>
          </p:cNvSpPr>
          <p:nvPr/>
        </p:nvSpPr>
        <p:spPr bwMode="auto">
          <a:xfrm>
            <a:off x="1714500" y="2214563"/>
            <a:ext cx="1928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a≠0,b≠0,c≠0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357188" y="214313"/>
            <a:ext cx="396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Příklady k procvičení – kraťte: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29000" y="2143125"/>
          <a:ext cx="14382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38268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4(x-y)²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6xy – 6x²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000750" y="2143125"/>
          <a:ext cx="1905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499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s² - 16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(s</a:t>
                      </a:r>
                      <a:r>
                        <a:rPr lang="cs-CZ" sz="2400" b="1" baseline="0" dirty="0" smtClean="0"/>
                        <a:t> + 4)(s – 4)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000125" y="2143125"/>
          <a:ext cx="12858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4x² + 4x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2xy + 2x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26638" name="Picture 2" descr="C:\Documents and Settings\rachotova\Local Settings\Temporary Internet Files\Content.IE5\ABZX8RPH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29563" y="5857875"/>
            <a:ext cx="763587" cy="77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9" name="TextovéPole 17"/>
          <p:cNvSpPr txBox="1">
            <a:spLocks noChangeArrowheads="1"/>
          </p:cNvSpPr>
          <p:nvPr/>
        </p:nvSpPr>
        <p:spPr bwMode="auto">
          <a:xfrm>
            <a:off x="6572250" y="6143625"/>
            <a:ext cx="1289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  <p:sp>
        <p:nvSpPr>
          <p:cNvPr id="19" name="Šipka dolů 18"/>
          <p:cNvSpPr/>
          <p:nvPr/>
        </p:nvSpPr>
        <p:spPr>
          <a:xfrm>
            <a:off x="6858000" y="3143250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ipka dolů 19"/>
          <p:cNvSpPr/>
          <p:nvPr/>
        </p:nvSpPr>
        <p:spPr>
          <a:xfrm>
            <a:off x="4000500" y="3214688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1500188" y="3143250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143000" y="4071938"/>
          <a:ext cx="1285875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2(x + 1)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y + 1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500438" y="4143375"/>
          <a:ext cx="1438275" cy="10366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38268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2(y-x)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   3x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6651" name="TextovéPole 24"/>
          <p:cNvSpPr txBox="1">
            <a:spLocks noChangeArrowheads="1"/>
          </p:cNvSpPr>
          <p:nvPr/>
        </p:nvSpPr>
        <p:spPr bwMode="auto">
          <a:xfrm>
            <a:off x="6786563" y="4071938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6652" name="TextovéPole 25"/>
          <p:cNvSpPr txBox="1">
            <a:spLocks noChangeArrowheads="1"/>
          </p:cNvSpPr>
          <p:nvPr/>
        </p:nvSpPr>
        <p:spPr bwMode="auto">
          <a:xfrm>
            <a:off x="1071563" y="350043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x≠0,y ≠-1</a:t>
            </a:r>
          </a:p>
        </p:txBody>
      </p:sp>
      <p:sp>
        <p:nvSpPr>
          <p:cNvPr id="26653" name="TextovéPole 26"/>
          <p:cNvSpPr txBox="1">
            <a:spLocks noChangeArrowheads="1"/>
          </p:cNvSpPr>
          <p:nvPr/>
        </p:nvSpPr>
        <p:spPr bwMode="auto">
          <a:xfrm>
            <a:off x="3571875" y="3571875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x≠0,x≠y</a:t>
            </a:r>
          </a:p>
        </p:txBody>
      </p:sp>
      <p:sp>
        <p:nvSpPr>
          <p:cNvPr id="26654" name="TextovéPole 27"/>
          <p:cNvSpPr txBox="1">
            <a:spLocks noChangeArrowheads="1"/>
          </p:cNvSpPr>
          <p:nvPr/>
        </p:nvSpPr>
        <p:spPr bwMode="auto">
          <a:xfrm>
            <a:off x="6357938" y="350043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s≠4,s≠-4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357188" y="214313"/>
            <a:ext cx="396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Příklady k procvičení – kraťte:</a:t>
            </a: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929188" y="3714750"/>
          <a:ext cx="1905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499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+ b² – 2ab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a -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643188" y="3714750"/>
          <a:ext cx="164306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07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+ 2a + 1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2a + 2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57250" y="3714750"/>
          <a:ext cx="1071563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1570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+ 5x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- 25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27662" name="Picture 2" descr="C:\Documents and Settings\rachotova\Local Settings\Temporary Internet Files\Content.IE5\ABZX8RPH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1000" y="5786438"/>
            <a:ext cx="763588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Šipka dolů 17"/>
          <p:cNvSpPr/>
          <p:nvPr/>
        </p:nvSpPr>
        <p:spPr>
          <a:xfrm flipV="1">
            <a:off x="1214438" y="3286125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ipka dolů 18"/>
          <p:cNvSpPr/>
          <p:nvPr/>
        </p:nvSpPr>
        <p:spPr>
          <a:xfrm flipV="1">
            <a:off x="5643563" y="3357563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ipka dolů 19"/>
          <p:cNvSpPr/>
          <p:nvPr/>
        </p:nvSpPr>
        <p:spPr>
          <a:xfrm flipV="1">
            <a:off x="3286125" y="3357563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66" name="TextovéPole 20"/>
          <p:cNvSpPr txBox="1">
            <a:spLocks noChangeArrowheads="1"/>
          </p:cNvSpPr>
          <p:nvPr/>
        </p:nvSpPr>
        <p:spPr bwMode="auto">
          <a:xfrm>
            <a:off x="6572250" y="6000750"/>
            <a:ext cx="1289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928688" y="1500188"/>
          <a:ext cx="928687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x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x - 5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2857500" y="1571625"/>
          <a:ext cx="928688" cy="10366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19104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 + 1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   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7675" name="TextovéPole 24"/>
          <p:cNvSpPr txBox="1">
            <a:spLocks noChangeArrowheads="1"/>
          </p:cNvSpPr>
          <p:nvPr/>
        </p:nvSpPr>
        <p:spPr bwMode="auto">
          <a:xfrm>
            <a:off x="5286375" y="2071688"/>
            <a:ext cx="911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a - b</a:t>
            </a:r>
            <a:endParaRPr lang="cs-CZ" sz="28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7676" name="TextovéPole 25"/>
          <p:cNvSpPr txBox="1">
            <a:spLocks noChangeArrowheads="1"/>
          </p:cNvSpPr>
          <p:nvPr/>
        </p:nvSpPr>
        <p:spPr bwMode="auto">
          <a:xfrm>
            <a:off x="785813" y="2714625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x≠5,x ≠-5</a:t>
            </a:r>
          </a:p>
        </p:txBody>
      </p:sp>
      <p:sp>
        <p:nvSpPr>
          <p:cNvPr id="27677" name="TextovéPole 26"/>
          <p:cNvSpPr txBox="1">
            <a:spLocks noChangeArrowheads="1"/>
          </p:cNvSpPr>
          <p:nvPr/>
        </p:nvSpPr>
        <p:spPr bwMode="auto">
          <a:xfrm>
            <a:off x="5429250" y="2786063"/>
            <a:ext cx="1071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a≠b</a:t>
            </a:r>
          </a:p>
        </p:txBody>
      </p:sp>
      <p:sp>
        <p:nvSpPr>
          <p:cNvPr id="27678" name="TextovéPole 27"/>
          <p:cNvSpPr txBox="1">
            <a:spLocks noChangeArrowheads="1"/>
          </p:cNvSpPr>
          <p:nvPr/>
        </p:nvSpPr>
        <p:spPr bwMode="auto">
          <a:xfrm>
            <a:off x="2928938" y="2786063"/>
            <a:ext cx="928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 ≠-1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357188" y="214313"/>
            <a:ext cx="3960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Příklady k procvičení – kraťte: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857875" y="5143500"/>
          <a:ext cx="85725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– x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x² + 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500438" y="5214938"/>
          <a:ext cx="11430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- ab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b² - ab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428750" y="5214938"/>
          <a:ext cx="9286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9 - s²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s + 3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29710" name="Picture 2" descr="C:\Documents and Settings\rachotova\Local Settings\Temporary Internet Files\Content.IE5\ABZX8RPH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38" y="5929313"/>
            <a:ext cx="763587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11" name="TextovéPole 17"/>
          <p:cNvSpPr txBox="1">
            <a:spLocks noChangeArrowheads="1"/>
          </p:cNvSpPr>
          <p:nvPr/>
        </p:nvSpPr>
        <p:spPr bwMode="auto">
          <a:xfrm>
            <a:off x="6643688" y="6215063"/>
            <a:ext cx="1289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  <p:sp>
        <p:nvSpPr>
          <p:cNvPr id="19" name="Šipka dolů 18"/>
          <p:cNvSpPr/>
          <p:nvPr/>
        </p:nvSpPr>
        <p:spPr>
          <a:xfrm flipV="1">
            <a:off x="1714500" y="4857750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ipka dolů 19"/>
          <p:cNvSpPr/>
          <p:nvPr/>
        </p:nvSpPr>
        <p:spPr>
          <a:xfrm flipV="1">
            <a:off x="3786188" y="4857750"/>
            <a:ext cx="214312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ipka dolů 20"/>
          <p:cNvSpPr/>
          <p:nvPr/>
        </p:nvSpPr>
        <p:spPr>
          <a:xfrm flipV="1">
            <a:off x="6143625" y="4786313"/>
            <a:ext cx="214313" cy="285750"/>
          </a:xfrm>
          <a:prstGeom prst="down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15" name="TextovéPole 21"/>
          <p:cNvSpPr txBox="1">
            <a:spLocks noChangeArrowheads="1"/>
          </p:cNvSpPr>
          <p:nvPr/>
        </p:nvSpPr>
        <p:spPr bwMode="auto">
          <a:xfrm>
            <a:off x="1357313" y="4286250"/>
            <a:ext cx="928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 ≠-3</a:t>
            </a:r>
          </a:p>
        </p:txBody>
      </p:sp>
      <p:sp>
        <p:nvSpPr>
          <p:cNvPr id="29716" name="TextovéPole 22"/>
          <p:cNvSpPr txBox="1">
            <a:spLocks noChangeArrowheads="1"/>
          </p:cNvSpPr>
          <p:nvPr/>
        </p:nvSpPr>
        <p:spPr bwMode="auto">
          <a:xfrm>
            <a:off x="5500688" y="4214813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x≠0,x ≠-1</a:t>
            </a:r>
          </a:p>
        </p:txBody>
      </p:sp>
      <p:sp>
        <p:nvSpPr>
          <p:cNvPr id="29717" name="TextovéPole 23"/>
          <p:cNvSpPr txBox="1">
            <a:spLocks noChangeArrowheads="1"/>
          </p:cNvSpPr>
          <p:nvPr/>
        </p:nvSpPr>
        <p:spPr bwMode="auto">
          <a:xfrm>
            <a:off x="3286125" y="435768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a≠b,b ≠0</a:t>
            </a: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571875" y="3071813"/>
          <a:ext cx="571500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 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643563" y="2928938"/>
          <a:ext cx="1000125" cy="10366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x – 1 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33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x + 1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9726" name="TextovéPole 27"/>
          <p:cNvSpPr txBox="1">
            <a:spLocks noChangeArrowheads="1"/>
          </p:cNvSpPr>
          <p:nvPr/>
        </p:nvSpPr>
        <p:spPr bwMode="auto">
          <a:xfrm>
            <a:off x="1357313" y="3571875"/>
            <a:ext cx="7858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3 - 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419225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COUFALOVÁ, Jana a kol. </a:t>
                      </a:r>
                      <a:r>
                        <a:rPr lang="cs-CZ" sz="1400" i="1" dirty="0" smtClean="0"/>
                        <a:t>Matematika pro 9. ročník základní školy</a:t>
                      </a:r>
                      <a:r>
                        <a:rPr lang="cs-CZ" sz="14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KINDL, Karel. </a:t>
                      </a:r>
                      <a:r>
                        <a:rPr lang="cs-CZ" sz="1400" i="1" dirty="0" smtClean="0"/>
                        <a:t>Sbírka úloh z algebry</a:t>
                      </a:r>
                      <a:r>
                        <a:rPr lang="cs-CZ" sz="1400" dirty="0" smtClean="0"/>
                        <a:t>. Brno: Státní pedagogické nakladatelství, </a:t>
                      </a:r>
                      <a:r>
                        <a:rPr lang="cs-CZ" sz="1400" dirty="0" err="1" smtClean="0"/>
                        <a:t>n.p</a:t>
                      </a:r>
                      <a:r>
                        <a:rPr lang="cs-CZ" sz="1400" dirty="0" smtClean="0"/>
                        <a:t>., v Praze, 1974, ISBN 14-371-74.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731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2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3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734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3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791</Words>
  <Application>Microsoft Office PowerPoint</Application>
  <PresentationFormat>On-screen Show (4:3)</PresentationFormat>
  <Paragraphs>331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DUM</cp:lastModifiedBy>
  <cp:revision>43</cp:revision>
  <dcterms:created xsi:type="dcterms:W3CDTF">2012-08-28T20:05:57Z</dcterms:created>
  <dcterms:modified xsi:type="dcterms:W3CDTF">2013-06-02T20:49:59Z</dcterms:modified>
</cp:coreProperties>
</file>