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0" r:id="rId2"/>
    <p:sldId id="256" r:id="rId3"/>
    <p:sldId id="261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63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image" Target="../media/image19.wmf"/><Relationship Id="rId4" Type="http://schemas.openxmlformats.org/officeDocument/2006/relationships/image" Target="../media/image22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2.wmf"/><Relationship Id="rId1" Type="http://schemas.openxmlformats.org/officeDocument/2006/relationships/image" Target="../media/image24.wmf"/><Relationship Id="rId4" Type="http://schemas.openxmlformats.org/officeDocument/2006/relationships/image" Target="../media/image26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wmf"/><Relationship Id="rId1" Type="http://schemas.openxmlformats.org/officeDocument/2006/relationships/image" Target="../media/image27.wmf"/><Relationship Id="rId4" Type="http://schemas.openxmlformats.org/officeDocument/2006/relationships/image" Target="../media/image30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2.wmf"/><Relationship Id="rId1" Type="http://schemas.openxmlformats.org/officeDocument/2006/relationships/image" Target="../media/image31.wmf"/><Relationship Id="rId4" Type="http://schemas.openxmlformats.org/officeDocument/2006/relationships/image" Target="../media/image3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C0C52-A3C7-4D70-854C-F236C3C783EB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E0D8CC-8748-46E9-A40F-C603BE5702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6.bin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10" Type="http://schemas.openxmlformats.org/officeDocument/2006/relationships/oleObject" Target="../embeddings/oleObject8.bin"/><Relationship Id="rId4" Type="http://schemas.openxmlformats.org/officeDocument/2006/relationships/oleObject" Target="../embeddings/oleObject2.bin"/><Relationship Id="rId9" Type="http://schemas.openxmlformats.org/officeDocument/2006/relationships/oleObject" Target="../embeddings/oleObject7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7" Type="http://schemas.openxmlformats.org/officeDocument/2006/relationships/image" Target="../media/image23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7" Type="http://schemas.openxmlformats.org/officeDocument/2006/relationships/image" Target="../media/image23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6.bin"/><Relationship Id="rId5" Type="http://schemas.openxmlformats.org/officeDocument/2006/relationships/oleObject" Target="../embeddings/oleObject15.bin"/><Relationship Id="rId4" Type="http://schemas.openxmlformats.org/officeDocument/2006/relationships/oleObject" Target="../embeddings/oleObject14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7" Type="http://schemas.openxmlformats.org/officeDocument/2006/relationships/image" Target="../media/image23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20.bin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7" Type="http://schemas.openxmlformats.org/officeDocument/2006/relationships/image" Target="../media/image23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oleObject" Target="../embeddings/oleObject24.bin"/><Relationship Id="rId5" Type="http://schemas.openxmlformats.org/officeDocument/2006/relationships/oleObject" Target="../embeddings/oleObject23.bin"/><Relationship Id="rId4" Type="http://schemas.openxmlformats.org/officeDocument/2006/relationships/oleObject" Target="../embeddings/oleObject22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143000" y="2857500"/>
          <a:ext cx="6846913" cy="3526602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53087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VY_32_INOVACE_11C_06_Sčítání a odčítání lomených výrazů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11C_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9.roč.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15.10.2012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9.A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podrobnému výkladu učiva.  Na závěr jsou uvedeny „náročnější“  příklady i s podrobným řešením, které řeší žáci, jenž se domnívají, že danou problematiku již ovládají. S ostatními počítáme společně příklady jiné .DUM je možno použít i k aktivnímu opakování, tvorbě písemné práce, ….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857356" y="357166"/>
            <a:ext cx="5214974" cy="4431983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  <p:txBody>
          <a:bodyPr wrap="square" lIns="91440" tIns="45720" rIns="91440" bIns="45720">
            <a:spAutoFit/>
            <a:scene3d>
              <a:camera prst="isometricOffAxis2Righ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36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</a:t>
            </a:r>
          </a:p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výraz</a:t>
            </a:r>
          </a:p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85852" y="5929330"/>
            <a:ext cx="7500990" cy="646331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  <a:shade val="30000"/>
                  <a:satMod val="115000"/>
                </a:schemeClr>
              </a:gs>
              <a:gs pos="50000">
                <a:schemeClr val="bg1">
                  <a:lumMod val="85000"/>
                  <a:shade val="67500"/>
                  <a:satMod val="115000"/>
                </a:schemeClr>
              </a:gs>
              <a:gs pos="100000">
                <a:schemeClr val="bg1">
                  <a:lumMod val="85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  <a:scene3d>
            <a:camera prst="perspectiveRelaxed"/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     </a:t>
            </a:r>
            <a:r>
              <a:rPr lang="cs-CZ" sz="3600" b="1" dirty="0" smtClean="0">
                <a:solidFill>
                  <a:srgbClr val="FF0000"/>
                </a:solidFill>
              </a:rPr>
              <a:t>sčítání a odčítání lomených výrazů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rachotova\Local Settings\Temporary Internet Files\Content.IE5\61WXIA5M\MC90029794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357166"/>
            <a:ext cx="791870" cy="1829714"/>
          </a:xfrm>
          <a:prstGeom prst="rect">
            <a:avLst/>
          </a:prstGeom>
          <a:noFill/>
        </p:spPr>
      </p:pic>
      <p:pic>
        <p:nvPicPr>
          <p:cNvPr id="1027" name="Picture 3" descr="C:\Documents and Settings\rachotova\Local Settings\Temporary Internet Files\Content.IE5\RWF5BG08\MC90029794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28" y="357166"/>
            <a:ext cx="816846" cy="1866135"/>
          </a:xfrm>
          <a:prstGeom prst="rect">
            <a:avLst/>
          </a:prstGeom>
          <a:noFill/>
        </p:spPr>
      </p:pic>
      <p:pic>
        <p:nvPicPr>
          <p:cNvPr id="1028" name="Picture 4" descr="C:\Documents and Settings\rachotova\Local Settings\Temporary Internet Files\Content.IE5\DGC6USFP\MC90029793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54" y="1500174"/>
            <a:ext cx="1714512" cy="4117300"/>
          </a:xfrm>
          <a:prstGeom prst="rect">
            <a:avLst/>
          </a:prstGeom>
          <a:noFill/>
        </p:spPr>
      </p:pic>
      <p:pic>
        <p:nvPicPr>
          <p:cNvPr id="1029" name="Picture 5" descr="C:\Documents and Settings\rachotova\Local Settings\Temporary Internet Files\Content.IE5\ABZX8RPH\MC90029793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2428868"/>
            <a:ext cx="928116" cy="1783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rachotova\Local Settings\Temporary Internet Files\Content.IE5\61WXIA5M\MC9002506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12873" y="785794"/>
            <a:ext cx="4831127" cy="3908214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928662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a odčítání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výrazů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428596" y="1214422"/>
            <a:ext cx="1857388" cy="484632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Již  známe: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57158" y="2000240"/>
            <a:ext cx="4500594" cy="2286016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lphaLcParenR"/>
            </a:pPr>
            <a:r>
              <a:rPr lang="cs-CZ" sz="2400" b="1" dirty="0" smtClean="0">
                <a:solidFill>
                  <a:schemeClr val="tx1"/>
                </a:solidFill>
              </a:rPr>
              <a:t>se stejnými jmenovateli</a:t>
            </a:r>
          </a:p>
          <a:p>
            <a:pPr marL="457200" indent="-457200" algn="ctr">
              <a:buAutoNum type="alphaLcParenR"/>
            </a:pPr>
            <a:endParaRPr lang="cs-CZ" sz="1000" b="1" dirty="0" smtClean="0">
              <a:solidFill>
                <a:schemeClr val="tx1"/>
              </a:solidFill>
            </a:endParaRP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Sečteme(odečteme) čitatele      a jmenovatele opíšeme.</a:t>
            </a: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Je-li třeba, upravíme výsledek do základního tvaru.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071802" y="4429132"/>
            <a:ext cx="5357850" cy="221457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3286116" y="4572008"/>
          <a:ext cx="571504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4929190" y="478632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22" name="Obdélník 21"/>
          <p:cNvSpPr/>
          <p:nvPr/>
        </p:nvSpPr>
        <p:spPr>
          <a:xfrm>
            <a:off x="2285984" y="1214422"/>
            <a:ext cx="3929090" cy="500066"/>
          </a:xfrm>
          <a:prstGeom prst="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Sčítání a odčítání zlomků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286512" y="478632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643702" y="4572008"/>
          <a:ext cx="571504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5429256" y="4500570"/>
          <a:ext cx="785818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 + 5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3" name="Picture 4" descr="C:\Documents and Settings\rachotova\Local Settings\Temporary Internet Files\Content.IE5\61WXIA5M\MC9002506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786322"/>
            <a:ext cx="2187921" cy="1769952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929058" y="4786322"/>
            <a:ext cx="124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+</a:t>
            </a:r>
            <a:endParaRPr lang="cs-CZ" sz="2400" b="1" dirty="0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4214810" y="4572008"/>
          <a:ext cx="571504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7643834" y="4572008"/>
          <a:ext cx="28575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5752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3286116" y="5572140"/>
          <a:ext cx="571504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4286248" y="5572140"/>
          <a:ext cx="571504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5429256" y="5572140"/>
          <a:ext cx="785818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5 -</a:t>
                      </a:r>
                      <a:r>
                        <a:rPr lang="cs-CZ" sz="2400" b="1" baseline="0" dirty="0" smtClean="0"/>
                        <a:t>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6572264" y="5572140"/>
          <a:ext cx="571504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4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7500958" y="5572140"/>
          <a:ext cx="285752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5752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4" name="TextovéPole 33"/>
          <p:cNvSpPr txBox="1"/>
          <p:nvPr/>
        </p:nvSpPr>
        <p:spPr>
          <a:xfrm>
            <a:off x="6286512" y="578645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86644" y="478632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000628" y="578645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29058" y="5786454"/>
            <a:ext cx="279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143768" y="578645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2" grpId="0" animBg="1"/>
      <p:bldP spid="19" grpId="0"/>
      <p:bldP spid="22" grpId="0" animBg="1"/>
      <p:bldP spid="26" grpId="0"/>
      <p:bldP spid="21" grpId="0"/>
      <p:bldP spid="34" grpId="0"/>
      <p:bldP spid="35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rachotova\Local Settings\Temporary Internet Files\Content.IE5\61WXIA5M\MC9002506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55849" y="1142984"/>
            <a:ext cx="3688151" cy="2983586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928662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a odčítání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výrazů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428596" y="928670"/>
            <a:ext cx="1857388" cy="484632"/>
          </a:xfrm>
          <a:prstGeom prst="homePlate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chemeClr val="tx1"/>
                </a:solidFill>
              </a:rPr>
              <a:t>Již  známe:</a:t>
            </a:r>
            <a:endParaRPr lang="cs-CZ" sz="2400" b="1" i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14282" y="1571612"/>
            <a:ext cx="5572164" cy="3000396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AutoNum type="alphaLcParenR"/>
            </a:pPr>
            <a:r>
              <a:rPr lang="cs-CZ" sz="2400" b="1" dirty="0" smtClean="0">
                <a:solidFill>
                  <a:schemeClr val="tx1"/>
                </a:solidFill>
              </a:rPr>
              <a:t>s různými jmenovateli</a:t>
            </a:r>
          </a:p>
          <a:p>
            <a:pPr marL="457200" indent="-457200">
              <a:buAutoNum type="alphaLcParenR"/>
            </a:pPr>
            <a:endParaRPr lang="cs-CZ" sz="800" b="1" dirty="0" smtClean="0">
              <a:solidFill>
                <a:schemeClr val="tx1"/>
              </a:solidFill>
            </a:endParaRP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Zlomky převedeme na společného jmenovatele. </a:t>
            </a: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Sečteme(odečteme) čitatele      rozšířených zlomků.</a:t>
            </a: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Je-li třeba, upravíme výsledek do základního tvaru.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714612" y="4429132"/>
            <a:ext cx="6429388" cy="221457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2857488" y="4572008"/>
          <a:ext cx="428628" cy="985838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628"/>
              </a:tblGrid>
              <a:tr h="49291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2919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4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4214810" y="478632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22" name="Obdélník 21"/>
          <p:cNvSpPr/>
          <p:nvPr/>
        </p:nvSpPr>
        <p:spPr>
          <a:xfrm>
            <a:off x="2285984" y="928670"/>
            <a:ext cx="3929090" cy="500066"/>
          </a:xfrm>
          <a:prstGeom prst="rect">
            <a:avLst/>
          </a:prstGeom>
          <a:gradFill flip="none" rotWithShape="1">
            <a:gsLst>
              <a:gs pos="0">
                <a:schemeClr val="bg2">
                  <a:shade val="30000"/>
                  <a:satMod val="115000"/>
                </a:schemeClr>
              </a:gs>
              <a:gs pos="50000">
                <a:schemeClr val="bg2">
                  <a:shade val="67500"/>
                  <a:satMod val="115000"/>
                </a:schemeClr>
              </a:gs>
              <a:gs pos="100000">
                <a:schemeClr val="bg2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Sčítání a odčítání zlomků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857884" y="478632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286512" y="4572008"/>
          <a:ext cx="85725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9 + 2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4500562" y="4572008"/>
          <a:ext cx="1285884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5884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3.3 + 1.2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pic>
        <p:nvPicPr>
          <p:cNvPr id="3" name="Picture 4" descr="C:\Documents and Settings\rachotova\Local Settings\Temporary Internet Files\Content.IE5\61WXIA5M\MC90025065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786322"/>
            <a:ext cx="2187921" cy="1769952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357554" y="4857760"/>
            <a:ext cx="124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+</a:t>
            </a:r>
            <a:endParaRPr lang="cs-CZ" sz="2400" b="1" dirty="0"/>
          </a:p>
        </p:txBody>
      </p:sp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3643306" y="4572008"/>
          <a:ext cx="571504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71504"/>
              </a:tblGrid>
              <a:tr h="3857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1481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 6</a:t>
                      </a:r>
                      <a:endParaRPr lang="cs-CZ" sz="2400" b="1" i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7643834" y="4572008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11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2928926" y="5572140"/>
          <a:ext cx="42862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628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6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3571868" y="5572140"/>
          <a:ext cx="42862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28628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31" name="Tabulka 30"/>
          <p:cNvGraphicFramePr>
            <a:graphicFrameLocks noGrp="1"/>
          </p:cNvGraphicFramePr>
          <p:nvPr/>
        </p:nvGraphicFramePr>
        <p:xfrm>
          <a:off x="4357686" y="5572140"/>
          <a:ext cx="1285884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5884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5.5 –</a:t>
                      </a:r>
                      <a:r>
                        <a:rPr lang="cs-CZ" sz="2400" b="1" baseline="0" dirty="0" smtClean="0"/>
                        <a:t> 3.6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30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6072198" y="5572140"/>
          <a:ext cx="114300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143008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25 - 18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30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7500958" y="5572140"/>
          <a:ext cx="500066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00066"/>
              </a:tblGrid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7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30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4" name="TextovéPole 33"/>
          <p:cNvSpPr txBox="1"/>
          <p:nvPr/>
        </p:nvSpPr>
        <p:spPr>
          <a:xfrm>
            <a:off x="5715008" y="578645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15206" y="478632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071934" y="578645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357554" y="5786454"/>
            <a:ext cx="279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</a:t>
            </a:r>
            <a:endParaRPr lang="cs-CZ" sz="24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143768" y="578645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26" grpId="0"/>
      <p:bldP spid="21" grpId="0"/>
      <p:bldP spid="34" grpId="0"/>
      <p:bldP spid="35" grpId="0"/>
      <p:bldP spid="36" grpId="0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a odčítání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výrazů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85720" y="1000108"/>
            <a:ext cx="4500594" cy="2286016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lphaLcParenR"/>
            </a:pPr>
            <a:r>
              <a:rPr lang="cs-CZ" sz="2400" b="1" dirty="0" smtClean="0">
                <a:solidFill>
                  <a:schemeClr val="tx1"/>
                </a:solidFill>
              </a:rPr>
              <a:t>se stejnými jmenovateli</a:t>
            </a:r>
          </a:p>
          <a:p>
            <a:pPr marL="457200" indent="-457200" algn="ctr">
              <a:buAutoNum type="alphaLcParenR"/>
            </a:pPr>
            <a:endParaRPr lang="cs-CZ" sz="1000" b="1" dirty="0" smtClean="0">
              <a:solidFill>
                <a:schemeClr val="tx1"/>
              </a:solidFill>
            </a:endParaRP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Sečteme(odečteme) čitatele      a jmenovatele opíšeme.</a:t>
            </a: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Pokud to jde, výraz zkrátíme.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85720" y="3571876"/>
            <a:ext cx="8143932" cy="2071702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500034" y="3786190"/>
          <a:ext cx="714380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14380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2r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 + s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2571736" y="400050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72000" y="407194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2928926" y="3786190"/>
          <a:ext cx="1500198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00198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2r – (r – 5)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r + s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1714480" y="3786190"/>
          <a:ext cx="78581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85818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 - 5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r + s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5" name="TextovéPole 34"/>
          <p:cNvSpPr txBox="1"/>
          <p:nvPr/>
        </p:nvSpPr>
        <p:spPr>
          <a:xfrm>
            <a:off x="6429388" y="4071942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357290" y="4000504"/>
            <a:ext cx="279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</a:t>
            </a:r>
            <a:endParaRPr lang="cs-CZ" sz="2400" b="1" dirty="0"/>
          </a:p>
        </p:txBody>
      </p:sp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5000628" y="3786190"/>
          <a:ext cx="1285884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5884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2r – r + 5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r + s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/>
        </p:nvGraphicFramePr>
        <p:xfrm>
          <a:off x="6786578" y="3786190"/>
          <a:ext cx="857256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57256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r + 5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r + s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5" name="TextovéPole 14"/>
          <p:cNvSpPr txBox="1"/>
          <p:nvPr/>
        </p:nvSpPr>
        <p:spPr>
          <a:xfrm>
            <a:off x="7286644" y="5072074"/>
            <a:ext cx="857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 ≠ -s</a:t>
            </a:r>
            <a:endParaRPr lang="cs-CZ" sz="2400" b="1" dirty="0"/>
          </a:p>
        </p:txBody>
      </p:sp>
      <p:pic>
        <p:nvPicPr>
          <p:cNvPr id="7171" name="Picture 3" descr="C:\Documents and Settings\rachotova\Local Settings\Temporary Internet Files\Content.IE5\ABZX8RPH\MP90030895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1142984"/>
            <a:ext cx="3013047" cy="2003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2" grpId="2" animBg="1"/>
      <p:bldP spid="19" grpId="0"/>
      <p:bldP spid="26" grpId="0"/>
      <p:bldP spid="35" grpId="0"/>
      <p:bldP spid="37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142852"/>
            <a:ext cx="7072362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a odčítání 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výrazů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0002" y="3714752"/>
            <a:ext cx="8643998" cy="2928958"/>
          </a:xfrm>
          <a:prstGeom prst="roundRect">
            <a:avLst/>
          </a:pr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714316" y="4143380"/>
          <a:ext cx="928694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45720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 + 2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0">
                <a:tc>
                  <a:txBody>
                    <a:bodyPr/>
                    <a:lstStyle/>
                    <a:p>
                      <a:r>
                        <a:rPr lang="cs-CZ" sz="2400" b="1" baseline="0" dirty="0" smtClean="0"/>
                        <a:t>m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2428860" y="4857760"/>
            <a:ext cx="279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43372" y="435769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2143108" y="5357826"/>
          <a:ext cx="1214446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14446"/>
              </a:tblGrid>
              <a:tr h="50006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4(m²-1)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m²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2000200" y="4071942"/>
          <a:ext cx="928694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28694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3m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5762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 + 1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35" name="TextovéPole 34"/>
          <p:cNvSpPr txBox="1"/>
          <p:nvPr/>
        </p:nvSpPr>
        <p:spPr>
          <a:xfrm>
            <a:off x="8501090" y="4209568"/>
            <a:ext cx="3385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643010" y="4357694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+</a:t>
            </a:r>
            <a:endParaRPr lang="cs-CZ" sz="2400" b="1" dirty="0"/>
          </a:p>
        </p:txBody>
      </p:sp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4429124" y="4143380"/>
          <a:ext cx="4000528" cy="9144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000528"/>
              </a:tblGrid>
              <a:tr h="422686">
                <a:tc>
                  <a:txBody>
                    <a:bodyPr/>
                    <a:lstStyle/>
                    <a:p>
                      <a:r>
                        <a:rPr lang="cs-CZ" sz="2400" b="1" i="1" dirty="0" smtClean="0"/>
                        <a:t>(m + 2)(m</a:t>
                      </a:r>
                      <a:r>
                        <a:rPr lang="cs-CZ" sz="2400" b="1" i="1" baseline="0" dirty="0" smtClean="0"/>
                        <a:t> + 1) + 3m(m – 1) - 6</a:t>
                      </a:r>
                      <a:endParaRPr lang="cs-CZ" sz="2400" b="1" i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453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           (m – 1)(m + 1)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39" name="Tabulka 38"/>
          <p:cNvGraphicFramePr>
            <a:graphicFrameLocks noGrp="1"/>
          </p:cNvGraphicFramePr>
          <p:nvPr/>
        </p:nvGraphicFramePr>
        <p:xfrm>
          <a:off x="3071802" y="4071942"/>
          <a:ext cx="1000132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    6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m²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714348" y="5357826"/>
          <a:ext cx="1000132" cy="95726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0132"/>
              </a:tblGrid>
              <a:tr h="50006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/>
                        <a:t>4m²-4</a:t>
                      </a:r>
                      <a:endParaRPr lang="cs-CZ" sz="24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m² - 1</a:t>
                      </a:r>
                      <a:endParaRPr lang="cs-CZ" sz="24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3000332" y="4286256"/>
            <a:ext cx="2792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-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85918" y="5643578"/>
            <a:ext cx="348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8596" y="5643578"/>
            <a:ext cx="3385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428992" y="5643578"/>
            <a:ext cx="348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=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714744" y="5643578"/>
            <a:ext cx="348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500034" y="1142984"/>
            <a:ext cx="4500594" cy="2714644"/>
          </a:xfrm>
          <a:prstGeom prst="roundRect">
            <a:avLst/>
          </a:prstGeom>
          <a:gradFill flip="none" rotWithShape="1">
            <a:gsLst>
              <a:gs pos="0">
                <a:srgbClr val="FFCCFF">
                  <a:shade val="30000"/>
                  <a:satMod val="115000"/>
                </a:srgbClr>
              </a:gs>
              <a:gs pos="50000">
                <a:srgbClr val="FFCCFF">
                  <a:shade val="67500"/>
                  <a:satMod val="115000"/>
                </a:srgbClr>
              </a:gs>
              <a:gs pos="100000">
                <a:srgbClr val="FFCCFF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lphaLcParenR"/>
            </a:pPr>
            <a:r>
              <a:rPr lang="cs-CZ" sz="2400" b="1" dirty="0" smtClean="0">
                <a:solidFill>
                  <a:schemeClr val="tx1"/>
                </a:solidFill>
              </a:rPr>
              <a:t>s různými jmenovateli</a:t>
            </a:r>
          </a:p>
          <a:p>
            <a:pPr marL="457200" indent="-457200" algn="ctr">
              <a:buAutoNum type="alphaLcParenR"/>
            </a:pPr>
            <a:endParaRPr lang="cs-CZ" sz="1000" b="1" dirty="0" smtClean="0">
              <a:solidFill>
                <a:schemeClr val="tx1"/>
              </a:solidFill>
            </a:endParaRP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Výrazy převedeme na společného jmenovatele.</a:t>
            </a:r>
          </a:p>
          <a:p>
            <a:pPr marL="457200" indent="-457200" algn="ctr"/>
            <a:r>
              <a:rPr lang="cs-CZ" sz="2400" b="1" dirty="0" smtClean="0">
                <a:solidFill>
                  <a:schemeClr val="tx1"/>
                </a:solidFill>
              </a:rPr>
              <a:t>Sečteme(odečteme) čitatele, opíšeme společného jmenovatele.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929390" y="6027003"/>
            <a:ext cx="2214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 ≠ -1, m ≠ 1 </a:t>
            </a:r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  <p:pic>
        <p:nvPicPr>
          <p:cNvPr id="8194" name="Picture 2" descr="C:\Documents and Settings\rachotova\Local Settings\Temporary Internet Files\Content.IE5\61WXIA5M\MP9004484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3" y="1214422"/>
            <a:ext cx="2678925" cy="17859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2" grpId="1" animBg="1"/>
      <p:bldP spid="12" grpId="2" animBg="1"/>
      <p:bldP spid="26" grpId="0"/>
      <p:bldP spid="35" grpId="0"/>
      <p:bldP spid="37" grpId="0"/>
      <p:bldP spid="16" grpId="0"/>
      <p:bldP spid="17" grpId="0"/>
      <p:bldP spid="20" grpId="0"/>
      <p:bldP spid="21" grpId="0"/>
      <p:bldP spid="25" grpId="0"/>
      <p:bldP spid="11" grpId="0" animBg="1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rachotova\Local Settings\Temporary Internet Files\Content.IE5\RWF5BG08\MC90044203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500042"/>
            <a:ext cx="1857375" cy="183832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643174" y="1000108"/>
            <a:ext cx="60722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Je-li před zlomkem znaménko minus, </a:t>
            </a:r>
          </a:p>
          <a:p>
            <a:pPr algn="ctr"/>
            <a:r>
              <a:rPr lang="cs-CZ" sz="2400" b="1" dirty="0" smtClean="0"/>
              <a:t>nesmíme zapomenout změnit znaménka </a:t>
            </a:r>
          </a:p>
          <a:p>
            <a:pPr algn="ctr"/>
            <a:r>
              <a:rPr lang="cs-CZ" sz="2400" b="1" dirty="0" smtClean="0"/>
              <a:t>u všech jednočlenů v čitateli!!!!!</a:t>
            </a:r>
            <a:endParaRPr lang="cs-CZ" sz="24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43042" y="3500438"/>
          <a:ext cx="1714512" cy="1402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14512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 a - 1</a:t>
                      </a:r>
                      <a:endParaRPr lang="cs-CZ" sz="4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    3</a:t>
                      </a:r>
                      <a:endParaRPr lang="cs-CZ" sz="4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214414" y="3714752"/>
            <a:ext cx="2792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-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00430" y="3786190"/>
            <a:ext cx="2792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=</a:t>
            </a:r>
            <a:endParaRPr lang="cs-CZ" sz="4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071934" y="3500438"/>
          <a:ext cx="1714512" cy="1402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14512"/>
              </a:tblGrid>
              <a:tr h="500066"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</a:t>
                      </a:r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 -</a:t>
                      </a:r>
                      <a:r>
                        <a:rPr lang="cs-CZ" sz="4000" b="1" dirty="0" smtClean="0"/>
                        <a:t>a </a:t>
                      </a:r>
                      <a:r>
                        <a:rPr lang="cs-CZ" sz="4000" b="1" dirty="0" smtClean="0">
                          <a:solidFill>
                            <a:srgbClr val="FF0000"/>
                          </a:solidFill>
                        </a:rPr>
                        <a:t>+ </a:t>
                      </a:r>
                      <a:r>
                        <a:rPr lang="cs-CZ" sz="4000" b="1" dirty="0" smtClean="0"/>
                        <a:t>1</a:t>
                      </a:r>
                      <a:endParaRPr lang="cs-CZ" sz="4000" b="1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8628">
                <a:tc>
                  <a:txBody>
                    <a:bodyPr/>
                    <a:lstStyle/>
                    <a:p>
                      <a:r>
                        <a:rPr lang="cs-CZ" sz="4000" b="1" dirty="0" smtClean="0"/>
                        <a:t>     3</a:t>
                      </a:r>
                      <a:endParaRPr lang="cs-CZ" sz="4000" b="1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2852"/>
            <a:ext cx="892971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a odčítání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výrazů - příklady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428596" y="1214422"/>
          <a:ext cx="2239927" cy="857256"/>
        </p:xfrm>
        <a:graphic>
          <a:graphicData uri="http://schemas.openxmlformats.org/presentationml/2006/ole">
            <p:oleObj spid="_x0000_s1026" name="Rovnice" r:id="rId3" imgW="1028520" imgH="393480" progId="Equation.3">
              <p:embed/>
            </p:oleObj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28596" y="2643182"/>
          <a:ext cx="2571769" cy="942982"/>
        </p:xfrm>
        <a:graphic>
          <a:graphicData uri="http://schemas.openxmlformats.org/presentationml/2006/ole">
            <p:oleObj spid="_x0000_s1027" name="Rovnice" r:id="rId4" imgW="1143000" imgH="4190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428596" y="4000504"/>
          <a:ext cx="3500462" cy="983601"/>
        </p:xfrm>
        <a:graphic>
          <a:graphicData uri="http://schemas.openxmlformats.org/presentationml/2006/ole">
            <p:oleObj spid="_x0000_s1030" name="Rovnice" r:id="rId5" imgW="1536480" imgH="4316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28596" y="5357826"/>
          <a:ext cx="3564986" cy="928694"/>
        </p:xfrm>
        <a:graphic>
          <a:graphicData uri="http://schemas.openxmlformats.org/presentationml/2006/ole">
            <p:oleObj spid="_x0000_s1032" name="Rovnice" r:id="rId6" imgW="1511280" imgH="393480" progId="Equation.3">
              <p:embed/>
            </p:oleObj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5000628" y="1187730"/>
          <a:ext cx="2605386" cy="973441"/>
        </p:xfrm>
        <a:graphic>
          <a:graphicData uri="http://schemas.openxmlformats.org/presentationml/2006/ole">
            <p:oleObj spid="_x0000_s1034" name="Rovnice" r:id="rId7" imgW="1155600" imgH="43164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4929190" y="2714620"/>
          <a:ext cx="3429024" cy="857256"/>
        </p:xfrm>
        <a:graphic>
          <a:graphicData uri="http://schemas.openxmlformats.org/presentationml/2006/ole">
            <p:oleObj spid="_x0000_s1036" name="Rovnice" r:id="rId8" imgW="1574640" imgH="39348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071802" y="242886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5072066" y="4000504"/>
          <a:ext cx="3176886" cy="1000131"/>
        </p:xfrm>
        <a:graphic>
          <a:graphicData uri="http://schemas.openxmlformats.org/presentationml/2006/ole">
            <p:oleObj spid="_x0000_s1038" name="Rovnice" r:id="rId9" imgW="1371600" imgH="431640" progId="Equation.3">
              <p:embed/>
            </p:oleObj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5000628" y="5357826"/>
          <a:ext cx="3714059" cy="1044579"/>
        </p:xfrm>
        <a:graphic>
          <a:graphicData uri="http://schemas.openxmlformats.org/presentationml/2006/ole">
            <p:oleObj spid="_x0000_s1040" name="Rovnice" r:id="rId10" imgW="16254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2852"/>
            <a:ext cx="892971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a odčítání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výrazů - řešení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338137" y="1000124"/>
          <a:ext cx="2947979" cy="4049750"/>
        </p:xfrm>
        <a:graphic>
          <a:graphicData uri="http://schemas.openxmlformats.org/presentationml/2006/ole">
            <p:oleObj spid="_x0000_s2050" name="Rovnice" r:id="rId3" imgW="1257120" imgH="1726920" progId="Equation.3">
              <p:embed/>
            </p:oleObj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714876" y="1000108"/>
          <a:ext cx="3042296" cy="3132661"/>
        </p:xfrm>
        <a:graphic>
          <a:graphicData uri="http://schemas.openxmlformats.org/presentationml/2006/ole">
            <p:oleObj spid="_x0000_s2051" name="Rovnice" r:id="rId4" imgW="1282680" imgH="1320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2571736" y="4500570"/>
          <a:ext cx="785818" cy="392909"/>
        </p:xfrm>
        <a:graphic>
          <a:graphicData uri="http://schemas.openxmlformats.org/presentationml/2006/ole">
            <p:oleObj spid="_x0000_s2052" name="Rovnice" r:id="rId5" imgW="355320" imgH="1774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6858016" y="3429000"/>
          <a:ext cx="918489" cy="357190"/>
        </p:xfrm>
        <a:graphic>
          <a:graphicData uri="http://schemas.openxmlformats.org/presentationml/2006/ole">
            <p:oleObj spid="_x0000_s2055" name="Rovnice" r:id="rId6" imgW="457200" imgH="17748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071802" y="242886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pic>
        <p:nvPicPr>
          <p:cNvPr id="2066" name="Picture 18" descr="C:\Documents and Settings\rachotova\Local Settings\Temporary Internet Files\Content.IE5\RWF5BG08\MP9004277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2198" y="4857760"/>
            <a:ext cx="2357422" cy="1729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2852"/>
            <a:ext cx="892971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a odčítání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výrazů - řešení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15900" y="928688"/>
          <a:ext cx="3697288" cy="2928937"/>
        </p:xfrm>
        <a:graphic>
          <a:graphicData uri="http://schemas.openxmlformats.org/presentationml/2006/ole">
            <p:oleObj spid="_x0000_s3078" name="Rovnice" r:id="rId3" imgW="1650960" imgH="130788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2571736" y="3643314"/>
          <a:ext cx="1108520" cy="357190"/>
        </p:xfrm>
        <a:graphic>
          <a:graphicData uri="http://schemas.openxmlformats.org/presentationml/2006/ole">
            <p:oleObj spid="_x0000_s3079" name="Rovnice" r:id="rId4" imgW="457200" imgH="17748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4714876" y="928670"/>
          <a:ext cx="3793663" cy="3000396"/>
        </p:xfrm>
        <a:graphic>
          <a:graphicData uri="http://schemas.openxmlformats.org/presentationml/2006/ole">
            <p:oleObj spid="_x0000_s3080" name="Rovnice" r:id="rId5" imgW="1638000" imgH="129528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6929454" y="3571876"/>
          <a:ext cx="1250176" cy="388941"/>
        </p:xfrm>
        <a:graphic>
          <a:graphicData uri="http://schemas.openxmlformats.org/presentationml/2006/ole">
            <p:oleObj spid="_x0000_s3081" name="Rovnice" r:id="rId6" imgW="444240" imgH="17748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071802" y="242886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pic>
        <p:nvPicPr>
          <p:cNvPr id="20" name="Picture 18" descr="C:\Documents and Settings\rachotova\Local Settings\Temporary Internet Files\Content.IE5\RWF5BG08\MP9004277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2198" y="4857760"/>
            <a:ext cx="2357422" cy="1729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2852"/>
            <a:ext cx="892971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a odčítání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výrazů -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řeš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ení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11" name="Objekt 10"/>
          <p:cNvGraphicFramePr>
            <a:graphicFrameLocks noChangeAspect="1"/>
          </p:cNvGraphicFramePr>
          <p:nvPr/>
        </p:nvGraphicFramePr>
        <p:xfrm>
          <a:off x="428595" y="1000108"/>
          <a:ext cx="3139247" cy="3714776"/>
        </p:xfrm>
        <a:graphic>
          <a:graphicData uri="http://schemas.openxmlformats.org/presentationml/2006/ole">
            <p:oleObj spid="_x0000_s4106" name="Rovnice" r:id="rId3" imgW="1523880" imgH="1803240" progId="Equation.3">
              <p:embed/>
            </p:oleObj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/>
        </p:nvGraphicFramePr>
        <p:xfrm>
          <a:off x="2143108" y="4071942"/>
          <a:ext cx="800106" cy="428628"/>
        </p:xfrm>
        <a:graphic>
          <a:graphicData uri="http://schemas.openxmlformats.org/presentationml/2006/ole">
            <p:oleObj spid="_x0000_s4107" name="Rovnice" r:id="rId4" imgW="355320" imgH="190440" progId="Equation.3">
              <p:embed/>
            </p:oleObj>
          </a:graphicData>
        </a:graphic>
      </p:graphicFrame>
      <p:graphicFrame>
        <p:nvGraphicFramePr>
          <p:cNvPr id="13" name="Objekt 12"/>
          <p:cNvGraphicFramePr>
            <a:graphicFrameLocks noChangeAspect="1"/>
          </p:cNvGraphicFramePr>
          <p:nvPr/>
        </p:nvGraphicFramePr>
        <p:xfrm>
          <a:off x="4500562" y="1000108"/>
          <a:ext cx="4234789" cy="3643338"/>
        </p:xfrm>
        <a:graphic>
          <a:graphicData uri="http://schemas.openxmlformats.org/presentationml/2006/ole">
            <p:oleObj spid="_x0000_s4108" name="Rovnice" r:id="rId5" imgW="2273040" imgH="195552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3071802" y="242886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/>
        </p:nvGraphicFramePr>
        <p:xfrm>
          <a:off x="7000892" y="4180422"/>
          <a:ext cx="678660" cy="351898"/>
        </p:xfrm>
        <a:graphic>
          <a:graphicData uri="http://schemas.openxmlformats.org/presentationml/2006/ole">
            <p:oleObj spid="_x0000_s4109" name="Rovnice" r:id="rId6" imgW="342720" imgH="177480" progId="Equation.3">
              <p:embed/>
            </p:oleObj>
          </a:graphicData>
        </a:graphic>
      </p:graphicFrame>
      <p:pic>
        <p:nvPicPr>
          <p:cNvPr id="20" name="Picture 18" descr="C:\Documents and Settings\rachotova\Local Settings\Temporary Internet Files\Content.IE5\RWF5BG08\MP9004277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00826" y="4929198"/>
            <a:ext cx="2357422" cy="1729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42852"/>
            <a:ext cx="8929718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Sčítání a odčítání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lomených 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výrazů - 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řeš</a:t>
            </a:r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ení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71802" y="2428868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graphicFrame>
        <p:nvGraphicFramePr>
          <p:cNvPr id="16" name="Objekt 15"/>
          <p:cNvGraphicFramePr>
            <a:graphicFrameLocks noChangeAspect="1"/>
          </p:cNvGraphicFramePr>
          <p:nvPr/>
        </p:nvGraphicFramePr>
        <p:xfrm>
          <a:off x="630238" y="1071562"/>
          <a:ext cx="3621492" cy="3571883"/>
        </p:xfrm>
        <a:graphic>
          <a:graphicData uri="http://schemas.openxmlformats.org/presentationml/2006/ole">
            <p:oleObj spid="_x0000_s5134" name="Rovnice" r:id="rId3" imgW="1828800" imgH="1803240" progId="Equation.3">
              <p:embed/>
            </p:oleObj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/>
        </p:nvGraphicFramePr>
        <p:xfrm>
          <a:off x="2571736" y="4071942"/>
          <a:ext cx="1057282" cy="428628"/>
        </p:xfrm>
        <a:graphic>
          <a:graphicData uri="http://schemas.openxmlformats.org/presentationml/2006/ole">
            <p:oleObj spid="_x0000_s5135" name="Rovnice" r:id="rId4" imgW="469800" imgH="190440" progId="Equation.3">
              <p:embed/>
            </p:oleObj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4929190" y="857232"/>
          <a:ext cx="3881914" cy="3214710"/>
        </p:xfrm>
        <a:graphic>
          <a:graphicData uri="http://schemas.openxmlformats.org/presentationml/2006/ole">
            <p:oleObj spid="_x0000_s5136" name="Rovnice" r:id="rId5" imgW="1625400" imgH="1346040" progId="Equation.3">
              <p:embed/>
            </p:oleObj>
          </a:graphicData>
        </a:graphic>
      </p:graphicFrame>
      <p:graphicFrame>
        <p:nvGraphicFramePr>
          <p:cNvPr id="19" name="Objekt 18"/>
          <p:cNvGraphicFramePr>
            <a:graphicFrameLocks noChangeAspect="1"/>
          </p:cNvGraphicFramePr>
          <p:nvPr/>
        </p:nvGraphicFramePr>
        <p:xfrm>
          <a:off x="6929454" y="3553192"/>
          <a:ext cx="1602890" cy="394558"/>
        </p:xfrm>
        <a:graphic>
          <a:graphicData uri="http://schemas.openxmlformats.org/presentationml/2006/ole">
            <p:oleObj spid="_x0000_s5137" name="Rovnice" r:id="rId6" imgW="825480" imgH="203040" progId="Equation.3">
              <p:embed/>
            </p:oleObj>
          </a:graphicData>
        </a:graphic>
      </p:graphicFrame>
      <p:pic>
        <p:nvPicPr>
          <p:cNvPr id="20" name="Picture 18" descr="C:\Documents and Settings\rachotova\Local Settings\Temporary Internet Files\Content.IE5\RWF5BG08\MP900427762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86512" y="4857760"/>
            <a:ext cx="2357422" cy="17293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156716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COUFALOVÁ, Jana a kol. </a:t>
                      </a:r>
                      <a:r>
                        <a:rPr lang="cs-CZ" sz="1100" i="1" dirty="0" smtClean="0"/>
                        <a:t>Matematika pro 9. ročník základní školy</a:t>
                      </a:r>
                      <a:r>
                        <a:rPr lang="cs-CZ" sz="1100" dirty="0" smtClean="0"/>
                        <a:t>. Praha: Fortuna, 2007, ISBN 978-80-7168-995-9.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/>
                        <a:t>BĚLOUN, František a kol. </a:t>
                      </a:r>
                      <a:r>
                        <a:rPr lang="cs-CZ" sz="1100" i="1" dirty="0" smtClean="0"/>
                        <a:t>Sbírka úloh z matematiky pro základní školu</a:t>
                      </a:r>
                      <a:r>
                        <a:rPr lang="cs-CZ" sz="1100" dirty="0" smtClean="0"/>
                        <a:t>. Praha: </a:t>
                      </a:r>
                      <a:r>
                        <a:rPr lang="cs-CZ" sz="1100" dirty="0" err="1" smtClean="0"/>
                        <a:t>Prometheus</a:t>
                      </a:r>
                      <a:r>
                        <a:rPr lang="cs-CZ" sz="1100" dirty="0" smtClean="0"/>
                        <a:t>, spol. s r.o., 2001, ISBN 80-7196-104-3. </a:t>
                      </a:r>
                      <a:endParaRPr lang="cs-CZ" sz="11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z galerie Microsoft office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732</TotalTime>
  <Words>561</Words>
  <Application>Microsoft Office PowerPoint</Application>
  <PresentationFormat>Předvádění na obrazovce (4:3)</PresentationFormat>
  <Paragraphs>170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Editor rovnic 3.0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rachotova</dc:creator>
  <cp:lastModifiedBy>rachotova</cp:lastModifiedBy>
  <cp:revision>83</cp:revision>
  <dcterms:created xsi:type="dcterms:W3CDTF">2012-08-28T20:05:57Z</dcterms:created>
  <dcterms:modified xsi:type="dcterms:W3CDTF">2013-06-02T22:46:31Z</dcterms:modified>
</cp:coreProperties>
</file>