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6" r:id="rId3"/>
    <p:sldId id="285" r:id="rId4"/>
    <p:sldId id="261" r:id="rId5"/>
    <p:sldId id="287" r:id="rId6"/>
    <p:sldId id="286" r:id="rId7"/>
    <p:sldId id="288" r:id="rId8"/>
    <p:sldId id="289" r:id="rId9"/>
    <p:sldId id="294" r:id="rId10"/>
    <p:sldId id="290" r:id="rId11"/>
    <p:sldId id="291" r:id="rId12"/>
    <p:sldId id="292" r:id="rId13"/>
    <p:sldId id="293" r:id="rId14"/>
    <p:sldId id="29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18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1.wmf"/><Relationship Id="rId4" Type="http://schemas.openxmlformats.org/officeDocument/2006/relationships/oleObject" Target="../embeddings/oleObject6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24.wmf"/><Relationship Id="rId4" Type="http://schemas.openxmlformats.org/officeDocument/2006/relationships/oleObject" Target="../embeddings/oleObject8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27.wmf"/><Relationship Id="rId4" Type="http://schemas.openxmlformats.org/officeDocument/2006/relationships/oleObject" Target="../embeddings/oleObject10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30.wmf"/><Relationship Id="rId4" Type="http://schemas.openxmlformats.org/officeDocument/2006/relationships/oleObject" Target="../embeddings/oleObject1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526602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VY_32_INOVACE_11C_07_Násobení a dělení lomených výrazů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31.10.2012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podrobnému výkladu učiva.  Na závěr jsou uvedeny „náročnější“  příklady i s podrobným řešením, které řeší žáci, jenž se domnívají, že danou problematiku již ovládají. S ostatními žáky počítáme společně příklady jiné. DUM je možno použít i k aktivnímu opakování, tvorbě písemné práce,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57356" y="357166"/>
            <a:ext cx="5214974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</a:t>
            </a: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5857892"/>
            <a:ext cx="8429684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násobení a dělení lomených výrazů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rachotova\Local Settings\Temporary Internet Files\Content.IE5\61WXIA5M\MC9002979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57166"/>
            <a:ext cx="791870" cy="1829714"/>
          </a:xfrm>
          <a:prstGeom prst="rect">
            <a:avLst/>
          </a:prstGeom>
          <a:noFill/>
        </p:spPr>
      </p:pic>
      <p:pic>
        <p:nvPicPr>
          <p:cNvPr id="1027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357166"/>
            <a:ext cx="816846" cy="1866135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357430"/>
            <a:ext cx="642942" cy="1543988"/>
          </a:xfrm>
          <a:prstGeom prst="rect">
            <a:avLst/>
          </a:prstGeom>
          <a:noFill/>
        </p:spPr>
      </p:pic>
      <p:pic>
        <p:nvPicPr>
          <p:cNvPr id="1029" name="Picture 5" descr="C:\Documents and Settings\rachotova\Local Settings\Temporary Internet Files\Content.IE5\ABZX8RPH\MC9002979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2143116"/>
            <a:ext cx="1838126" cy="3531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rachotova\Local Settings\Temporary Internet Files\Content.IE5\61WXIA5M\MC9000565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14290"/>
            <a:ext cx="3374005" cy="4989301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-785850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Násobení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596" y="1214422"/>
            <a:ext cx="1857388" cy="484632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58" y="2000240"/>
            <a:ext cx="4143404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Součin čitatelů lomíme součinem jmenovatelů.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1214422"/>
            <a:ext cx="3500462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Násobení  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214810" y="2786058"/>
            <a:ext cx="4286280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4500562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5286380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5000628" y="3071810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857884" y="314324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286512" y="2928934"/>
          <a:ext cx="928694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3 . 5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4 . 7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7286644" y="3143248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7643834" y="2928934"/>
          <a:ext cx="64294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28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7" name="Zaoblený obdélník 46"/>
          <p:cNvSpPr/>
          <p:nvPr/>
        </p:nvSpPr>
        <p:spPr>
          <a:xfrm>
            <a:off x="357158" y="4071942"/>
            <a:ext cx="4143404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Je-li to možné, provádíme krácení „křížem“.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00496" y="4857760"/>
            <a:ext cx="5143504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438" y="5000636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4929190" y="4857760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2" name="TextovéPole 51"/>
          <p:cNvSpPr txBox="1"/>
          <p:nvPr/>
        </p:nvSpPr>
        <p:spPr>
          <a:xfrm>
            <a:off x="5500694" y="507207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53" name="Tabulka 52"/>
          <p:cNvGraphicFramePr>
            <a:graphicFrameLocks noGrp="1"/>
          </p:cNvGraphicFramePr>
          <p:nvPr/>
        </p:nvGraphicFramePr>
        <p:xfrm>
          <a:off x="5786446" y="4857760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4" name="Tabulka 53"/>
          <p:cNvGraphicFramePr>
            <a:graphicFrameLocks noGrp="1"/>
          </p:cNvGraphicFramePr>
          <p:nvPr/>
        </p:nvGraphicFramePr>
        <p:xfrm>
          <a:off x="6572264" y="4857760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9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5" name="TextovéPole 54"/>
          <p:cNvSpPr txBox="1"/>
          <p:nvPr/>
        </p:nvSpPr>
        <p:spPr>
          <a:xfrm>
            <a:off x="6286512" y="5000636"/>
            <a:ext cx="266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43768" y="507207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cxnSp>
        <p:nvCxnSpPr>
          <p:cNvPr id="58" name="Přímá spojovací čára 57"/>
          <p:cNvCxnSpPr/>
          <p:nvPr/>
        </p:nvCxnSpPr>
        <p:spPr>
          <a:xfrm rot="16200000" flipH="1">
            <a:off x="5929322" y="5000636"/>
            <a:ext cx="214314" cy="214314"/>
          </a:xfrm>
          <a:prstGeom prst="line">
            <a:avLst/>
          </a:prstGeom>
          <a:ln w="254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6200000" flipH="1">
            <a:off x="6715140" y="5429264"/>
            <a:ext cx="214314" cy="214314"/>
          </a:xfrm>
          <a:prstGeom prst="line">
            <a:avLst/>
          </a:prstGeom>
          <a:ln w="254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5929322" y="5429264"/>
            <a:ext cx="214314" cy="21431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6200000" flipH="1">
            <a:off x="6715140" y="5000636"/>
            <a:ext cx="214314" cy="21431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5715008" y="45720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929454" y="542926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715008" y="550070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786578" y="45720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69" name="Tabulka 68"/>
          <p:cNvGraphicFramePr>
            <a:graphicFrameLocks noGrp="1"/>
          </p:cNvGraphicFramePr>
          <p:nvPr/>
        </p:nvGraphicFramePr>
        <p:xfrm>
          <a:off x="7500958" y="4857760"/>
          <a:ext cx="857256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2 . 2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1 . 3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70" name="TextovéPole 69"/>
          <p:cNvSpPr txBox="1"/>
          <p:nvPr/>
        </p:nvSpPr>
        <p:spPr>
          <a:xfrm>
            <a:off x="8286776" y="507207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71" name="Tabulka 70"/>
          <p:cNvGraphicFramePr>
            <a:graphicFrameLocks noGrp="1"/>
          </p:cNvGraphicFramePr>
          <p:nvPr/>
        </p:nvGraphicFramePr>
        <p:xfrm>
          <a:off x="8572528" y="4857760"/>
          <a:ext cx="357158" cy="9858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58"/>
              </a:tblGrid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/>
        </p:nvGraphicFramePr>
        <p:xfrm>
          <a:off x="4143372" y="4857760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22" grpId="0" animBg="1"/>
      <p:bldP spid="39" grpId="0" animBg="1"/>
      <p:bldP spid="42" grpId="0"/>
      <p:bldP spid="43" grpId="0"/>
      <p:bldP spid="45" grpId="0"/>
      <p:bldP spid="47" grpId="0" animBg="1"/>
      <p:bldP spid="12" grpId="0" animBg="1"/>
      <p:bldP spid="50" grpId="0"/>
      <p:bldP spid="52" grpId="0"/>
      <p:bldP spid="55" grpId="0"/>
      <p:bldP spid="56" grpId="0"/>
      <p:bldP spid="65" grpId="0"/>
      <p:bldP spid="66" grpId="0"/>
      <p:bldP spid="67" grpId="0"/>
      <p:bldP spid="68" grpId="0"/>
      <p:bldP spid="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rachotova\Local Settings\Temporary Internet Files\Content.IE5\61WXIA5M\MC9000565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785794"/>
            <a:ext cx="7874631" cy="6072206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Násobení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2071678"/>
            <a:ext cx="4143404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Součin čitatelů lomíme součinem jmenovatelů.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286248" y="2857496"/>
            <a:ext cx="4286280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4500562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5286380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5000628" y="3071810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857884" y="314324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286512" y="2928934"/>
          <a:ext cx="928694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 . 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b . 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7286644" y="3143248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7643834" y="2928934"/>
          <a:ext cx="64294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ac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7" name="Zaoblený obdélník 46"/>
          <p:cNvSpPr/>
          <p:nvPr/>
        </p:nvSpPr>
        <p:spPr>
          <a:xfrm>
            <a:off x="357158" y="4071942"/>
            <a:ext cx="4286280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Uvedeme podmínky, za kterých mají výrazy smysl.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6248" y="4929198"/>
            <a:ext cx="2643206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 ≠ 0, c ≠ 0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 animBg="1"/>
      <p:bldP spid="42" grpId="0"/>
      <p:bldP spid="43" grpId="0"/>
      <p:bldP spid="45" grpId="0"/>
      <p:bldP spid="47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rachotova\Local Settings\Temporary Internet Files\Content.IE5\61WXIA5M\MC9000565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500958" y="3857628"/>
            <a:ext cx="1131433" cy="2071678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-285784" y="357166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Násobení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58" y="1285860"/>
            <a:ext cx="4143404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Je-li to možné, 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provádíme krácení „křížem“.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214810" y="2143116"/>
            <a:ext cx="3643338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4357686" y="2214554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x²y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3(x + 1)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5929322" y="2357430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286512" y="2214554"/>
          <a:ext cx="1214446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2(x</a:t>
                      </a:r>
                      <a:r>
                        <a:rPr lang="cs-CZ" sz="2400" b="1" baseline="0" dirty="0" smtClean="0"/>
                        <a:t> + 1)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xy²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2" name="Zaoblený obdélník 11"/>
          <p:cNvSpPr/>
          <p:nvPr/>
        </p:nvSpPr>
        <p:spPr>
          <a:xfrm>
            <a:off x="4429124" y="5500702"/>
            <a:ext cx="2643206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x ≠ 0, x ≠ -1, y ≠0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7158" y="3286124"/>
            <a:ext cx="6357982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1472" y="3429000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x²y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3(x + 1)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2214546" y="3571876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2643174" y="3429000"/>
          <a:ext cx="1214446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2(x</a:t>
                      </a:r>
                      <a:r>
                        <a:rPr lang="cs-CZ" sz="2400" b="1" baseline="0" dirty="0" smtClean="0"/>
                        <a:t> + 1)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xy²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rot="16200000" flipH="1">
            <a:off x="1214414" y="3500438"/>
            <a:ext cx="142876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000364" y="3500438"/>
            <a:ext cx="714380" cy="2857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071538" y="4000504"/>
            <a:ext cx="714380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H="1">
            <a:off x="3071802" y="4071942"/>
            <a:ext cx="142876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286116" y="3929066"/>
            <a:ext cx="214314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 flipH="1" flipV="1">
            <a:off x="1357290" y="3571876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357818" y="364331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000496" y="364331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8" name="Tabulka 47"/>
          <p:cNvGraphicFramePr>
            <a:graphicFrameLocks noGrp="1"/>
          </p:cNvGraphicFramePr>
          <p:nvPr/>
        </p:nvGraphicFramePr>
        <p:xfrm>
          <a:off x="4357686" y="3429000"/>
          <a:ext cx="928694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x</a:t>
                      </a:r>
                      <a:r>
                        <a:rPr lang="cs-CZ" sz="2400" b="1" baseline="0" dirty="0" smtClean="0"/>
                        <a:t> .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r>
                        <a:rPr lang="cs-CZ" sz="2400" b="1" baseline="0" dirty="0" smtClean="0"/>
                        <a:t> . 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/>
        </p:nvGraphicFramePr>
        <p:xfrm>
          <a:off x="5715008" y="3429000"/>
          <a:ext cx="642942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r>
                        <a:rPr lang="cs-CZ" sz="2400" b="1" baseline="0" dirty="0" smtClean="0"/>
                        <a:t>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0" name="Zaoblený obdélník 49"/>
          <p:cNvSpPr/>
          <p:nvPr/>
        </p:nvSpPr>
        <p:spPr>
          <a:xfrm>
            <a:off x="357158" y="4857760"/>
            <a:ext cx="4286280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Uvedeme podmínky, za kterých mají výrazy smysl.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 animBg="1"/>
      <p:bldP spid="42" grpId="0"/>
      <p:bldP spid="12" grpId="0" animBg="1"/>
      <p:bldP spid="13" grpId="0" animBg="1"/>
      <p:bldP spid="15" grpId="0"/>
      <p:bldP spid="45" grpId="0"/>
      <p:bldP spid="46" grpId="0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Násobení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282" y="4429132"/>
            <a:ext cx="4786346" cy="714380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… provedeme krácení „křížem“.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929190" y="857232"/>
            <a:ext cx="3643338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5072066" y="928670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2a²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a²b + ab²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6715140" y="1142984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7143768" y="928670"/>
          <a:ext cx="1214446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ab</a:t>
                      </a:r>
                      <a:r>
                        <a:rPr lang="cs-CZ" sz="2400" b="1" baseline="0" dirty="0" smtClean="0"/>
                        <a:t> + b²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2a - 4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7" name="Zaoblený obdélník 46"/>
          <p:cNvSpPr/>
          <p:nvPr/>
        </p:nvSpPr>
        <p:spPr>
          <a:xfrm>
            <a:off x="214282" y="2143116"/>
            <a:ext cx="4286280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Nejprve čitatele i jmenovatele rozložíme na součin…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00794" y="5714992"/>
            <a:ext cx="2643206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 ≠ 0, a ≠ -b, a ≠ 2, b ≠ 0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rachotova\Local Settings\Temporary Internet Files\Content.IE5\61WXIA5M\MC9004380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1000108"/>
            <a:ext cx="971588" cy="660415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86776" y="1571612"/>
            <a:ext cx="522259" cy="731650"/>
          </a:xfrm>
          <a:prstGeom prst="rect">
            <a:avLst/>
          </a:prstGeom>
          <a:noFill/>
        </p:spPr>
      </p:pic>
      <p:sp>
        <p:nvSpPr>
          <p:cNvPr id="22" name="Zaoblený obdélník 21"/>
          <p:cNvSpPr/>
          <p:nvPr/>
        </p:nvSpPr>
        <p:spPr>
          <a:xfrm>
            <a:off x="428596" y="3286124"/>
            <a:ext cx="7643866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714348" y="3357562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2a²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a²b + ab²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2285984" y="3500438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14546" y="5500702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29322" y="3500438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2643174" y="3357562"/>
          <a:ext cx="1214446" cy="9191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ab</a:t>
                      </a:r>
                      <a:r>
                        <a:rPr lang="cs-CZ" sz="2400" b="1" baseline="0" dirty="0" smtClean="0"/>
                        <a:t> + b²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2a - 4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3929058" y="3571876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286248" y="3357562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2a²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ab(a</a:t>
                      </a:r>
                      <a:r>
                        <a:rPr lang="cs-CZ" sz="2400" b="1" baseline="0" dirty="0" smtClean="0"/>
                        <a:t> + b)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6215074" y="3357562"/>
          <a:ext cx="1428760" cy="9191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876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b</a:t>
                      </a:r>
                      <a:r>
                        <a:rPr lang="cs-CZ" sz="2400" b="1" baseline="0" dirty="0" smtClean="0"/>
                        <a:t>(a + b)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2(a – 2)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7715272" y="3571876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6" name="Zaoblený obdélník 35"/>
          <p:cNvSpPr/>
          <p:nvPr/>
        </p:nvSpPr>
        <p:spPr>
          <a:xfrm>
            <a:off x="500034" y="5214950"/>
            <a:ext cx="5500726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571472" y="5286388"/>
          <a:ext cx="150019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35719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2a²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ab(a</a:t>
                      </a:r>
                      <a:r>
                        <a:rPr lang="cs-CZ" sz="2400" b="1" baseline="0" dirty="0" smtClean="0"/>
                        <a:t> + b)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2214546" y="5500702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2500298" y="5286388"/>
          <a:ext cx="1428760" cy="9620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8760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b</a:t>
                      </a:r>
                      <a:r>
                        <a:rPr lang="cs-CZ" sz="2400" b="1" baseline="0" dirty="0" smtClean="0"/>
                        <a:t>(a + b)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2(a – 2)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37" name="Přímá spojovací čára 36"/>
          <p:cNvCxnSpPr/>
          <p:nvPr/>
        </p:nvCxnSpPr>
        <p:spPr>
          <a:xfrm rot="5400000" flipH="1" flipV="1">
            <a:off x="1071538" y="5429264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 flipH="1" flipV="1">
            <a:off x="2643174" y="5929330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5400000" flipH="1" flipV="1">
            <a:off x="642910" y="5857892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 flipH="1" flipV="1">
            <a:off x="1393009" y="5393545"/>
            <a:ext cx="142876" cy="714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V="1">
            <a:off x="2928926" y="5357826"/>
            <a:ext cx="642942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1142976" y="5929330"/>
            <a:ext cx="500066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5400000" flipH="1" flipV="1">
            <a:off x="2643174" y="5429264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857224" y="5857892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000496" y="5500702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61" name="Tabulka 60"/>
          <p:cNvGraphicFramePr>
            <a:graphicFrameLocks noGrp="1"/>
          </p:cNvGraphicFramePr>
          <p:nvPr/>
        </p:nvGraphicFramePr>
        <p:xfrm>
          <a:off x="4286248" y="5286388"/>
          <a:ext cx="1357322" cy="9620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732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</a:t>
                      </a:r>
                      <a:r>
                        <a:rPr lang="cs-CZ" sz="2400" b="1" baseline="0" dirty="0" smtClean="0"/>
                        <a:t>   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(a – 2)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62" name="Picture 6" descr="C:\Documents and Settings\rachotova\Local Settings\Temporary Internet Files\Content.IE5\61WXIA5M\MC9000565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7572396" y="4572008"/>
            <a:ext cx="429156" cy="785794"/>
          </a:xfrm>
          <a:prstGeom prst="rect">
            <a:avLst/>
          </a:prstGeom>
          <a:noFill/>
        </p:spPr>
      </p:pic>
      <p:pic>
        <p:nvPicPr>
          <p:cNvPr id="63" name="Picture 6" descr="C:\Documents and Settings\rachotova\Local Settings\Temporary Internet Files\Content.IE5\61WXIA5M\MC9000565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58214" y="4572008"/>
            <a:ext cx="509590" cy="785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 animBg="1"/>
      <p:bldP spid="42" grpId="0"/>
      <p:bldP spid="47" grpId="0" animBg="1"/>
      <p:bldP spid="12" grpId="0" animBg="1"/>
      <p:bldP spid="22" grpId="0" animBg="1"/>
      <p:bldP spid="23" grpId="0"/>
      <p:bldP spid="27" grpId="0"/>
      <p:bldP spid="28" grpId="0"/>
      <p:bldP spid="33" grpId="0"/>
      <p:bldP spid="36" grpId="0" animBg="1"/>
      <p:bldP spid="24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785850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596" y="1214422"/>
            <a:ext cx="1857388" cy="484632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58" y="2000240"/>
            <a:ext cx="8429684" cy="64294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Dělence opíšeme a násobíme číslem převráceným k děliteli.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1214422"/>
            <a:ext cx="3500462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Dělení  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428860" y="2857496"/>
            <a:ext cx="6000792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4500562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 8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5286380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5000628" y="3071810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857884" y="314324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286512" y="2928934"/>
          <a:ext cx="928694" cy="9239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1 . 1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2 . 1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7286644" y="3143248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7643834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7" name="Zaoblený obdélník 46"/>
          <p:cNvSpPr/>
          <p:nvPr/>
        </p:nvSpPr>
        <p:spPr>
          <a:xfrm>
            <a:off x="3286116" y="4572008"/>
            <a:ext cx="4143404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Je-li to možné, provádíme krácení „křížem“.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rot="16200000" flipH="1">
            <a:off x="4643438" y="3071810"/>
            <a:ext cx="214314" cy="214314"/>
          </a:xfrm>
          <a:prstGeom prst="line">
            <a:avLst/>
          </a:prstGeom>
          <a:ln w="254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6200000" flipH="1">
            <a:off x="5429256" y="3571876"/>
            <a:ext cx="214314" cy="214314"/>
          </a:xfrm>
          <a:prstGeom prst="line">
            <a:avLst/>
          </a:prstGeom>
          <a:ln w="254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4643438" y="3500438"/>
            <a:ext cx="214314" cy="21431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16200000" flipH="1">
            <a:off x="5357818" y="3071810"/>
            <a:ext cx="214314" cy="214314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4286248" y="278605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1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715008" y="36433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1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357686" y="36433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572132" y="2857496"/>
            <a:ext cx="340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rachotova\Local Settings\Temporary Internet Files\Content.IE5\DGC6USFP\MC9003975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285728"/>
            <a:ext cx="1619058" cy="1433331"/>
          </a:xfrm>
          <a:prstGeom prst="rect">
            <a:avLst/>
          </a:prstGeom>
          <a:noFill/>
        </p:spPr>
      </p:pic>
      <p:graphicFrame>
        <p:nvGraphicFramePr>
          <p:cNvPr id="57" name="Tabulka 56"/>
          <p:cNvGraphicFramePr>
            <a:graphicFrameLocks noGrp="1"/>
          </p:cNvGraphicFramePr>
          <p:nvPr/>
        </p:nvGraphicFramePr>
        <p:xfrm>
          <a:off x="2714612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8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62" name="Tabulka 61"/>
          <p:cNvGraphicFramePr>
            <a:graphicFrameLocks noGrp="1"/>
          </p:cNvGraphicFramePr>
          <p:nvPr/>
        </p:nvGraphicFramePr>
        <p:xfrm>
          <a:off x="3571868" y="292893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63" name="TextovéPole 62"/>
          <p:cNvSpPr txBox="1"/>
          <p:nvPr/>
        </p:nvSpPr>
        <p:spPr>
          <a:xfrm>
            <a:off x="4143372" y="314324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14678" y="3143248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</a:t>
            </a:r>
            <a:endParaRPr lang="cs-CZ" sz="2400" b="1" dirty="0"/>
          </a:p>
        </p:txBody>
      </p:sp>
      <p:cxnSp>
        <p:nvCxnSpPr>
          <p:cNvPr id="74" name="Přímá spojovací šipka 73"/>
          <p:cNvCxnSpPr>
            <a:stCxn id="47" idx="0"/>
          </p:cNvCxnSpPr>
          <p:nvPr/>
        </p:nvCxnSpPr>
        <p:spPr>
          <a:xfrm rot="16200000" flipV="1">
            <a:off x="5072066" y="4286256"/>
            <a:ext cx="428628" cy="142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rachotova\Local Settings\Temporary Internet Files\Content.IE5\ABZX8RPH\MC900424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019840"/>
            <a:ext cx="2143140" cy="2263498"/>
          </a:xfrm>
          <a:prstGeom prst="rect">
            <a:avLst/>
          </a:prstGeom>
          <a:noFill/>
        </p:spPr>
      </p:pic>
      <p:pic>
        <p:nvPicPr>
          <p:cNvPr id="1031" name="Picture 7" descr="C:\Documents and Settings\rachotova\Local Settings\Temporary Internet Files\Content.IE5\ABZX8RPH\MC9004238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4643446"/>
            <a:ext cx="1257300" cy="199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22" grpId="0" animBg="1"/>
      <p:bldP spid="39" grpId="0" animBg="1"/>
      <p:bldP spid="42" grpId="0"/>
      <p:bldP spid="43" grpId="0"/>
      <p:bldP spid="45" grpId="0"/>
      <p:bldP spid="47" grpId="0" animBg="1"/>
      <p:bldP spid="65" grpId="0"/>
      <p:bldP spid="66" grpId="0"/>
      <p:bldP spid="67" grpId="0"/>
      <p:bldP spid="68" grpId="0"/>
      <p:bldP spid="63" grpId="0"/>
      <p:bldP spid="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rachotova\Local Settings\Temporary Internet Files\Content.IE5\DGC6USFP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52"/>
            <a:ext cx="7500958" cy="645178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5072066" y="0"/>
            <a:ext cx="464347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                         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034" y="1000108"/>
            <a:ext cx="5214974" cy="121444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První výraz opíšeme a násobíme číslem převráceným k děliteli.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143108" y="2357430"/>
            <a:ext cx="6000792" cy="107157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2500298" y="2500306"/>
          <a:ext cx="85725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8x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21y²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4572000" y="2714620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786578" y="2714620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7215206" y="2500306"/>
          <a:ext cx="64294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9xy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47" name="Zaoblený obdélník 46"/>
          <p:cNvSpPr/>
          <p:nvPr/>
        </p:nvSpPr>
        <p:spPr>
          <a:xfrm>
            <a:off x="357158" y="3857628"/>
            <a:ext cx="4286280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Uvedeme podmínky, za kterých mají výrazy smysl.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6248" y="4714884"/>
            <a:ext cx="2643206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x ≠ 0, y ≠ 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28992" y="2714620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</a:t>
            </a:r>
            <a:endParaRPr lang="cs-CZ" sz="2400" b="1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786182" y="2500306"/>
          <a:ext cx="78581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6x²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7y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4857752" y="2500306"/>
          <a:ext cx="85725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8x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21y²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6000760" y="2500306"/>
          <a:ext cx="71438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7y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 6x²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5715008" y="2714620"/>
            <a:ext cx="337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 rot="16200000" flipH="1">
            <a:off x="5250661" y="2678901"/>
            <a:ext cx="142876" cy="714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072066" y="3143248"/>
            <a:ext cx="214314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6200000" flipH="1">
            <a:off x="5072066" y="2714620"/>
            <a:ext cx="214314" cy="21431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6393669" y="3036091"/>
            <a:ext cx="214314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6200000" flipH="1">
            <a:off x="5464975" y="3107529"/>
            <a:ext cx="180972" cy="10953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H="1">
            <a:off x="6107917" y="2607463"/>
            <a:ext cx="213520" cy="14208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6200000" flipH="1">
            <a:off x="6286512" y="2643182"/>
            <a:ext cx="200020" cy="2000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16200000" flipH="1">
            <a:off x="6107917" y="3107529"/>
            <a:ext cx="214314" cy="142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5929322" y="2357430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786314" y="242886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929322" y="307181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786314" y="314324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 animBg="1"/>
      <p:bldP spid="45" grpId="0"/>
      <p:bldP spid="47" grpId="0" animBg="1"/>
      <p:bldP spid="12" grpId="0" animBg="1"/>
      <p:bldP spid="19" grpId="0"/>
      <p:bldP spid="22" grpId="0"/>
      <p:bldP spid="62" grpId="0"/>
      <p:bldP spid="63" grpId="0"/>
      <p:bldP spid="64" grpId="0"/>
      <p:bldP spid="6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500034" y="571480"/>
          <a:ext cx="4146550" cy="1295400"/>
        </p:xfrm>
        <a:graphic>
          <a:graphicData uri="http://schemas.openxmlformats.org/presentationml/2006/ole">
            <p:oleObj spid="_x0000_s5123" name="Rovnice" r:id="rId3" imgW="1422360" imgH="44424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500034" y="2143116"/>
          <a:ext cx="4143375" cy="1289050"/>
        </p:xfrm>
        <a:graphic>
          <a:graphicData uri="http://schemas.openxmlformats.org/presentationml/2006/ole">
            <p:oleObj spid="_x0000_s5124" name="Rovnice" r:id="rId4" imgW="1346040" imgH="419040" progId="Equation.3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571472" y="3500438"/>
          <a:ext cx="4524375" cy="1239837"/>
        </p:xfrm>
        <a:graphic>
          <a:graphicData uri="http://schemas.openxmlformats.org/presentationml/2006/ole">
            <p:oleObj spid="_x0000_s5125" name="Rovnice" r:id="rId5" imgW="1574640" imgH="43164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571472" y="5000636"/>
          <a:ext cx="4378325" cy="1358900"/>
        </p:xfrm>
        <a:graphic>
          <a:graphicData uri="http://schemas.openxmlformats.org/presentationml/2006/ole">
            <p:oleObj spid="_x0000_s5126" name="Rovnice" r:id="rId6" imgW="1473120" imgH="45720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5072066" y="0"/>
            <a:ext cx="46434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příklady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127" name="Picture 7" descr="C:\Documents and Settings\rachotova\Local Settings\Temporary Internet Files\Content.IE5\DGC6USFP\MC90042578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72330" y="4786322"/>
            <a:ext cx="1771650" cy="1863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990600" y="981075"/>
          <a:ext cx="6591300" cy="3887788"/>
        </p:xfrm>
        <a:graphic>
          <a:graphicData uri="http://schemas.openxmlformats.org/presentationml/2006/ole">
            <p:oleObj spid="_x0000_s1026" name="Rovnice" r:id="rId3" imgW="2260440" imgH="13334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357818" y="4714884"/>
          <a:ext cx="2193948" cy="565643"/>
        </p:xfrm>
        <a:graphic>
          <a:graphicData uri="http://schemas.openxmlformats.org/presentationml/2006/ole">
            <p:oleObj spid="_x0000_s1027" name="Rovnice" r:id="rId4" imgW="787320" imgH="203040" progId="Equation.3">
              <p:embed/>
            </p:oleObj>
          </a:graphicData>
        </a:graphic>
      </p:graphicFrame>
      <p:pic>
        <p:nvPicPr>
          <p:cNvPr id="1028" name="Picture 4" descr="C:\Documents and Settings\rachotova\Local Settings\Temporary Internet Files\Content.IE5\ABZX8RPH\MC9004244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71802" y="4929198"/>
            <a:ext cx="1955800" cy="1790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72066" y="0"/>
            <a:ext cx="46434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214546" y="857232"/>
          <a:ext cx="5942013" cy="3986212"/>
        </p:xfrm>
        <a:graphic>
          <a:graphicData uri="http://schemas.openxmlformats.org/presentationml/2006/ole">
            <p:oleObj spid="_x0000_s2050" name="Rovnice" r:id="rId3" imgW="1930320" imgH="129528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5715008" y="4714884"/>
          <a:ext cx="2614613" cy="663575"/>
        </p:xfrm>
        <a:graphic>
          <a:graphicData uri="http://schemas.openxmlformats.org/presentationml/2006/ole">
            <p:oleObj spid="_x0000_s2051" name="Rovnice" r:id="rId4" imgW="799920" imgH="203040" progId="Equation.3">
              <p:embed/>
            </p:oleObj>
          </a:graphicData>
        </a:graphic>
      </p:graphicFrame>
      <p:pic>
        <p:nvPicPr>
          <p:cNvPr id="2053" name="Picture 5" descr="C:\Documents and Settings\rachotova\Local Settings\Temporary Internet Files\Content.IE5\61WXIA5M\MC90042446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1870075" cy="185102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72066" y="0"/>
            <a:ext cx="46434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1214414" y="857232"/>
          <a:ext cx="7297198" cy="3357586"/>
        </p:xfrm>
        <a:graphic>
          <a:graphicData uri="http://schemas.openxmlformats.org/presentationml/2006/ole">
            <p:oleObj spid="_x0000_s3074" name="Rovnice" r:id="rId3" imgW="2539800" imgH="116820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5143504" y="4214818"/>
          <a:ext cx="1189037" cy="455612"/>
        </p:xfrm>
        <a:graphic>
          <a:graphicData uri="http://schemas.openxmlformats.org/presentationml/2006/ole">
            <p:oleObj spid="_x0000_s3075" name="Rovnice" r:id="rId4" imgW="431640" imgH="164880" progId="Equation.3">
              <p:embed/>
            </p:oleObj>
          </a:graphicData>
        </a:graphic>
      </p:graphicFrame>
      <p:pic>
        <p:nvPicPr>
          <p:cNvPr id="3077" name="Picture 5" descr="C:\Documents and Settings\rachotova\Local Settings\Temporary Internet Files\Content.IE5\ABZX8RPH\MC90042577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4714884"/>
            <a:ext cx="1593850" cy="1917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72066" y="0"/>
            <a:ext cx="46434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1357290" y="500042"/>
          <a:ext cx="4981575" cy="4832350"/>
        </p:xfrm>
        <a:graphic>
          <a:graphicData uri="http://schemas.openxmlformats.org/presentationml/2006/ole">
            <p:oleObj spid="_x0000_s4098" name="Rovnice" r:id="rId3" imgW="1676160" imgH="162540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3786182" y="5286388"/>
          <a:ext cx="2268537" cy="504825"/>
        </p:xfrm>
        <a:graphic>
          <a:graphicData uri="http://schemas.openxmlformats.org/presentationml/2006/ole">
            <p:oleObj spid="_x0000_s4099" name="Rovnice" r:id="rId4" imgW="914400" imgH="203040" progId="Equation.3">
              <p:embed/>
            </p:oleObj>
          </a:graphicData>
        </a:graphic>
      </p:graphicFrame>
      <p:pic>
        <p:nvPicPr>
          <p:cNvPr id="4101" name="Picture 5" descr="C:\Documents and Settings\rachotova\Local Settings\Temporary Internet Files\Content.IE5\61WXIA5M\MC90042446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5214950"/>
            <a:ext cx="1828800" cy="140335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072066" y="0"/>
            <a:ext cx="464347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řešení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5671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BĚLOUN, František a kol. </a:t>
                      </a:r>
                      <a:r>
                        <a:rPr lang="cs-CZ" sz="1100" i="1" dirty="0" smtClean="0"/>
                        <a:t>Sbírka úloh z matematiky pro základní školu</a:t>
                      </a:r>
                      <a:r>
                        <a:rPr lang="cs-CZ" sz="1100" dirty="0" smtClean="0"/>
                        <a:t>. Praha: </a:t>
                      </a:r>
                      <a:r>
                        <a:rPr lang="cs-CZ" sz="1100" dirty="0" err="1" smtClean="0"/>
                        <a:t>Prometheus</a:t>
                      </a:r>
                      <a:r>
                        <a:rPr lang="cs-CZ" sz="1100" dirty="0" smtClean="0"/>
                        <a:t>, spol. s r.o., 2001, ISBN 80-7196-104-3. 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</TotalTime>
  <Words>615</Words>
  <Application>Microsoft Office PowerPoint</Application>
  <PresentationFormat>Předvádění na obrazovce (4:3)</PresentationFormat>
  <Paragraphs>193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rachotova</cp:lastModifiedBy>
  <cp:revision>96</cp:revision>
  <dcterms:created xsi:type="dcterms:W3CDTF">2012-08-28T20:05:57Z</dcterms:created>
  <dcterms:modified xsi:type="dcterms:W3CDTF">2013-06-02T23:15:26Z</dcterms:modified>
</cp:coreProperties>
</file>