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5" r:id="rId2"/>
    <p:sldId id="256" r:id="rId3"/>
    <p:sldId id="288" r:id="rId4"/>
    <p:sldId id="285" r:id="rId5"/>
    <p:sldId id="261" r:id="rId6"/>
    <p:sldId id="293" r:id="rId7"/>
    <p:sldId id="290" r:id="rId8"/>
    <p:sldId id="291" r:id="rId9"/>
    <p:sldId id="294" r:id="rId10"/>
    <p:sldId id="292" r:id="rId11"/>
    <p:sldId id="29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58" autoAdjust="0"/>
  </p:normalViewPr>
  <p:slideViewPr>
    <p:cSldViewPr>
      <p:cViewPr varScale="1">
        <p:scale>
          <a:sx n="72" d="100"/>
          <a:sy n="72" d="100"/>
        </p:scale>
        <p:origin x="-60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6" Type="http://schemas.openxmlformats.org/officeDocument/2006/relationships/image" Target="../media/image19.wmf"/><Relationship Id="rId11" Type="http://schemas.openxmlformats.org/officeDocument/2006/relationships/image" Target="../media/image24.wm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3.wmf"/><Relationship Id="rId1" Type="http://schemas.openxmlformats.org/officeDocument/2006/relationships/image" Target="../media/image27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image" Target="../media/image29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image" Target="../media/image32.wmf"/><Relationship Id="rId4" Type="http://schemas.openxmlformats.org/officeDocument/2006/relationships/image" Target="../media/image3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AC0C52-A3C7-4D70-854C-F236C3C783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3.wmf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13" Type="http://schemas.openxmlformats.org/officeDocument/2006/relationships/oleObject" Target="../embeddings/oleObject11.bin"/><Relationship Id="rId3" Type="http://schemas.openxmlformats.org/officeDocument/2006/relationships/image" Target="../media/image25.wmf"/><Relationship Id="rId7" Type="http://schemas.openxmlformats.org/officeDocument/2006/relationships/oleObject" Target="../embeddings/oleObject5.bin"/><Relationship Id="rId12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26.wmf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4.bin"/><Relationship Id="rId15" Type="http://schemas.openxmlformats.org/officeDocument/2006/relationships/oleObject" Target="../embeddings/oleObject13.bin"/><Relationship Id="rId10" Type="http://schemas.openxmlformats.org/officeDocument/2006/relationships/oleObject" Target="../embeddings/oleObject8.bin"/><Relationship Id="rId4" Type="http://schemas.openxmlformats.org/officeDocument/2006/relationships/oleObject" Target="../embeddings/oleObject3.bin"/><Relationship Id="rId9" Type="http://schemas.openxmlformats.org/officeDocument/2006/relationships/oleObject" Target="../embeddings/oleObject7.bin"/><Relationship Id="rId14" Type="http://schemas.openxmlformats.org/officeDocument/2006/relationships/oleObject" Target="../embeddings/oleObject12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16.bin"/><Relationship Id="rId4" Type="http://schemas.openxmlformats.org/officeDocument/2006/relationships/oleObject" Target="../embeddings/oleObject15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19.bin"/><Relationship Id="rId4" Type="http://schemas.openxmlformats.org/officeDocument/2006/relationships/oleObject" Target="../embeddings/oleObject18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7" Type="http://schemas.openxmlformats.org/officeDocument/2006/relationships/oleObject" Target="../embeddings/oleObject2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36.wmf"/><Relationship Id="rId5" Type="http://schemas.openxmlformats.org/officeDocument/2006/relationships/oleObject" Target="../embeddings/oleObject22.bin"/><Relationship Id="rId4" Type="http://schemas.openxmlformats.org/officeDocument/2006/relationships/oleObject" Target="../embeddings/oleObject21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2857500"/>
          <a:ext cx="6846913" cy="328123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7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VY_32_INOVACE_11C_08_Složené lomené výrazy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9.roč.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14.11.2012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podrobnému výkladu učiva. Žáci se seznámí s pojmem lomený výraz a naučí se lomený výraz upravovat. Osvojené učivo si prohloubí na v závěru uvedených příkladech, které jsou doplněny podrobným řešením.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857356" y="357166"/>
            <a:ext cx="5214974" cy="4431983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lIns="91440" tIns="45720" rIns="91440" bIns="45720">
            <a:spAutoFit/>
            <a:scene3d>
              <a:camera prst="isometricOffAxis2Righ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6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</a:t>
            </a:r>
          </a:p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výraz</a:t>
            </a: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5786454"/>
            <a:ext cx="5929354" cy="76944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scene3d>
            <a:camera prst="perspectiveRelaxed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Složené lomené výrazy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Documents and Settings\rachotova\Local Settings\Temporary Internet Files\Content.IE5\RWF5BG08\MC90029794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357166"/>
            <a:ext cx="673970" cy="1539726"/>
          </a:xfrm>
          <a:prstGeom prst="rect">
            <a:avLst/>
          </a:prstGeom>
          <a:noFill/>
        </p:spPr>
      </p:pic>
      <p:pic>
        <p:nvPicPr>
          <p:cNvPr id="1028" name="Picture 4" descr="C:\Documents and Settings\rachotova\Local Settings\Temporary Internet Files\Content.IE5\DGC6USFP\MC90029793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071678"/>
            <a:ext cx="642942" cy="1543988"/>
          </a:xfrm>
          <a:prstGeom prst="rect">
            <a:avLst/>
          </a:prstGeom>
          <a:noFill/>
        </p:spPr>
      </p:pic>
      <p:pic>
        <p:nvPicPr>
          <p:cNvPr id="1029" name="Picture 5" descr="C:\Documents and Settings\rachotova\Local Settings\Temporary Internet Files\Content.IE5\ABZX8RPH\MC90029793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2857496"/>
            <a:ext cx="1357322" cy="2607663"/>
          </a:xfrm>
          <a:prstGeom prst="rect">
            <a:avLst/>
          </a:prstGeom>
          <a:noFill/>
        </p:spPr>
      </p:pic>
      <p:pic>
        <p:nvPicPr>
          <p:cNvPr id="8" name="Picture 2" descr="C:\Documents and Settings\rachotova\Local Settings\Temporary Internet Files\Content.IE5\61WXIA5M\MC90029794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58082" y="2857496"/>
            <a:ext cx="1113019" cy="2571768"/>
          </a:xfrm>
          <a:prstGeom prst="rect">
            <a:avLst/>
          </a:prstGeom>
          <a:noFill/>
        </p:spPr>
      </p:pic>
      <p:pic>
        <p:nvPicPr>
          <p:cNvPr id="9" name="Picture 4" descr="C:\Documents and Settings\rachotova\Local Settings\Temporary Internet Files\Content.IE5\DGC6USFP\MC90029793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38" y="285728"/>
            <a:ext cx="642942" cy="1543988"/>
          </a:xfrm>
          <a:prstGeom prst="rect">
            <a:avLst/>
          </a:prstGeom>
          <a:noFill/>
        </p:spPr>
      </p:pic>
      <p:pic>
        <p:nvPicPr>
          <p:cNvPr id="10" name="Picture 3" descr="C:\Documents and Settings\rachotova\Local Settings\Temporary Internet Files\Content.IE5\RWF5BG08\MC90029794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071678"/>
            <a:ext cx="673970" cy="1539726"/>
          </a:xfrm>
          <a:prstGeom prst="rect">
            <a:avLst/>
          </a:prstGeom>
          <a:noFill/>
        </p:spPr>
      </p:pic>
      <p:cxnSp>
        <p:nvCxnSpPr>
          <p:cNvPr id="12" name="Přímá spojovací čára 11"/>
          <p:cNvCxnSpPr/>
          <p:nvPr/>
        </p:nvCxnSpPr>
        <p:spPr>
          <a:xfrm>
            <a:off x="142844" y="2000240"/>
            <a:ext cx="1643074" cy="1588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785850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Složené lomené výrazy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85786" y="4000504"/>
            <a:ext cx="6357982" cy="2214578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Lomený výraz, který má v čitateli nebo</a:t>
            </a:r>
          </a:p>
          <a:p>
            <a:pPr marL="457200" indent="-457200" algn="ctr"/>
            <a:endParaRPr lang="cs-CZ" sz="1050" b="1" dirty="0" smtClean="0">
              <a:solidFill>
                <a:schemeClr val="tx1"/>
              </a:solidFill>
            </a:endParaRPr>
          </a:p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 jmenovateli opět lomený výraz, </a:t>
            </a:r>
          </a:p>
          <a:p>
            <a:pPr marL="457200" indent="-457200" algn="ctr"/>
            <a:endParaRPr lang="cs-CZ" sz="1050" b="1" dirty="0" smtClean="0">
              <a:solidFill>
                <a:schemeClr val="tx1"/>
              </a:solidFill>
            </a:endParaRPr>
          </a:p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se nazývá </a:t>
            </a:r>
            <a:r>
              <a:rPr lang="cs-CZ" sz="2400" b="1" u="sng" dirty="0" smtClean="0">
                <a:solidFill>
                  <a:schemeClr val="tx1"/>
                </a:solidFill>
              </a:rPr>
              <a:t>složený lomený výraz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642910" y="1000108"/>
            <a:ext cx="1143008" cy="2786082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928662" y="1214422"/>
          <a:ext cx="500066" cy="104679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528638"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 a</a:t>
                      </a:r>
                      <a:endParaRPr lang="cs-CZ" sz="2800" b="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b</a:t>
                      </a:r>
                      <a:endParaRPr lang="cs-CZ" sz="28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41" name="Tabulka 40"/>
          <p:cNvGraphicFramePr>
            <a:graphicFrameLocks noGrp="1"/>
          </p:cNvGraphicFramePr>
          <p:nvPr/>
        </p:nvGraphicFramePr>
        <p:xfrm>
          <a:off x="1000100" y="2500306"/>
          <a:ext cx="500066" cy="1036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d</a:t>
                      </a:r>
                      <a:endParaRPr lang="cs-CZ" sz="28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cxnSp>
        <p:nvCxnSpPr>
          <p:cNvPr id="62" name="Přímá spojovací čára 61"/>
          <p:cNvCxnSpPr/>
          <p:nvPr/>
        </p:nvCxnSpPr>
        <p:spPr>
          <a:xfrm>
            <a:off x="928662" y="2357430"/>
            <a:ext cx="57150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428860" y="1500174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lomený výraz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428860" y="2857496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lomený výraz</a:t>
            </a:r>
            <a:endParaRPr lang="cs-CZ" sz="2400" b="1" dirty="0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2428860" y="2357430"/>
            <a:ext cx="200026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1857356" y="1071546"/>
            <a:ext cx="47481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}</a:t>
            </a:r>
            <a:endParaRPr lang="cs-CZ" sz="72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857356" y="2500306"/>
            <a:ext cx="4033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}</a:t>
            </a:r>
            <a:endParaRPr lang="cs-CZ" sz="7200" dirty="0"/>
          </a:p>
        </p:txBody>
      </p:sp>
      <p:cxnSp>
        <p:nvCxnSpPr>
          <p:cNvPr id="37" name="Přímá spojovací šipka 36"/>
          <p:cNvCxnSpPr/>
          <p:nvPr/>
        </p:nvCxnSpPr>
        <p:spPr>
          <a:xfrm rot="10800000">
            <a:off x="4572000" y="2357430"/>
            <a:ext cx="357190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5072066" y="2143116"/>
            <a:ext cx="28394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hlavní zlomková čára</a:t>
            </a:r>
            <a:endParaRPr lang="cs-CZ" sz="2400" b="1" dirty="0"/>
          </a:p>
        </p:txBody>
      </p:sp>
      <p:pic>
        <p:nvPicPr>
          <p:cNvPr id="1028" name="Picture 4" descr="C:\Documents and Settings\rachotova\Local Settings\Temporary Internet Files\Content.IE5\RWF5BG08\MC9004244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3857628"/>
            <a:ext cx="804862" cy="850062"/>
          </a:xfrm>
          <a:prstGeom prst="rect">
            <a:avLst/>
          </a:prstGeom>
          <a:noFill/>
        </p:spPr>
      </p:pic>
      <p:pic>
        <p:nvPicPr>
          <p:cNvPr id="1029" name="Picture 5" descr="C:\Documents and Settings\rachotova\Local Settings\Temporary Internet Files\Content.IE5\DGC6USFP\MC9004244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5429264"/>
            <a:ext cx="2290548" cy="9286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9" grpId="0" animBg="1"/>
      <p:bldP spid="25" grpId="0"/>
      <p:bldP spid="26" grpId="0"/>
      <p:bldP spid="31" grpId="0"/>
      <p:bldP spid="33" grpId="0"/>
      <p:bldP spid="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14282" y="4500570"/>
            <a:ext cx="6500858" cy="2143140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785850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Složené lomené výrazy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428596" y="1214422"/>
            <a:ext cx="1857388" cy="484632"/>
          </a:xfrm>
          <a:prstGeom prst="homePlat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1"/>
                </a:solidFill>
              </a:rPr>
              <a:t>Již  známe: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14282" y="2071678"/>
            <a:ext cx="6357982" cy="2214578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u="sng" dirty="0" smtClean="0">
                <a:solidFill>
                  <a:schemeClr val="tx1"/>
                </a:solidFill>
              </a:rPr>
              <a:t>Úprava složeného zlomku</a:t>
            </a:r>
          </a:p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Složený zlomek upravíme na zlomek                          v základním tvaru tak, že zlomek v čitateli vydělíme zlomkem ve jmenovateli.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285984" y="1214422"/>
            <a:ext cx="3500462" cy="500066"/>
          </a:xfrm>
          <a:prstGeom prst="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Složený zlomek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6786578" y="428604"/>
            <a:ext cx="1143008" cy="2786082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7072330" y="642918"/>
          <a:ext cx="500066" cy="104679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528638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2</a:t>
                      </a:r>
                      <a:endParaRPr lang="cs-CZ" sz="28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3</a:t>
                      </a:r>
                      <a:endParaRPr lang="cs-CZ" sz="28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41" name="Tabulka 40"/>
          <p:cNvGraphicFramePr>
            <a:graphicFrameLocks noGrp="1"/>
          </p:cNvGraphicFramePr>
          <p:nvPr/>
        </p:nvGraphicFramePr>
        <p:xfrm>
          <a:off x="7072330" y="1785926"/>
          <a:ext cx="500066" cy="1036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8</a:t>
                      </a:r>
                      <a:endParaRPr lang="cs-CZ" sz="28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7</a:t>
                      </a:r>
                      <a:endParaRPr lang="cs-CZ" sz="28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48" name="Tabulka 47"/>
          <p:cNvGraphicFramePr>
            <a:graphicFrameLocks noGrp="1"/>
          </p:cNvGraphicFramePr>
          <p:nvPr/>
        </p:nvGraphicFramePr>
        <p:xfrm>
          <a:off x="3786182" y="5143512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49" name="Tabulka 48"/>
          <p:cNvGraphicFramePr>
            <a:graphicFrameLocks noGrp="1"/>
          </p:cNvGraphicFramePr>
          <p:nvPr/>
        </p:nvGraphicFramePr>
        <p:xfrm>
          <a:off x="1785918" y="5143512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50" name="TextovéPole 49"/>
          <p:cNvSpPr txBox="1"/>
          <p:nvPr/>
        </p:nvSpPr>
        <p:spPr>
          <a:xfrm>
            <a:off x="4357686" y="5286388"/>
            <a:ext cx="266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graphicFrame>
        <p:nvGraphicFramePr>
          <p:cNvPr id="51" name="Tabulka 50"/>
          <p:cNvGraphicFramePr>
            <a:graphicFrameLocks noGrp="1"/>
          </p:cNvGraphicFramePr>
          <p:nvPr/>
        </p:nvGraphicFramePr>
        <p:xfrm>
          <a:off x="2786050" y="5143512"/>
          <a:ext cx="42862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628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8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7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52" name="TextovéPole 51"/>
          <p:cNvSpPr txBox="1"/>
          <p:nvPr/>
        </p:nvSpPr>
        <p:spPr>
          <a:xfrm>
            <a:off x="5214942" y="5357826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428860" y="5357826"/>
            <a:ext cx="2664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: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1428728" y="5286388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69" name="Tabulka 68"/>
          <p:cNvGraphicFramePr>
            <a:graphicFrameLocks noGrp="1"/>
          </p:cNvGraphicFramePr>
          <p:nvPr/>
        </p:nvGraphicFramePr>
        <p:xfrm>
          <a:off x="5572132" y="5072074"/>
          <a:ext cx="714380" cy="9620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14380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7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71" name="Tabulka 70"/>
          <p:cNvGraphicFramePr>
            <a:graphicFrameLocks noGrp="1"/>
          </p:cNvGraphicFramePr>
          <p:nvPr/>
        </p:nvGraphicFramePr>
        <p:xfrm>
          <a:off x="4714876" y="5143512"/>
          <a:ext cx="357158" cy="98583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7158"/>
              </a:tblGrid>
              <a:tr h="49291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7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291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8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cxnSp>
        <p:nvCxnSpPr>
          <p:cNvPr id="62" name="Přímá spojovací čára 61"/>
          <p:cNvCxnSpPr/>
          <p:nvPr/>
        </p:nvCxnSpPr>
        <p:spPr>
          <a:xfrm>
            <a:off x="7072330" y="1714488"/>
            <a:ext cx="57150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3" name="Tabulka 62"/>
          <p:cNvGraphicFramePr>
            <a:graphicFrameLocks noGrp="1"/>
          </p:cNvGraphicFramePr>
          <p:nvPr/>
        </p:nvGraphicFramePr>
        <p:xfrm>
          <a:off x="785786" y="4500570"/>
          <a:ext cx="500066" cy="104679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528638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2</a:t>
                      </a:r>
                      <a:endParaRPr lang="cs-CZ" sz="28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3</a:t>
                      </a:r>
                      <a:endParaRPr lang="cs-CZ" sz="28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cxnSp>
        <p:nvCxnSpPr>
          <p:cNvPr id="64" name="Přímá spojovací čára 63"/>
          <p:cNvCxnSpPr/>
          <p:nvPr/>
        </p:nvCxnSpPr>
        <p:spPr>
          <a:xfrm>
            <a:off x="785786" y="5572140"/>
            <a:ext cx="57150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2" name="Tabulka 71"/>
          <p:cNvGraphicFramePr>
            <a:graphicFrameLocks noGrp="1"/>
          </p:cNvGraphicFramePr>
          <p:nvPr/>
        </p:nvGraphicFramePr>
        <p:xfrm>
          <a:off x="785786" y="5643578"/>
          <a:ext cx="525780" cy="1036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2578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8</a:t>
                      </a:r>
                      <a:endParaRPr lang="cs-CZ" sz="28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7</a:t>
                      </a:r>
                      <a:endParaRPr lang="cs-CZ" sz="28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73" name="TextovéPole 72"/>
          <p:cNvSpPr txBox="1"/>
          <p:nvPr/>
        </p:nvSpPr>
        <p:spPr>
          <a:xfrm>
            <a:off x="3357554" y="5357826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pic>
        <p:nvPicPr>
          <p:cNvPr id="1027" name="Picture 3" descr="C:\Documents and Settings\rachotova\Local Settings\Temporary Internet Files\Content.IE5\DGC6USFP\MC900424466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4714884"/>
            <a:ext cx="1974850" cy="1698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5" grpId="0" animBg="1"/>
      <p:bldP spid="11" grpId="0" animBg="1"/>
      <p:bldP spid="22" grpId="0" animBg="1"/>
      <p:bldP spid="39" grpId="0" animBg="1"/>
      <p:bldP spid="50" grpId="0"/>
      <p:bldP spid="52" grpId="0"/>
      <p:bldP spid="55" grpId="0"/>
      <p:bldP spid="56" grpId="0"/>
      <p:bldP spid="7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85784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Složené  lomené  výrazy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42844" y="1071546"/>
            <a:ext cx="3857652" cy="1214446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Lomený výraz v čitateli vydělíme lomeným výrazem v jmenovateli.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285720" y="4643446"/>
            <a:ext cx="4429156" cy="1000132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Určíme podmínky, za kterých mají všechny výrazy smysl.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929026" y="2143116"/>
            <a:ext cx="5214974" cy="2357454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500562" y="5429264"/>
            <a:ext cx="2643206" cy="114300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 ≠ 0, c ≠ 0, d ≠ 0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4071934" y="2214554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b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4071934" y="3286124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c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d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cxnSp>
        <p:nvCxnSpPr>
          <p:cNvPr id="24" name="Přímá spojovací čára 23"/>
          <p:cNvCxnSpPr/>
          <p:nvPr/>
        </p:nvCxnSpPr>
        <p:spPr>
          <a:xfrm>
            <a:off x="3929058" y="3214686"/>
            <a:ext cx="714380" cy="158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714876" y="3000372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5000628" y="2786058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b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2" name="TextovéPole 31"/>
          <p:cNvSpPr txBox="1"/>
          <p:nvPr/>
        </p:nvSpPr>
        <p:spPr>
          <a:xfrm>
            <a:off x="5500694" y="3000372"/>
            <a:ext cx="269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:</a:t>
            </a:r>
            <a:endParaRPr lang="cs-CZ" sz="2400" b="1" dirty="0"/>
          </a:p>
        </p:txBody>
      </p:sp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5786446" y="2786058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c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d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4" name="TextovéPole 33"/>
          <p:cNvSpPr txBox="1"/>
          <p:nvPr/>
        </p:nvSpPr>
        <p:spPr>
          <a:xfrm>
            <a:off x="6357950" y="3000372"/>
            <a:ext cx="267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35" name="Tabulka 34"/>
          <p:cNvGraphicFramePr>
            <a:graphicFrameLocks noGrp="1"/>
          </p:cNvGraphicFramePr>
          <p:nvPr/>
        </p:nvGraphicFramePr>
        <p:xfrm>
          <a:off x="6643702" y="2786058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a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b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6" name="TextovéPole 35"/>
          <p:cNvSpPr txBox="1"/>
          <p:nvPr/>
        </p:nvSpPr>
        <p:spPr>
          <a:xfrm>
            <a:off x="7143768" y="2928934"/>
            <a:ext cx="266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.</a:t>
            </a:r>
            <a:endParaRPr lang="cs-CZ" sz="2400" b="1" dirty="0"/>
          </a:p>
        </p:txBody>
      </p:sp>
      <p:graphicFrame>
        <p:nvGraphicFramePr>
          <p:cNvPr id="37" name="Tabulka 36"/>
          <p:cNvGraphicFramePr>
            <a:graphicFrameLocks noGrp="1"/>
          </p:cNvGraphicFramePr>
          <p:nvPr/>
        </p:nvGraphicFramePr>
        <p:xfrm>
          <a:off x="7429520" y="2786058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d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c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49" name="Tabulka 48"/>
          <p:cNvGraphicFramePr>
            <a:graphicFrameLocks noGrp="1"/>
          </p:cNvGraphicFramePr>
          <p:nvPr/>
        </p:nvGraphicFramePr>
        <p:xfrm>
          <a:off x="8358214" y="2714620"/>
          <a:ext cx="642942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2942"/>
              </a:tblGrid>
              <a:tr h="421481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ad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481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bc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2051" name="Picture 3" descr="C:\Documents and Settings\rachotova\Local Settings\Temporary Internet Files\Content.IE5\DGC6USFP\MC9004257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86710" y="5357826"/>
            <a:ext cx="1096964" cy="1240990"/>
          </a:xfrm>
          <a:prstGeom prst="rect">
            <a:avLst/>
          </a:prstGeom>
          <a:noFill/>
        </p:spPr>
      </p:pic>
      <p:sp>
        <p:nvSpPr>
          <p:cNvPr id="45" name="TextovéPole 44"/>
          <p:cNvSpPr txBox="1"/>
          <p:nvPr/>
        </p:nvSpPr>
        <p:spPr>
          <a:xfrm>
            <a:off x="8001024" y="3000372"/>
            <a:ext cx="267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47" grpId="0" animBg="1"/>
      <p:bldP spid="12" grpId="0" animBg="1"/>
      <p:bldP spid="20" grpId="0" animBg="1"/>
      <p:bldP spid="30" grpId="0"/>
      <p:bldP spid="32" grpId="0"/>
      <p:bldP spid="34" grpId="0"/>
      <p:bldP spid="36" grpId="0"/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Zaoblený obdélník 52"/>
          <p:cNvSpPr/>
          <p:nvPr/>
        </p:nvSpPr>
        <p:spPr>
          <a:xfrm>
            <a:off x="5857884" y="4500570"/>
            <a:ext cx="1214446" cy="185738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285784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Složené  lomené  výrazy 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42844" y="1071546"/>
            <a:ext cx="3071834" cy="642942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… anebo …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1714480" y="1785926"/>
            <a:ext cx="5429288" cy="2357454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3" name="Objekt 22"/>
          <p:cNvGraphicFramePr>
            <a:graphicFrameLocks noChangeAspect="1"/>
          </p:cNvGraphicFramePr>
          <p:nvPr/>
        </p:nvGraphicFramePr>
        <p:xfrm>
          <a:off x="4143372" y="1643050"/>
          <a:ext cx="571504" cy="2286016"/>
        </p:xfrm>
        <a:graphic>
          <a:graphicData uri="http://schemas.openxmlformats.org/presentationml/2006/ole">
            <p:oleObj spid="_x0000_s4097" name="Rovnice" r:id="rId3" imgW="190440" imgH="761760" progId="Equation.3">
              <p:embed/>
            </p:oleObj>
          </a:graphicData>
        </a:graphic>
      </p:graphicFrame>
      <p:cxnSp>
        <p:nvCxnSpPr>
          <p:cNvPr id="26" name="Přímá spojovací šipka 25"/>
          <p:cNvCxnSpPr/>
          <p:nvPr/>
        </p:nvCxnSpPr>
        <p:spPr>
          <a:xfrm rot="16200000" flipV="1">
            <a:off x="4607719" y="2035959"/>
            <a:ext cx="785818" cy="71438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5400000">
            <a:off x="4500562" y="2857496"/>
            <a:ext cx="928694" cy="78581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V="1">
            <a:off x="3643306" y="2571744"/>
            <a:ext cx="571504" cy="21431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>
            <a:off x="3643306" y="2786058"/>
            <a:ext cx="500066" cy="35719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5429256" y="2571744"/>
            <a:ext cx="16618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vnější členy</a:t>
            </a:r>
            <a:endParaRPr lang="cs-CZ" sz="24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785918" y="2571744"/>
            <a:ext cx="1761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vnitřní členy</a:t>
            </a:r>
            <a:endParaRPr lang="cs-CZ" sz="2400" b="1" dirty="0"/>
          </a:p>
        </p:txBody>
      </p:sp>
      <p:sp>
        <p:nvSpPr>
          <p:cNvPr id="51" name="Zaoblený obdélník 50"/>
          <p:cNvSpPr/>
          <p:nvPr/>
        </p:nvSpPr>
        <p:spPr>
          <a:xfrm>
            <a:off x="357158" y="4429132"/>
            <a:ext cx="5357850" cy="1214446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Zapíšeme součin vnějších členů </a:t>
            </a:r>
          </a:p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lomený součinem vnitřních členů.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52" name="Objekt 51"/>
          <p:cNvGraphicFramePr>
            <a:graphicFrameLocks noChangeAspect="1"/>
          </p:cNvGraphicFramePr>
          <p:nvPr/>
        </p:nvGraphicFramePr>
        <p:xfrm>
          <a:off x="6000760" y="4643446"/>
          <a:ext cx="1000132" cy="1631795"/>
        </p:xfrm>
        <a:graphic>
          <a:graphicData uri="http://schemas.openxmlformats.org/presentationml/2006/ole">
            <p:oleObj spid="_x0000_s4098" name="Rovnice" r:id="rId4" imgW="241200" imgH="393480" progId="Equation.3">
              <p:embed/>
            </p:oleObj>
          </a:graphicData>
        </a:graphic>
      </p:graphicFrame>
      <p:pic>
        <p:nvPicPr>
          <p:cNvPr id="4104" name="Picture 8" descr="C:\Documents and Settings\rachotova\Local Settings\Temporary Internet Files\Content.IE5\DGC6USFP\MC90042386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215206" y="4500570"/>
            <a:ext cx="1670050" cy="18446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4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11" grpId="0" animBg="1"/>
      <p:bldP spid="20" grpId="0" animBg="1"/>
      <p:bldP spid="48" grpId="0"/>
      <p:bldP spid="50" grpId="0"/>
      <p:bldP spid="5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Zaoblený obdélník 39"/>
          <p:cNvSpPr/>
          <p:nvPr/>
        </p:nvSpPr>
        <p:spPr>
          <a:xfrm>
            <a:off x="5572132" y="3286124"/>
            <a:ext cx="3214710" cy="2428892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786182" y="785794"/>
            <a:ext cx="1214446" cy="2071702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285784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Složené  lomené  výrazy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42844" y="3357562"/>
            <a:ext cx="5214974" cy="2357454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572000" y="5786454"/>
            <a:ext cx="1643074" cy="857256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3" name="Picture 2" descr="C:\Documents and Settings\rachotova\Local Settings\Temporary Internet Files\Content.IE5\61WXIA5M\MC90043800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1428736"/>
            <a:ext cx="971588" cy="660415"/>
          </a:xfrm>
          <a:prstGeom prst="rect">
            <a:avLst/>
          </a:prstGeom>
          <a:noFill/>
        </p:spPr>
      </p:pic>
      <p:sp>
        <p:nvSpPr>
          <p:cNvPr id="26" name="Zaoblený obdélník 25"/>
          <p:cNvSpPr/>
          <p:nvPr/>
        </p:nvSpPr>
        <p:spPr>
          <a:xfrm>
            <a:off x="2428860" y="785794"/>
            <a:ext cx="1000132" cy="2071702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41" name="Objekt 40"/>
          <p:cNvGraphicFramePr>
            <a:graphicFrameLocks noChangeAspect="1"/>
          </p:cNvGraphicFramePr>
          <p:nvPr/>
        </p:nvGraphicFramePr>
        <p:xfrm>
          <a:off x="2571736" y="857232"/>
          <a:ext cx="500066" cy="861225"/>
        </p:xfrm>
        <a:graphic>
          <a:graphicData uri="http://schemas.openxmlformats.org/presentationml/2006/ole">
            <p:oleObj spid="_x0000_s3081" name="Rovnice" r:id="rId4" imgW="228600" imgH="393480" progId="Equation.3">
              <p:embed/>
            </p:oleObj>
          </a:graphicData>
        </a:graphic>
      </p:graphicFrame>
      <p:graphicFrame>
        <p:nvGraphicFramePr>
          <p:cNvPr id="43" name="Objekt 42"/>
          <p:cNvGraphicFramePr>
            <a:graphicFrameLocks noChangeAspect="1"/>
          </p:cNvGraphicFramePr>
          <p:nvPr/>
        </p:nvGraphicFramePr>
        <p:xfrm>
          <a:off x="2571736" y="1857364"/>
          <a:ext cx="642942" cy="978390"/>
        </p:xfrm>
        <a:graphic>
          <a:graphicData uri="http://schemas.openxmlformats.org/presentationml/2006/ole">
            <p:oleObj spid="_x0000_s3083" name="Rovnice" r:id="rId5" imgW="291960" imgH="444240" progId="Equation.3">
              <p:embed/>
            </p:oleObj>
          </a:graphicData>
        </a:graphic>
      </p:graphicFrame>
      <p:cxnSp>
        <p:nvCxnSpPr>
          <p:cNvPr id="46" name="Přímá spojovací čára 45"/>
          <p:cNvCxnSpPr/>
          <p:nvPr/>
        </p:nvCxnSpPr>
        <p:spPr>
          <a:xfrm>
            <a:off x="2500298" y="1785926"/>
            <a:ext cx="714380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8" name="Picture 4" descr="C:\Documents and Settings\rachotova\Local Settings\Temporary Internet Files\Content.IE5\61WXIA5M\MC90043440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43438" y="785794"/>
            <a:ext cx="522259" cy="731650"/>
          </a:xfrm>
          <a:prstGeom prst="rect">
            <a:avLst/>
          </a:prstGeom>
          <a:noFill/>
        </p:spPr>
      </p:pic>
      <p:graphicFrame>
        <p:nvGraphicFramePr>
          <p:cNvPr id="55" name="Objekt 54"/>
          <p:cNvGraphicFramePr>
            <a:graphicFrameLocks noChangeAspect="1"/>
          </p:cNvGraphicFramePr>
          <p:nvPr/>
        </p:nvGraphicFramePr>
        <p:xfrm>
          <a:off x="357158" y="3571876"/>
          <a:ext cx="4721225" cy="1925638"/>
        </p:xfrm>
        <a:graphic>
          <a:graphicData uri="http://schemas.openxmlformats.org/presentationml/2006/ole">
            <p:oleObj spid="_x0000_s3090" name="Rovnice" r:id="rId7" imgW="1993680" imgH="812520" progId="Equation.3">
              <p:embed/>
            </p:oleObj>
          </a:graphicData>
        </a:graphic>
      </p:graphicFrame>
      <p:graphicFrame>
        <p:nvGraphicFramePr>
          <p:cNvPr id="24" name="Objekt 23"/>
          <p:cNvGraphicFramePr>
            <a:graphicFrameLocks noChangeAspect="1"/>
          </p:cNvGraphicFramePr>
          <p:nvPr/>
        </p:nvGraphicFramePr>
        <p:xfrm>
          <a:off x="3857620" y="1857364"/>
          <a:ext cx="884910" cy="857256"/>
        </p:xfrm>
        <a:graphic>
          <a:graphicData uri="http://schemas.openxmlformats.org/presentationml/2006/ole">
            <p:oleObj spid="_x0000_s3092" name="Rovnice" r:id="rId8" imgW="406080" imgH="393480" progId="Equation.3">
              <p:embed/>
            </p:oleObj>
          </a:graphicData>
        </a:graphic>
      </p:graphicFrame>
      <p:cxnSp>
        <p:nvCxnSpPr>
          <p:cNvPr id="27" name="Přímá spojovací čára 26"/>
          <p:cNvCxnSpPr/>
          <p:nvPr/>
        </p:nvCxnSpPr>
        <p:spPr>
          <a:xfrm>
            <a:off x="3929058" y="1785926"/>
            <a:ext cx="714380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Objekt 29"/>
          <p:cNvGraphicFramePr>
            <a:graphicFrameLocks noChangeAspect="1"/>
          </p:cNvGraphicFramePr>
          <p:nvPr/>
        </p:nvGraphicFramePr>
        <p:xfrm>
          <a:off x="4071934" y="1285860"/>
          <a:ext cx="500066" cy="437558"/>
        </p:xfrm>
        <a:graphic>
          <a:graphicData uri="http://schemas.openxmlformats.org/presentationml/2006/ole">
            <p:oleObj spid="_x0000_s3093" name="Rovnice" r:id="rId9" imgW="203040" imgH="177480" progId="Equation.3">
              <p:embed/>
            </p:oleObj>
          </a:graphicData>
        </a:graphic>
      </p:graphicFrame>
      <p:sp>
        <p:nvSpPr>
          <p:cNvPr id="31" name="Zaoblený obdélník 30"/>
          <p:cNvSpPr/>
          <p:nvPr/>
        </p:nvSpPr>
        <p:spPr>
          <a:xfrm>
            <a:off x="6858016" y="785794"/>
            <a:ext cx="1357322" cy="2071702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286380" y="785794"/>
            <a:ext cx="1285884" cy="2071702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33" name="Objekt 32"/>
          <p:cNvGraphicFramePr>
            <a:graphicFrameLocks noChangeAspect="1"/>
          </p:cNvGraphicFramePr>
          <p:nvPr/>
        </p:nvGraphicFramePr>
        <p:xfrm>
          <a:off x="5429256" y="857231"/>
          <a:ext cx="933303" cy="850953"/>
        </p:xfrm>
        <a:graphic>
          <a:graphicData uri="http://schemas.openxmlformats.org/presentationml/2006/ole">
            <p:oleObj spid="_x0000_s3094" name="Rovnice" r:id="rId10" imgW="431640" imgH="393480" progId="Equation.3">
              <p:embed/>
            </p:oleObj>
          </a:graphicData>
        </a:graphic>
      </p:graphicFrame>
      <p:graphicFrame>
        <p:nvGraphicFramePr>
          <p:cNvPr id="35" name="Objekt 34"/>
          <p:cNvGraphicFramePr>
            <a:graphicFrameLocks noChangeAspect="1"/>
          </p:cNvGraphicFramePr>
          <p:nvPr/>
        </p:nvGraphicFramePr>
        <p:xfrm>
          <a:off x="5429256" y="1857364"/>
          <a:ext cx="857256" cy="857256"/>
        </p:xfrm>
        <a:graphic>
          <a:graphicData uri="http://schemas.openxmlformats.org/presentationml/2006/ole">
            <p:oleObj spid="_x0000_s3096" name="Rovnice" r:id="rId11" imgW="393480" imgH="393480" progId="Equation.3">
              <p:embed/>
            </p:oleObj>
          </a:graphicData>
        </a:graphic>
      </p:graphicFrame>
      <p:graphicFrame>
        <p:nvGraphicFramePr>
          <p:cNvPr id="36" name="Objekt 35"/>
          <p:cNvGraphicFramePr>
            <a:graphicFrameLocks noChangeAspect="1"/>
          </p:cNvGraphicFramePr>
          <p:nvPr/>
        </p:nvGraphicFramePr>
        <p:xfrm>
          <a:off x="7072330" y="857232"/>
          <a:ext cx="714380" cy="851761"/>
        </p:xfrm>
        <a:graphic>
          <a:graphicData uri="http://schemas.openxmlformats.org/presentationml/2006/ole">
            <p:oleObj spid="_x0000_s3097" name="Rovnice" r:id="rId12" imgW="330120" imgH="393480" progId="Equation.3">
              <p:embed/>
            </p:oleObj>
          </a:graphicData>
        </a:graphic>
      </p:graphicFrame>
      <p:graphicFrame>
        <p:nvGraphicFramePr>
          <p:cNvPr id="37" name="Objekt 36"/>
          <p:cNvGraphicFramePr>
            <a:graphicFrameLocks noChangeAspect="1"/>
          </p:cNvGraphicFramePr>
          <p:nvPr/>
        </p:nvGraphicFramePr>
        <p:xfrm>
          <a:off x="7000892" y="1928802"/>
          <a:ext cx="968890" cy="750890"/>
        </p:xfrm>
        <a:graphic>
          <a:graphicData uri="http://schemas.openxmlformats.org/presentationml/2006/ole">
            <p:oleObj spid="_x0000_s3098" name="Rovnice" r:id="rId13" imgW="507960" imgH="393480" progId="Equation.3">
              <p:embed/>
            </p:oleObj>
          </a:graphicData>
        </a:graphic>
      </p:graphicFrame>
      <p:cxnSp>
        <p:nvCxnSpPr>
          <p:cNvPr id="38" name="Přímá spojovací čára 37"/>
          <p:cNvCxnSpPr/>
          <p:nvPr/>
        </p:nvCxnSpPr>
        <p:spPr>
          <a:xfrm>
            <a:off x="5429256" y="1785926"/>
            <a:ext cx="857256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7000892" y="1785926"/>
            <a:ext cx="857256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4" descr="C:\Documents and Settings\rachotova\Local Settings\Temporary Internet Files\Content.IE5\61WXIA5M\MC90043440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43240" y="2285992"/>
            <a:ext cx="522259" cy="731650"/>
          </a:xfrm>
          <a:prstGeom prst="rect">
            <a:avLst/>
          </a:prstGeom>
          <a:noFill/>
        </p:spPr>
      </p:pic>
      <p:pic>
        <p:nvPicPr>
          <p:cNvPr id="44" name="Picture 4" descr="C:\Documents and Settings\rachotova\Local Settings\Temporary Internet Files\Content.IE5\61WXIA5M\MC90043440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001024" y="2428868"/>
            <a:ext cx="522259" cy="731650"/>
          </a:xfrm>
          <a:prstGeom prst="rect">
            <a:avLst/>
          </a:prstGeom>
          <a:noFill/>
        </p:spPr>
      </p:pic>
      <p:pic>
        <p:nvPicPr>
          <p:cNvPr id="49" name="Picture 4" descr="C:\Documents and Settings\rachotova\Local Settings\Temporary Internet Files\Content.IE5\61WXIA5M\MC90043440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86512" y="428604"/>
            <a:ext cx="522259" cy="731650"/>
          </a:xfrm>
          <a:prstGeom prst="rect">
            <a:avLst/>
          </a:prstGeom>
          <a:noFill/>
        </p:spPr>
      </p:pic>
      <p:sp>
        <p:nvSpPr>
          <p:cNvPr id="51" name="Šipka doprava 50"/>
          <p:cNvSpPr/>
          <p:nvPr/>
        </p:nvSpPr>
        <p:spPr>
          <a:xfrm>
            <a:off x="7929586" y="6143644"/>
            <a:ext cx="978408" cy="484632"/>
          </a:xfrm>
          <a:prstGeom prst="rightArrow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099" name="Object 27"/>
          <p:cNvGraphicFramePr>
            <a:graphicFrameLocks noChangeAspect="1"/>
          </p:cNvGraphicFramePr>
          <p:nvPr/>
        </p:nvGraphicFramePr>
        <p:xfrm>
          <a:off x="4572000" y="6000768"/>
          <a:ext cx="1527175" cy="428625"/>
        </p:xfrm>
        <a:graphic>
          <a:graphicData uri="http://schemas.openxmlformats.org/presentationml/2006/ole">
            <p:oleObj spid="_x0000_s3099" name="Rovnice" r:id="rId14" imgW="723600" imgH="203040" progId="Equation.3">
              <p:embed/>
            </p:oleObj>
          </a:graphicData>
        </a:graphic>
      </p:graphicFrame>
      <p:graphicFrame>
        <p:nvGraphicFramePr>
          <p:cNvPr id="3100" name="Object 28"/>
          <p:cNvGraphicFramePr>
            <a:graphicFrameLocks noChangeAspect="1"/>
          </p:cNvGraphicFramePr>
          <p:nvPr/>
        </p:nvGraphicFramePr>
        <p:xfrm>
          <a:off x="5715008" y="3571876"/>
          <a:ext cx="2916238" cy="1925637"/>
        </p:xfrm>
        <a:graphic>
          <a:graphicData uri="http://schemas.openxmlformats.org/presentationml/2006/ole">
            <p:oleObj spid="_x0000_s3100" name="Rovnice" r:id="rId15" imgW="1231560" imgH="8125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22" grpId="0" animBg="1"/>
      <p:bldP spid="12" grpId="0" animBg="1"/>
      <p:bldP spid="20" grpId="0" animBg="1"/>
      <p:bldP spid="26" grpId="0" animBg="1"/>
      <p:bldP spid="31" grpId="0" animBg="1"/>
      <p:bldP spid="32" grpId="0" animBg="1"/>
      <p:bldP spid="5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aoblený obdélník 21"/>
          <p:cNvSpPr/>
          <p:nvPr/>
        </p:nvSpPr>
        <p:spPr>
          <a:xfrm>
            <a:off x="142844" y="857232"/>
            <a:ext cx="7286676" cy="221457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285784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Složené  lomené  výrazy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929454" y="3429000"/>
            <a:ext cx="1643074" cy="857256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55" name="Objekt 54"/>
          <p:cNvGraphicFramePr>
            <a:graphicFrameLocks noChangeAspect="1"/>
          </p:cNvGraphicFramePr>
          <p:nvPr/>
        </p:nvGraphicFramePr>
        <p:xfrm>
          <a:off x="571472" y="1142984"/>
          <a:ext cx="6554787" cy="1474787"/>
        </p:xfrm>
        <a:graphic>
          <a:graphicData uri="http://schemas.openxmlformats.org/presentationml/2006/ole">
            <p:oleObj spid="_x0000_s20486" name="Rovnice" r:id="rId3" imgW="2768400" imgH="622080" progId="Equation.3">
              <p:embed/>
            </p:oleObj>
          </a:graphicData>
        </a:graphic>
      </p:graphicFrame>
      <p:sp>
        <p:nvSpPr>
          <p:cNvPr id="51" name="Šipka doprava 50"/>
          <p:cNvSpPr/>
          <p:nvPr/>
        </p:nvSpPr>
        <p:spPr>
          <a:xfrm>
            <a:off x="7858148" y="6072206"/>
            <a:ext cx="978408" cy="484632"/>
          </a:xfrm>
          <a:prstGeom prst="rightArrow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 41"/>
          <p:cNvSpPr/>
          <p:nvPr/>
        </p:nvSpPr>
        <p:spPr>
          <a:xfrm>
            <a:off x="214282" y="3714752"/>
            <a:ext cx="6072230" cy="221457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54" name="Objekt 53"/>
          <p:cNvGraphicFramePr>
            <a:graphicFrameLocks noChangeAspect="1"/>
          </p:cNvGraphicFramePr>
          <p:nvPr/>
        </p:nvGraphicFramePr>
        <p:xfrm>
          <a:off x="7000892" y="3643314"/>
          <a:ext cx="1526987" cy="428628"/>
        </p:xfrm>
        <a:graphic>
          <a:graphicData uri="http://schemas.openxmlformats.org/presentationml/2006/ole">
            <p:oleObj spid="_x0000_s20496" name="Rovnice" r:id="rId4" imgW="723600" imgH="203040" progId="Equation.3">
              <p:embed/>
            </p:oleObj>
          </a:graphicData>
        </a:graphic>
      </p:graphicFrame>
      <p:graphicFrame>
        <p:nvGraphicFramePr>
          <p:cNvPr id="20498" name="Object 18"/>
          <p:cNvGraphicFramePr>
            <a:graphicFrameLocks noChangeAspect="1"/>
          </p:cNvGraphicFramePr>
          <p:nvPr/>
        </p:nvGraphicFramePr>
        <p:xfrm>
          <a:off x="571472" y="3929066"/>
          <a:ext cx="5443538" cy="1804987"/>
        </p:xfrm>
        <a:graphic>
          <a:graphicData uri="http://schemas.openxmlformats.org/presentationml/2006/ole">
            <p:oleObj spid="_x0000_s20498" name="Rovnice" r:id="rId5" imgW="2298600" imgH="7617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0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0" grpId="0" animBg="1"/>
      <p:bldP spid="51" grpId="0" animBg="1"/>
      <p:bldP spid="4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aoblený obdélník 21"/>
          <p:cNvSpPr/>
          <p:nvPr/>
        </p:nvSpPr>
        <p:spPr>
          <a:xfrm>
            <a:off x="142844" y="857232"/>
            <a:ext cx="8072494" cy="221457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285784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Složené  lomené  výrazy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1" name="Šipka doprava 50"/>
          <p:cNvSpPr/>
          <p:nvPr/>
        </p:nvSpPr>
        <p:spPr>
          <a:xfrm>
            <a:off x="7643834" y="6000768"/>
            <a:ext cx="978408" cy="484632"/>
          </a:xfrm>
          <a:prstGeom prst="rightArrow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 41"/>
          <p:cNvSpPr/>
          <p:nvPr/>
        </p:nvSpPr>
        <p:spPr>
          <a:xfrm>
            <a:off x="214282" y="3929066"/>
            <a:ext cx="4786346" cy="221457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0495" name="Object 15"/>
          <p:cNvGraphicFramePr>
            <a:graphicFrameLocks noChangeAspect="1"/>
          </p:cNvGraphicFramePr>
          <p:nvPr/>
        </p:nvGraphicFramePr>
        <p:xfrm>
          <a:off x="357158" y="1071546"/>
          <a:ext cx="7456488" cy="1804987"/>
        </p:xfrm>
        <a:graphic>
          <a:graphicData uri="http://schemas.openxmlformats.org/presentationml/2006/ole">
            <p:oleObj spid="_x0000_s23555" name="Rovnice" r:id="rId3" imgW="3149280" imgH="761760" progId="Equation.3">
              <p:embed/>
            </p:oleObj>
          </a:graphicData>
        </a:graphic>
      </p:graphicFrame>
      <p:sp>
        <p:nvSpPr>
          <p:cNvPr id="56" name="Zaoblený obdélník 55"/>
          <p:cNvSpPr/>
          <p:nvPr/>
        </p:nvSpPr>
        <p:spPr>
          <a:xfrm>
            <a:off x="5500694" y="3357562"/>
            <a:ext cx="2857520" cy="857256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0497" name="Object 17"/>
          <p:cNvGraphicFramePr>
            <a:graphicFrameLocks noChangeAspect="1"/>
          </p:cNvGraphicFramePr>
          <p:nvPr/>
        </p:nvGraphicFramePr>
        <p:xfrm>
          <a:off x="5786446" y="3571876"/>
          <a:ext cx="2384425" cy="428625"/>
        </p:xfrm>
        <a:graphic>
          <a:graphicData uri="http://schemas.openxmlformats.org/presentationml/2006/ole">
            <p:oleObj spid="_x0000_s23557" name="Rovnice" r:id="rId4" imgW="1130040" imgH="203040" progId="Equation.3">
              <p:embed/>
            </p:oleObj>
          </a:graphicData>
        </a:graphic>
      </p:graphicFrame>
      <p:graphicFrame>
        <p:nvGraphicFramePr>
          <p:cNvPr id="12" name="Object 15"/>
          <p:cNvGraphicFramePr>
            <a:graphicFrameLocks noChangeAspect="1"/>
          </p:cNvGraphicFramePr>
          <p:nvPr/>
        </p:nvGraphicFramePr>
        <p:xfrm>
          <a:off x="428596" y="4071942"/>
          <a:ext cx="4208462" cy="1804987"/>
        </p:xfrm>
        <a:graphic>
          <a:graphicData uri="http://schemas.openxmlformats.org/presentationml/2006/ole">
            <p:oleObj spid="_x0000_s23558" name="Rovnice" r:id="rId5" imgW="1777680" imgH="7617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51" grpId="0" animBg="1"/>
      <p:bldP spid="42" grpId="0" animBg="1"/>
      <p:bldP spid="5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285784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Složené  lomené  výrazy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0" y="1000108"/>
            <a:ext cx="9144000" cy="221457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55" name="Objekt 54"/>
          <p:cNvGraphicFramePr>
            <a:graphicFrameLocks noChangeAspect="1"/>
          </p:cNvGraphicFramePr>
          <p:nvPr/>
        </p:nvGraphicFramePr>
        <p:xfrm>
          <a:off x="142844" y="1285860"/>
          <a:ext cx="6265858" cy="1618834"/>
        </p:xfrm>
        <a:graphic>
          <a:graphicData uri="http://schemas.openxmlformats.org/presentationml/2006/ole">
            <p:oleObj spid="_x0000_s21510" name="Rovnice" r:id="rId3" imgW="2946240" imgH="761760" progId="Equation.3">
              <p:embed/>
            </p:oleObj>
          </a:graphicData>
        </a:graphic>
      </p:graphicFrame>
      <p:sp>
        <p:nvSpPr>
          <p:cNvPr id="53" name="Zaoblený obdélník 52"/>
          <p:cNvSpPr/>
          <p:nvPr/>
        </p:nvSpPr>
        <p:spPr>
          <a:xfrm>
            <a:off x="0" y="3714752"/>
            <a:ext cx="6143636" cy="1928826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54" name="Objekt 53"/>
          <p:cNvGraphicFramePr>
            <a:graphicFrameLocks noChangeAspect="1"/>
          </p:cNvGraphicFramePr>
          <p:nvPr/>
        </p:nvGraphicFramePr>
        <p:xfrm>
          <a:off x="6357950" y="1571612"/>
          <a:ext cx="2627312" cy="936625"/>
        </p:xfrm>
        <a:graphic>
          <a:graphicData uri="http://schemas.openxmlformats.org/presentationml/2006/ole">
            <p:oleObj spid="_x0000_s21521" name="Rovnice" r:id="rId4" imgW="1104840" imgH="393480" progId="Equation.3">
              <p:embed/>
            </p:oleObj>
          </a:graphicData>
        </a:graphic>
      </p:graphicFrame>
      <p:sp>
        <p:nvSpPr>
          <p:cNvPr id="56" name="Zaoblený obdélník 55"/>
          <p:cNvSpPr/>
          <p:nvPr/>
        </p:nvSpPr>
        <p:spPr>
          <a:xfrm>
            <a:off x="6500826" y="3429000"/>
            <a:ext cx="928694" cy="857256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21522" name="Object 18"/>
          <p:cNvGraphicFramePr>
            <a:graphicFrameLocks noChangeAspect="1"/>
          </p:cNvGraphicFramePr>
          <p:nvPr/>
        </p:nvGraphicFramePr>
        <p:xfrm>
          <a:off x="6643702" y="3643314"/>
          <a:ext cx="695325" cy="376237"/>
        </p:xfrm>
        <a:graphic>
          <a:graphicData uri="http://schemas.openxmlformats.org/presentationml/2006/ole">
            <p:oleObj spid="_x0000_s21522" name="Rovnice" r:id="rId5" imgW="330120" imgH="177480" progId="Equation.3">
              <p:embed/>
            </p:oleObj>
          </a:graphicData>
        </a:graphic>
      </p:graphicFrame>
      <p:pic>
        <p:nvPicPr>
          <p:cNvPr id="21523" name="Picture 19" descr="C:\Documents and Settings\rachotova\Local Settings\Temporary Internet Files\Content.IE5\ABZX8RPH\MC90042579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flipH="1">
            <a:off x="6858016" y="4786322"/>
            <a:ext cx="2000264" cy="1822187"/>
          </a:xfrm>
          <a:prstGeom prst="rect">
            <a:avLst/>
          </a:prstGeom>
          <a:noFill/>
        </p:spPr>
      </p:pic>
      <p:graphicFrame>
        <p:nvGraphicFramePr>
          <p:cNvPr id="3" name="Object 19"/>
          <p:cNvGraphicFramePr>
            <a:graphicFrameLocks noChangeAspect="1"/>
          </p:cNvGraphicFramePr>
          <p:nvPr/>
        </p:nvGraphicFramePr>
        <p:xfrm>
          <a:off x="214282" y="3857628"/>
          <a:ext cx="5562600" cy="1619250"/>
        </p:xfrm>
        <a:graphic>
          <a:graphicData uri="http://schemas.openxmlformats.org/presentationml/2006/ole">
            <p:oleObj spid="_x0000_s21523" name="Rovnice" r:id="rId7" imgW="2616120" imgH="7617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21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53" grpId="0" animBg="1"/>
      <p:bldP spid="5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1145413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COUFALOVÁ, Jana a kol. </a:t>
                      </a:r>
                      <a:r>
                        <a:rPr lang="cs-CZ" sz="1100" i="1" dirty="0" smtClean="0"/>
                        <a:t>Matematika pro 9. ročník základní školy</a:t>
                      </a:r>
                      <a:r>
                        <a:rPr lang="cs-CZ" sz="1100" dirty="0" smtClean="0"/>
                        <a:t>. Praha: Fortuna, 2007, ISBN 978-80-7168-995-9.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ČERVINKOVÁ, Petra; KRUPKA, Peter; CACKOVÁ, Hana. </a:t>
                      </a:r>
                      <a:r>
                        <a:rPr lang="cs-CZ" sz="1100" i="1" dirty="0" smtClean="0"/>
                        <a:t>Testy z matematiky 2009</a:t>
                      </a:r>
                      <a:r>
                        <a:rPr lang="cs-CZ" sz="1100" dirty="0" smtClean="0"/>
                        <a:t>. Brno: </a:t>
                      </a:r>
                      <a:r>
                        <a:rPr lang="cs-CZ" sz="1100" dirty="0" err="1" smtClean="0"/>
                        <a:t>didaktis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spol.s.r.o</a:t>
                      </a:r>
                      <a:r>
                        <a:rPr lang="cs-CZ" sz="1100" smtClean="0"/>
                        <a:t>., 2008, ISBN 978-80-7358-124-4.</a:t>
                      </a:r>
                      <a:endParaRPr lang="cs-CZ" sz="11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z galerie Microsoft office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1163</TotalTime>
  <Words>357</Words>
  <Application>Microsoft Office PowerPoint</Application>
  <PresentationFormat>Předvádění na obrazovce (4:3)</PresentationFormat>
  <Paragraphs>113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Rovnice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rachotova</dc:creator>
  <cp:lastModifiedBy>rachotova</cp:lastModifiedBy>
  <cp:revision>131</cp:revision>
  <dcterms:created xsi:type="dcterms:W3CDTF">2012-08-28T20:05:57Z</dcterms:created>
  <dcterms:modified xsi:type="dcterms:W3CDTF">2013-06-02T23:35:44Z</dcterms:modified>
</cp:coreProperties>
</file>