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311" r:id="rId3"/>
    <p:sldId id="257" r:id="rId4"/>
    <p:sldId id="272" r:id="rId5"/>
    <p:sldId id="261" r:id="rId6"/>
    <p:sldId id="268" r:id="rId7"/>
    <p:sldId id="265" r:id="rId8"/>
    <p:sldId id="267" r:id="rId9"/>
    <p:sldId id="273" r:id="rId10"/>
    <p:sldId id="262" r:id="rId11"/>
    <p:sldId id="264" r:id="rId12"/>
    <p:sldId id="269" r:id="rId13"/>
    <p:sldId id="270" r:id="rId14"/>
    <p:sldId id="271" r:id="rId15"/>
    <p:sldId id="275" r:id="rId16"/>
    <p:sldId id="282" r:id="rId17"/>
    <p:sldId id="309" r:id="rId18"/>
    <p:sldId id="286" r:id="rId19"/>
    <p:sldId id="285" r:id="rId20"/>
    <p:sldId id="284" r:id="rId21"/>
    <p:sldId id="283" r:id="rId22"/>
    <p:sldId id="288" r:id="rId23"/>
    <p:sldId id="310" r:id="rId24"/>
    <p:sldId id="289" r:id="rId25"/>
    <p:sldId id="308" r:id="rId26"/>
    <p:sldId id="302" r:id="rId27"/>
    <p:sldId id="303" r:id="rId28"/>
    <p:sldId id="304" r:id="rId29"/>
    <p:sldId id="307" r:id="rId30"/>
    <p:sldId id="306" r:id="rId31"/>
    <p:sldId id="287" r:id="rId32"/>
    <p:sldId id="276" r:id="rId33"/>
    <p:sldId id="277" r:id="rId34"/>
    <p:sldId id="278" r:id="rId35"/>
    <p:sldId id="279" r:id="rId36"/>
    <p:sldId id="280" r:id="rId37"/>
    <p:sldId id="281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312" r:id="rId4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63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6E6442E-0A5E-4C5A-9A14-9F30D9421465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D28F641-A784-4780-8E11-6D04B6008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13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5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7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19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45922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VY_32_INOVACE_11C_10_Rovnice s neznámou ve jmenovateli, soustava rovnic – příklady k procvičení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15.1.2013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procvičení daného učiva. Na řadě příkladů, které jsou doplněny podrobným řešením, si mohou žáci ověřit míru svých znalostí. Úlohy lze využít i při sestavování písemných prací, při závěrečném opakování, k průběžnému procvičování učiva, k samostudiu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28662" y="357166"/>
            <a:ext cx="6143668" cy="5170646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Rovnice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. rovnice s neznámou ve jmenovateli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soustava rovnic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2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5786454"/>
            <a:ext cx="6072230" cy="76944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perspectiveRelaxed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Příklady k procvičení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4414" y="714356"/>
            <a:ext cx="6143668" cy="4739759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powde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1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Rovnice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ovnice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 neznámou ve jmenovateli</a:t>
            </a:r>
            <a:endParaRPr lang="cs-CZ" sz="4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85720" y="214290"/>
            <a:ext cx="82981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1.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571604" y="785794"/>
          <a:ext cx="3929090" cy="1149073"/>
        </p:xfrm>
        <a:graphic>
          <a:graphicData uri="http://schemas.openxmlformats.org/presentationml/2006/ole">
            <p:oleObj spid="_x0000_s1028" name="Rovnice" r:id="rId3" imgW="134604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28596" y="2143116"/>
            <a:ext cx="82981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2.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643042" y="2714620"/>
          <a:ext cx="3214710" cy="1293725"/>
        </p:xfrm>
        <a:graphic>
          <a:graphicData uri="http://schemas.openxmlformats.org/presentationml/2006/ole">
            <p:oleObj spid="_x0000_s1029" name="Rovnice" r:id="rId4" imgW="1041120" imgH="41904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28596" y="4143380"/>
            <a:ext cx="82981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3.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714480" y="4857760"/>
          <a:ext cx="2857520" cy="1107289"/>
        </p:xfrm>
        <a:graphic>
          <a:graphicData uri="http://schemas.openxmlformats.org/presentationml/2006/ole">
            <p:oleObj spid="_x0000_s1030" name="Rovnice" r:id="rId5" imgW="10159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85720" y="214290"/>
            <a:ext cx="82981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4.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143116"/>
            <a:ext cx="82981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5.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4143380"/>
            <a:ext cx="82981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6.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857356" y="857232"/>
          <a:ext cx="2714644" cy="1065240"/>
        </p:xfrm>
        <a:graphic>
          <a:graphicData uri="http://schemas.openxmlformats.org/presentationml/2006/ole">
            <p:oleObj spid="_x0000_s43010" name="Rovnice" r:id="rId3" imgW="100296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624138" y="2754313"/>
          <a:ext cx="2774950" cy="1065212"/>
        </p:xfrm>
        <a:graphic>
          <a:graphicData uri="http://schemas.openxmlformats.org/presentationml/2006/ole">
            <p:oleObj spid="_x0000_s43011" name="Rovnice" r:id="rId4" imgW="1091880" imgH="419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857356" y="4857760"/>
          <a:ext cx="3387544" cy="1000132"/>
        </p:xfrm>
        <a:graphic>
          <a:graphicData uri="http://schemas.openxmlformats.org/presentationml/2006/ole">
            <p:oleObj spid="_x0000_s43012" name="Rovnice" r:id="rId5" imgW="13334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85720" y="214290"/>
            <a:ext cx="841159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7. Najdi taková x, aby hodnota daného zlomku byla rovna 0.</a:t>
            </a:r>
            <a:endParaRPr lang="cs-CZ" sz="2500" dirty="0">
              <a:latin typeface="Calisto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2143116"/>
            <a:ext cx="82981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8.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4143380"/>
            <a:ext cx="82981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9.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2214546" y="857232"/>
          <a:ext cx="1214446" cy="1027608"/>
        </p:xfrm>
        <a:graphic>
          <a:graphicData uri="http://schemas.openxmlformats.org/presentationml/2006/ole">
            <p:oleObj spid="_x0000_s40965" name="Rovnice" r:id="rId3" imgW="495000" imgH="41904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2000231" y="2857496"/>
          <a:ext cx="4484463" cy="1000132"/>
        </p:xfrm>
        <a:graphic>
          <a:graphicData uri="http://schemas.openxmlformats.org/presentationml/2006/ole">
            <p:oleObj spid="_x0000_s40966" name="Rovnice" r:id="rId4" imgW="1765080" imgH="39348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2143107" y="4857760"/>
          <a:ext cx="2928959" cy="1093949"/>
        </p:xfrm>
        <a:graphic>
          <a:graphicData uri="http://schemas.openxmlformats.org/presentationml/2006/ole">
            <p:oleObj spid="_x0000_s40967" name="Rovnice" r:id="rId5" imgW="10540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85720" y="214290"/>
            <a:ext cx="846167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10.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000372"/>
            <a:ext cx="846167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11. Řeš rovnici, urči podmínky řešitelnosti a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285984" y="857232"/>
          <a:ext cx="1898664" cy="1643074"/>
        </p:xfrm>
        <a:graphic>
          <a:graphicData uri="http://schemas.openxmlformats.org/presentationml/2006/ole">
            <p:oleObj spid="_x0000_s44034" name="Rovnice" r:id="rId3" imgW="660240" imgH="57132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214546" y="3857628"/>
          <a:ext cx="3429024" cy="1143008"/>
        </p:xfrm>
        <a:graphic>
          <a:graphicData uri="http://schemas.openxmlformats.org/presentationml/2006/ole">
            <p:oleObj spid="_x0000_s44035" name="Rovnice" r:id="rId4" imgW="11808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5852" y="428604"/>
            <a:ext cx="6143668" cy="5324535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clea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1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Rovnice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soustava rovnic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2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14290"/>
            <a:ext cx="56115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1. Řeš soustavu rovnic,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500166" y="857232"/>
          <a:ext cx="2643206" cy="1167130"/>
        </p:xfrm>
        <a:graphic>
          <a:graphicData uri="http://schemas.openxmlformats.org/presentationml/2006/ole">
            <p:oleObj spid="_x0000_s38914" name="Rovnice" r:id="rId3" imgW="977760" imgH="4316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7158" y="2786058"/>
            <a:ext cx="56115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2. Řeš soustavu rovnic,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535885" y="3500438"/>
          <a:ext cx="2464611" cy="2286016"/>
        </p:xfrm>
        <a:graphic>
          <a:graphicData uri="http://schemas.openxmlformats.org/presentationml/2006/ole">
            <p:oleObj spid="_x0000_s38915" name="Rovnice" r:id="rId4" imgW="876240" imgH="812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14290"/>
            <a:ext cx="56115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3. Řeš soustavu rovnic, proveď zkoušku.</a:t>
            </a:r>
            <a:endParaRPr lang="cs-CZ" sz="2500" dirty="0">
              <a:latin typeface="Calisto M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786058"/>
            <a:ext cx="56115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4. Řeš soustavu rovnic,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303338" y="3500438"/>
          <a:ext cx="2930525" cy="2286000"/>
        </p:xfrm>
        <a:graphic>
          <a:graphicData uri="http://schemas.openxmlformats.org/presentationml/2006/ole">
            <p:oleObj spid="_x0000_s39939" name="Rovnice" r:id="rId3" imgW="1041120" imgH="81252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714479" y="857232"/>
          <a:ext cx="2269207" cy="1285884"/>
        </p:xfrm>
        <a:graphic>
          <a:graphicData uri="http://schemas.openxmlformats.org/presentationml/2006/ole">
            <p:oleObj spid="_x0000_s39940" name="Rovnice" r:id="rId4" imgW="76176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14290"/>
            <a:ext cx="56115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5. Řeš soustavu rovnic, proveď zkoušku.</a:t>
            </a:r>
            <a:endParaRPr lang="cs-CZ" sz="2500" dirty="0">
              <a:latin typeface="Calisto M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3214686"/>
            <a:ext cx="56115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6. Řeš soustavu rovnic,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571603" y="785794"/>
          <a:ext cx="3181223" cy="2143140"/>
        </p:xfrm>
        <a:graphic>
          <a:graphicData uri="http://schemas.openxmlformats.org/presentationml/2006/ole">
            <p:oleObj spid="_x0000_s45060" name="Rovnice" r:id="rId3" imgW="1206360" imgH="81252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857356" y="3857628"/>
          <a:ext cx="2751479" cy="2071702"/>
        </p:xfrm>
        <a:graphic>
          <a:graphicData uri="http://schemas.openxmlformats.org/presentationml/2006/ole">
            <p:oleObj spid="_x0000_s45061" name="Rovnice" r:id="rId4" imgW="1079280" imgH="812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14290"/>
            <a:ext cx="56115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7. Řeš soustavu rovnic, proveď zkoušku.</a:t>
            </a:r>
            <a:endParaRPr lang="cs-CZ" sz="2500" dirty="0">
              <a:latin typeface="Calisto MT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3214686"/>
            <a:ext cx="561153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>
                <a:latin typeface="Calisto MT" pitchFamily="18" charset="0"/>
              </a:rPr>
              <a:t>8. Řeš soustavu rovnic, proveď zkoušku.</a:t>
            </a:r>
            <a:endParaRPr lang="cs-CZ" sz="2500" dirty="0">
              <a:latin typeface="Calisto MT" pitchFamily="18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857356" y="785794"/>
          <a:ext cx="2000264" cy="2169778"/>
        </p:xfrm>
        <a:graphic>
          <a:graphicData uri="http://schemas.openxmlformats.org/presentationml/2006/ole">
            <p:oleObj spid="_x0000_s46084" name="Rovnice" r:id="rId3" imgW="749160" imgH="81252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785918" y="3857628"/>
          <a:ext cx="2816220" cy="2071702"/>
        </p:xfrm>
        <a:graphic>
          <a:graphicData uri="http://schemas.openxmlformats.org/presentationml/2006/ole">
            <p:oleObj spid="_x0000_s46085" name="Rovnice" r:id="rId4" imgW="1104840" imgH="812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5" name="Picture 3" descr="C:\Documents and Settings\rachotova\Local Settings\Temporary Internet Files\Content.IE5\DGC6USFP\MC9000787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85728"/>
            <a:ext cx="8501090" cy="637710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20000415">
            <a:off x="1143068" y="2058317"/>
            <a:ext cx="174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lgerian" pitchFamily="82" charset="0"/>
              </a:rPr>
              <a:t>ŘEŠENÍ</a:t>
            </a:r>
            <a:endParaRPr lang="cs-CZ" sz="36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4414" y="714356"/>
            <a:ext cx="6143668" cy="4739759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powde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1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Rovnice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ovnice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 neznámou ve jmenovateli</a:t>
            </a:r>
            <a:endParaRPr lang="cs-CZ" sz="4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719661" y="-648147"/>
            <a:ext cx="5072098" cy="7368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928968" y="-857453"/>
            <a:ext cx="5000661" cy="8144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081187" y="-366731"/>
            <a:ext cx="5076825" cy="738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454165" y="-311081"/>
            <a:ext cx="3714776" cy="6765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128697" y="-1057184"/>
            <a:ext cx="5143536" cy="8686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645107" y="-859214"/>
            <a:ext cx="3786215" cy="6933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624114" y="-1266848"/>
            <a:ext cx="3714750" cy="653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04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3271814" y="1943104"/>
            <a:ext cx="2600325" cy="671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652686" y="-1795485"/>
            <a:ext cx="3476625" cy="735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68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5238750" y="2619373"/>
            <a:ext cx="3381375" cy="442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3295623" y="-2224110"/>
            <a:ext cx="2524125" cy="754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758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2962259" y="2466973"/>
            <a:ext cx="329565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395353" y="-323839"/>
            <a:ext cx="3071835" cy="4290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86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4219569" y="1995481"/>
            <a:ext cx="4105275" cy="511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732023" y="-1589072"/>
            <a:ext cx="3786214" cy="8678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138506" y="-495488"/>
            <a:ext cx="4429157" cy="6563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284461" y="-1427260"/>
            <a:ext cx="4357719" cy="83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279529" y="-993702"/>
            <a:ext cx="4500595" cy="76309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3214662" y="-2000273"/>
            <a:ext cx="2809875" cy="723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595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11.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37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3272402" y="2013955"/>
            <a:ext cx="2670633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5852" y="428604"/>
            <a:ext cx="6143668" cy="5324535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clea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1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Rovnice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soustava rovnic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2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922872" y="-1994234"/>
            <a:ext cx="3226818" cy="8786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813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1292937" y="3207601"/>
            <a:ext cx="1986064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813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400000">
            <a:off x="5796537" y="3061719"/>
            <a:ext cx="1857389" cy="44493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-228629" y="871514"/>
            <a:ext cx="653415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017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6215071" y="1785929"/>
            <a:ext cx="223837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028953" y="42562"/>
            <a:ext cx="4071967" cy="4844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595534" y="-881077"/>
            <a:ext cx="3762375" cy="809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322907" y="-322699"/>
            <a:ext cx="4286280" cy="6646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-385792" y="1090612"/>
            <a:ext cx="6581775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915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5824544" y="1390638"/>
            <a:ext cx="2714625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390248" y="610093"/>
            <a:ext cx="4500595" cy="5423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052482" y="90470"/>
            <a:ext cx="5334000" cy="701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83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6619890" y="595292"/>
            <a:ext cx="240030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118461" y="1024755"/>
            <a:ext cx="5049954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300012" y="1343006"/>
            <a:ext cx="5400675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4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5953131" y="190481"/>
            <a:ext cx="184785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986941" y="84705"/>
            <a:ext cx="5000660" cy="61170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815698" y="398824"/>
            <a:ext cx="5707848" cy="5767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582036" y="1489742"/>
            <a:ext cx="5713217" cy="3448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2195483" y="-1195406"/>
            <a:ext cx="4819650" cy="863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1429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1862765" y="637509"/>
            <a:ext cx="4775527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542288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ČERVINKOVÁ, Petra; KRUPKA, Peter; CACKOVÁ, Hana. </a:t>
                      </a:r>
                      <a:r>
                        <a:rPr lang="cs-CZ" sz="1100" i="1" dirty="0" smtClean="0"/>
                        <a:t>Testy z matematiky 2009</a:t>
                      </a:r>
                      <a:r>
                        <a:rPr lang="cs-CZ" sz="1100" dirty="0" smtClean="0"/>
                        <a:t>. Brno: </a:t>
                      </a:r>
                      <a:r>
                        <a:rPr lang="cs-CZ" sz="1100" dirty="0" err="1" smtClean="0"/>
                        <a:t>didaktis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spol.s.r.o</a:t>
                      </a:r>
                      <a:r>
                        <a:rPr lang="cs-CZ" sz="1100" dirty="0" smtClean="0"/>
                        <a:t>., 2008, ISBN 978-80-7358-124-4.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KINDL, Karel. </a:t>
                      </a:r>
                      <a:r>
                        <a:rPr lang="cs-CZ" sz="1100" i="1" dirty="0" smtClean="0"/>
                        <a:t>Sbírka úloh z algebry</a:t>
                      </a:r>
                      <a:r>
                        <a:rPr lang="cs-CZ" sz="1100" dirty="0" smtClean="0"/>
                        <a:t>. Brno: Státní pedagogické nakladatelství, </a:t>
                      </a:r>
                      <a:r>
                        <a:rPr lang="cs-CZ" sz="1100" dirty="0" err="1" smtClean="0"/>
                        <a:t>n.p</a:t>
                      </a:r>
                      <a:r>
                        <a:rPr lang="cs-CZ" sz="1100" dirty="0" smtClean="0"/>
                        <a:t>., v Praze, 1974, ISBN 14-371-74.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alent">
  <a:themeElements>
    <a:clrScheme name="Vlastní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4B98FF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241</TotalTime>
  <Words>476</Words>
  <Application>Microsoft Office PowerPoint</Application>
  <PresentationFormat>Předvádění na obrazovce (4:3)</PresentationFormat>
  <Paragraphs>101</Paragraphs>
  <Slides>46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9" baseType="lpstr">
      <vt:lpstr>Talent</vt:lpstr>
      <vt:lpstr>Jmění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rachotova</dc:creator>
  <cp:lastModifiedBy>rachotova</cp:lastModifiedBy>
  <cp:revision>29</cp:revision>
  <dcterms:created xsi:type="dcterms:W3CDTF">2013-03-29T20:25:58Z</dcterms:created>
  <dcterms:modified xsi:type="dcterms:W3CDTF">2013-06-02T23:59:41Z</dcterms:modified>
</cp:coreProperties>
</file>