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emf" ContentType="image/x-em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24"/>
  </p:notesMasterIdLst>
  <p:sldIdLst>
    <p:sldId id="292" r:id="rId3"/>
    <p:sldId id="256" r:id="rId4"/>
    <p:sldId id="274" r:id="rId5"/>
    <p:sldId id="272" r:id="rId6"/>
    <p:sldId id="275" r:id="rId7"/>
    <p:sldId id="276" r:id="rId8"/>
    <p:sldId id="277" r:id="rId9"/>
    <p:sldId id="278" r:id="rId10"/>
    <p:sldId id="282" r:id="rId11"/>
    <p:sldId id="283" r:id="rId12"/>
    <p:sldId id="284" r:id="rId13"/>
    <p:sldId id="285" r:id="rId14"/>
    <p:sldId id="280" r:id="rId15"/>
    <p:sldId id="281" r:id="rId16"/>
    <p:sldId id="289" r:id="rId17"/>
    <p:sldId id="290" r:id="rId18"/>
    <p:sldId id="286" r:id="rId19"/>
    <p:sldId id="287" r:id="rId20"/>
    <p:sldId id="291" r:id="rId21"/>
    <p:sldId id="288" r:id="rId22"/>
    <p:sldId id="293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FAF"/>
    <a:srgbClr val="FF99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5620"/>
    <p:restoredTop sz="77629" autoAdjust="0"/>
  </p:normalViewPr>
  <p:slideViewPr>
    <p:cSldViewPr>
      <p:cViewPr varScale="1">
        <p:scale>
          <a:sx n="79" d="100"/>
          <a:sy n="79" d="100"/>
        </p:scale>
        <p:origin x="-39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jpeg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wmf"/><Relationship Id="rId1" Type="http://schemas.openxmlformats.org/officeDocument/2006/relationships/image" Target="../media/image15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wmf"/></Relationships>
</file>

<file path=ppt/drawings/_rels/vmlDrawing9.v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22.wmf"/><Relationship Id="rId1" Type="http://schemas.openxmlformats.org/officeDocument/2006/relationships/image" Target="../media/image21.wmf"/><Relationship Id="rId4" Type="http://schemas.openxmlformats.org/officeDocument/2006/relationships/image" Target="../media/image23.w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4.wmf"/></Relationships>
</file>

<file path=ppt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27.wmf"/><Relationship Id="rId1" Type="http://schemas.openxmlformats.org/officeDocument/2006/relationships/image" Target="../media/image26.wmf"/><Relationship Id="rId5" Type="http://schemas.openxmlformats.org/officeDocument/2006/relationships/image" Target="../media/image29.wmf"/><Relationship Id="rId4" Type="http://schemas.openxmlformats.org/officeDocument/2006/relationships/image" Target="../media/image28.w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0.wmf"/></Relationships>
</file>

<file path=ppt/drawings/_rels/vmlDrawing1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32.wmf"/><Relationship Id="rId1" Type="http://schemas.openxmlformats.org/officeDocument/2006/relationships/image" Target="../media/image31.wmf"/><Relationship Id="rId6" Type="http://schemas.openxmlformats.org/officeDocument/2006/relationships/image" Target="../media/image35.wmf"/><Relationship Id="rId5" Type="http://schemas.openxmlformats.org/officeDocument/2006/relationships/image" Target="../media/image34.wmf"/><Relationship Id="rId4" Type="http://schemas.openxmlformats.org/officeDocument/2006/relationships/image" Target="../media/image33.wmf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36.wmf"/></Relationships>
</file>

<file path=ppt/drawings/_rels/vmlDrawing15.vml.rels><?xml version="1.0" encoding="UTF-8" standalone="yes"?>
<Relationships xmlns="http://schemas.openxmlformats.org/package/2006/relationships"><Relationship Id="rId2" Type="http://schemas.openxmlformats.org/officeDocument/2006/relationships/image" Target="../media/image37.wmf"/><Relationship Id="rId1" Type="http://schemas.openxmlformats.org/officeDocument/2006/relationships/image" Target="../media/image17.jpeg"/></Relationships>
</file>

<file path=ppt/drawings/_rels/vmlDrawing16.vml.rels><?xml version="1.0" encoding="UTF-8" standalone="yes"?>
<Relationships xmlns="http://schemas.openxmlformats.org/package/2006/relationships"><Relationship Id="rId3" Type="http://schemas.openxmlformats.org/officeDocument/2006/relationships/image" Target="../media/image40.wmf"/><Relationship Id="rId2" Type="http://schemas.openxmlformats.org/officeDocument/2006/relationships/image" Target="../media/image39.wmf"/><Relationship Id="rId1" Type="http://schemas.openxmlformats.org/officeDocument/2006/relationships/image" Target="../media/image38.wmf"/></Relationships>
</file>

<file path=ppt/drawings/_rels/vmlDrawing17.vml.rels><?xml version="1.0" encoding="UTF-8" standalone="yes"?>
<Relationships xmlns="http://schemas.openxmlformats.org/package/2006/relationships"><Relationship Id="rId3" Type="http://schemas.openxmlformats.org/officeDocument/2006/relationships/image" Target="../media/image41.wmf"/><Relationship Id="rId2" Type="http://schemas.openxmlformats.org/officeDocument/2006/relationships/image" Target="../media/image37.wmf"/><Relationship Id="rId1" Type="http://schemas.openxmlformats.org/officeDocument/2006/relationships/image" Target="../media/image17.jpeg"/></Relationships>
</file>

<file path=ppt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4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552FFD-DCF3-4482-AE4C-B66985BE4138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1D15D9-9B4D-4EE0-B2BD-B154D7410F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1D15D9-9B4D-4EE0-B2BD-B154D7410FE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DF0008-5454-44B7-8AAA-7DDA7931218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9F238D-35D8-4B25-903E-CDE5F4A6C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1.bin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3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5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4.v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5.v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6.vml"/><Relationship Id="rId5" Type="http://schemas.openxmlformats.org/officeDocument/2006/relationships/oleObject" Target="../embeddings/oleObject10.bin"/><Relationship Id="rId4" Type="http://schemas.openxmlformats.org/officeDocument/2006/relationships/oleObject" Target="../embeddings/oleObject9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14.bin"/><Relationship Id="rId5" Type="http://schemas.openxmlformats.org/officeDocument/2006/relationships/oleObject" Target="../embeddings/oleObject13.bin"/><Relationship Id="rId4" Type="http://schemas.openxmlformats.org/officeDocument/2006/relationships/oleObject" Target="../embeddings/oleObject12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8.v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9.vml"/><Relationship Id="rId5" Type="http://schemas.openxmlformats.org/officeDocument/2006/relationships/oleObject" Target="../embeddings/oleObject18.bin"/><Relationship Id="rId4" Type="http://schemas.openxmlformats.org/officeDocument/2006/relationships/oleObject" Target="../embeddings/oleObject17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9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0.vml"/><Relationship Id="rId4" Type="http://schemas.openxmlformats.org/officeDocument/2006/relationships/image" Target="../media/image25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0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1.vml"/><Relationship Id="rId6" Type="http://schemas.openxmlformats.org/officeDocument/2006/relationships/oleObject" Target="../embeddings/oleObject23.bin"/><Relationship Id="rId5" Type="http://schemas.openxmlformats.org/officeDocument/2006/relationships/oleObject" Target="../embeddings/oleObject22.bin"/><Relationship Id="rId4" Type="http://schemas.openxmlformats.org/officeDocument/2006/relationships/oleObject" Target="../embeddings/oleObject21.bin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4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2.v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5.bin"/><Relationship Id="rId7" Type="http://schemas.openxmlformats.org/officeDocument/2006/relationships/oleObject" Target="../embeddings/oleObject29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3.vml"/><Relationship Id="rId6" Type="http://schemas.openxmlformats.org/officeDocument/2006/relationships/oleObject" Target="../embeddings/oleObject28.bin"/><Relationship Id="rId5" Type="http://schemas.openxmlformats.org/officeDocument/2006/relationships/oleObject" Target="../embeddings/oleObject27.bin"/><Relationship Id="rId4" Type="http://schemas.openxmlformats.org/officeDocument/2006/relationships/oleObject" Target="../embeddings/oleObject26.bin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0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4.v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1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5.v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2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6.vml"/><Relationship Id="rId5" Type="http://schemas.openxmlformats.org/officeDocument/2006/relationships/oleObject" Target="../embeddings/oleObject34.bin"/><Relationship Id="rId4" Type="http://schemas.openxmlformats.org/officeDocument/2006/relationships/oleObject" Target="../embeddings/oleObject33.bin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5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7.vml"/><Relationship Id="rId4" Type="http://schemas.openxmlformats.org/officeDocument/2006/relationships/oleObject" Target="../embeddings/oleObject36.bin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7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8.v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43000" y="2857500"/>
          <a:ext cx="6846913" cy="2968500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53087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Rachotová Markéta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VY_32_INOVACE_11C_11_Soustava dvou lineárních rovnic se dvěma neznámými – metoda dosazovací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11C_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9.roč.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16.1.2013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9.A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podrobnému výkladu učiva.  Na závěr jsou uvedeny příklady i s podrobným řešením k upevnění učiva. DUM je možno použít i k aktivnímu opakování, tvorbě písemné práce, ….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2214554"/>
            <a:ext cx="8572528" cy="822792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Soustava dvou lineárních rovnic</a:t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se dvěma neznámými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28794" y="5643578"/>
            <a:ext cx="7572428" cy="137160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200" dirty="0" smtClean="0">
                <a:solidFill>
                  <a:srgbClr val="C00000"/>
                </a:solidFill>
              </a:rPr>
              <a:t>Metoda dosazovací (substituční)</a:t>
            </a:r>
            <a:endParaRPr lang="cs-CZ" sz="22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3" name="Picture 5" descr="C:\Documents and Settings\rachotova\Local Settings\Temporary Internet Files\Content.IE5\RWF5BG08\MC90042382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00430" y="1285860"/>
            <a:ext cx="4929222" cy="692948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85720" y="285728"/>
            <a:ext cx="56137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Metodou dosazovací řešte  soustavu rovnic.</a:t>
            </a:r>
            <a:endParaRPr lang="cs-CZ" sz="2400" dirty="0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1528763" y="900113"/>
          <a:ext cx="1873250" cy="993775"/>
        </p:xfrm>
        <a:graphic>
          <a:graphicData uri="http://schemas.openxmlformats.org/presentationml/2006/ole">
            <p:oleObj spid="_x0000_s27652" name="Rovnice" r:id="rId5" imgW="812520" imgH="431640" progId="Equation.3">
              <p:embed/>
            </p:oleObj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357158" y="2143116"/>
            <a:ext cx="835824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Řešením soustavy dvou lineárních rovnic se dvěma neznámými </a:t>
            </a:r>
          </a:p>
          <a:p>
            <a:r>
              <a:rPr lang="cs-CZ" sz="2400" dirty="0" smtClean="0"/>
              <a:t>jsou taková čísla x, y (taková uspořádaná dvojice [x,y]), která jsou řešením obou rovnic současně.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596" y="3643314"/>
            <a:ext cx="83582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Princip dosazovací metody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034" y="4286256"/>
            <a:ext cx="835824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 rovnice vyjádříme jednu neznámou a dosadíme ji do rovnice druhé. Dostaneme tak jednu rovnici o jedné neznámé, kterou vyřešíme.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357167"/>
            <a:ext cx="8329642" cy="171451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Přesvědčíme se, zda žádnou rovnici nemůžeme pomocí ekvivalentních úprav ještě zjednodušit. V opačném případě toto provedeme.</a:t>
            </a:r>
            <a:endParaRPr lang="cs-CZ" sz="2400" dirty="0"/>
          </a:p>
        </p:txBody>
      </p:sp>
      <p:sp>
        <p:nvSpPr>
          <p:cNvPr id="6" name="Vodorovný svitek 5"/>
          <p:cNvSpPr/>
          <p:nvPr/>
        </p:nvSpPr>
        <p:spPr>
          <a:xfrm>
            <a:off x="642910" y="1357298"/>
            <a:ext cx="7929618" cy="1643074"/>
          </a:xfrm>
          <a:prstGeom prst="horizontalScroll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08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                               Žádnou z rovnic již nemůžeme zjednodušit.</a:t>
            </a:r>
            <a:endParaRPr lang="cs-CZ" sz="2400" dirty="0"/>
          </a:p>
        </p:txBody>
      </p:sp>
      <p:graphicFrame>
        <p:nvGraphicFramePr>
          <p:cNvPr id="38915" name="Object 3"/>
          <p:cNvGraphicFramePr>
            <a:graphicFrameLocks noChangeAspect="1"/>
          </p:cNvGraphicFramePr>
          <p:nvPr/>
        </p:nvGraphicFramePr>
        <p:xfrm>
          <a:off x="1071538" y="1643050"/>
          <a:ext cx="1873250" cy="993775"/>
        </p:xfrm>
        <a:graphic>
          <a:graphicData uri="http://schemas.openxmlformats.org/presentationml/2006/ole">
            <p:oleObj spid="_x0000_s38915" name="Rovnice" r:id="rId3" imgW="812520" imgH="431640" progId="Equation.3">
              <p:embed/>
            </p:oleObj>
          </a:graphicData>
        </a:graphic>
      </p:graphicFrame>
      <p:sp>
        <p:nvSpPr>
          <p:cNvPr id="8" name="Zástupný symbol pro obsah 2"/>
          <p:cNvSpPr txBox="1">
            <a:spLocks/>
          </p:cNvSpPr>
          <p:nvPr/>
        </p:nvSpPr>
        <p:spPr>
          <a:xfrm>
            <a:off x="428596" y="3071810"/>
            <a:ext cx="8329642" cy="17145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 jedné rovnice vyjádříme jednu neznámou. Pokud to jde, volíme nejjednodušší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případ – neznámou s koeficientem 1.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Vodorovný svitek 9"/>
          <p:cNvSpPr/>
          <p:nvPr/>
        </p:nvSpPr>
        <p:spPr>
          <a:xfrm>
            <a:off x="428596" y="3643314"/>
            <a:ext cx="8143932" cy="3214686"/>
          </a:xfrm>
          <a:prstGeom prst="horizontalScroll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08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                               </a:t>
            </a:r>
            <a:endParaRPr lang="cs-CZ" sz="2400" dirty="0"/>
          </a:p>
        </p:txBody>
      </p:sp>
      <p:graphicFrame>
        <p:nvGraphicFramePr>
          <p:cNvPr id="38916" name="Object 4"/>
          <p:cNvGraphicFramePr>
            <a:graphicFrameLocks noChangeAspect="1"/>
          </p:cNvGraphicFramePr>
          <p:nvPr/>
        </p:nvGraphicFramePr>
        <p:xfrm>
          <a:off x="857224" y="4357694"/>
          <a:ext cx="2516187" cy="2047875"/>
        </p:xfrm>
        <a:graphic>
          <a:graphicData uri="http://schemas.openxmlformats.org/presentationml/2006/ole">
            <p:oleObj spid="_x0000_s38916" name="Rovnice" r:id="rId4" imgW="1091880" imgH="888840" progId="Equation.3">
              <p:embed/>
            </p:oleObj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3071802" y="4286256"/>
            <a:ext cx="49864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 první rovnice vyjádříme neznámou </a:t>
            </a:r>
            <a:r>
              <a:rPr lang="cs-CZ" sz="2400" dirty="0" err="1" smtClean="0"/>
              <a:t>y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1000100" y="5357826"/>
            <a:ext cx="2428892" cy="1588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10800000">
            <a:off x="2643174" y="4572008"/>
            <a:ext cx="428628" cy="15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Zakřivená spojovací čára 15"/>
          <p:cNvCxnSpPr/>
          <p:nvPr/>
        </p:nvCxnSpPr>
        <p:spPr>
          <a:xfrm rot="5400000">
            <a:off x="1857356" y="4572008"/>
            <a:ext cx="857256" cy="857256"/>
          </a:xfrm>
          <a:prstGeom prst="curvedConnector3">
            <a:avLst>
              <a:gd name="adj1" fmla="val 50000"/>
            </a:avLst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89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89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  <p:bldP spid="8" grpId="0"/>
      <p:bldP spid="10" grpId="0" animBg="1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329642" cy="171451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Vyjádřenou neznámou dosadíme do druhé rovnice.</a:t>
            </a:r>
            <a:endParaRPr lang="cs-CZ" sz="2400" dirty="0"/>
          </a:p>
        </p:txBody>
      </p:sp>
      <p:sp>
        <p:nvSpPr>
          <p:cNvPr id="6" name="Vodorovný svitek 5"/>
          <p:cNvSpPr/>
          <p:nvPr/>
        </p:nvSpPr>
        <p:spPr>
          <a:xfrm>
            <a:off x="357158" y="571480"/>
            <a:ext cx="8286808" cy="1643074"/>
          </a:xfrm>
          <a:prstGeom prst="horizontalScroll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08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                                              Za neznámou y dosazujeme do druhé   		rovnice výraz y=7+6x.</a:t>
            </a:r>
            <a:endParaRPr lang="cs-CZ" sz="2400" dirty="0"/>
          </a:p>
        </p:txBody>
      </p:sp>
      <p:graphicFrame>
        <p:nvGraphicFramePr>
          <p:cNvPr id="38915" name="Object 3"/>
          <p:cNvGraphicFramePr>
            <a:graphicFrameLocks noChangeAspect="1"/>
          </p:cNvGraphicFramePr>
          <p:nvPr/>
        </p:nvGraphicFramePr>
        <p:xfrm>
          <a:off x="714348" y="857232"/>
          <a:ext cx="2751138" cy="993775"/>
        </p:xfrm>
        <a:graphic>
          <a:graphicData uri="http://schemas.openxmlformats.org/presentationml/2006/ole">
            <p:oleObj spid="_x0000_s57347" name="Rovnice" r:id="rId3" imgW="1193760" imgH="431640" progId="Equation.3">
              <p:embed/>
            </p:oleObj>
          </a:graphicData>
        </a:graphic>
      </p:graphicFrame>
      <p:sp>
        <p:nvSpPr>
          <p:cNvPr id="8" name="Zástupný symbol pro obsah 2"/>
          <p:cNvSpPr txBox="1">
            <a:spLocks/>
          </p:cNvSpPr>
          <p:nvPr/>
        </p:nvSpPr>
        <p:spPr>
          <a:xfrm>
            <a:off x="357158" y="2285992"/>
            <a:ext cx="8329642" cy="17145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lang="cs-CZ" sz="2400" dirty="0" smtClean="0"/>
              <a:t>Dostaneme rovnici o jedné neznámé, kterou vyřešíme.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Vodorovný svitek 9"/>
          <p:cNvSpPr/>
          <p:nvPr/>
        </p:nvSpPr>
        <p:spPr>
          <a:xfrm>
            <a:off x="1928794" y="2857496"/>
            <a:ext cx="4143404" cy="3786214"/>
          </a:xfrm>
          <a:prstGeom prst="horizontalScroll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08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                               </a:t>
            </a:r>
            <a:endParaRPr lang="cs-CZ" sz="2400" dirty="0"/>
          </a:p>
        </p:txBody>
      </p:sp>
      <p:graphicFrame>
        <p:nvGraphicFramePr>
          <p:cNvPr id="38916" name="Object 4"/>
          <p:cNvGraphicFramePr>
            <a:graphicFrameLocks noChangeAspect="1"/>
          </p:cNvGraphicFramePr>
          <p:nvPr/>
        </p:nvGraphicFramePr>
        <p:xfrm>
          <a:off x="2714612" y="3714752"/>
          <a:ext cx="2838450" cy="1990725"/>
        </p:xfrm>
        <a:graphic>
          <a:graphicData uri="http://schemas.openxmlformats.org/presentationml/2006/ole">
            <p:oleObj spid="_x0000_s57348" name="Rovnice" r:id="rId4" imgW="1231560" imgH="8632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7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89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89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  <p:bldP spid="6" grpId="0" animBg="1"/>
      <p:bldP spid="8" grpId="0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329642" cy="171451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Určili jsme hodnotu jedné neznámé. Toto číslo dosadíme do upravené rovnice soustavy a vypočítáme druhou neznámou.</a:t>
            </a:r>
            <a:endParaRPr lang="cs-CZ" sz="2400" dirty="0"/>
          </a:p>
        </p:txBody>
      </p:sp>
      <p:sp>
        <p:nvSpPr>
          <p:cNvPr id="10" name="Vodorovný svitek 9"/>
          <p:cNvSpPr/>
          <p:nvPr/>
        </p:nvSpPr>
        <p:spPr>
          <a:xfrm>
            <a:off x="2357422" y="1071546"/>
            <a:ext cx="3214710" cy="3000396"/>
          </a:xfrm>
          <a:prstGeom prst="horizontalScroll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08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                               </a:t>
            </a:r>
            <a:endParaRPr lang="cs-CZ" sz="2400" dirty="0"/>
          </a:p>
        </p:txBody>
      </p:sp>
      <p:graphicFrame>
        <p:nvGraphicFramePr>
          <p:cNvPr id="38916" name="Object 4"/>
          <p:cNvGraphicFramePr>
            <a:graphicFrameLocks noChangeAspect="1"/>
          </p:cNvGraphicFramePr>
          <p:nvPr/>
        </p:nvGraphicFramePr>
        <p:xfrm>
          <a:off x="3143240" y="1500174"/>
          <a:ext cx="2109787" cy="2046288"/>
        </p:xfrm>
        <a:graphic>
          <a:graphicData uri="http://schemas.openxmlformats.org/presentationml/2006/ole">
            <p:oleObj spid="_x0000_s58371" name="Rovnice" r:id="rId3" imgW="914400" imgH="888840" progId="Equation.3">
              <p:embed/>
            </p:oleObj>
          </a:graphicData>
        </a:graphic>
      </p:graphicFrame>
      <p:sp>
        <p:nvSpPr>
          <p:cNvPr id="9" name="Zástupný symbol pro obsah 2"/>
          <p:cNvSpPr txBox="1">
            <a:spLocks/>
          </p:cNvSpPr>
          <p:nvPr/>
        </p:nvSpPr>
        <p:spPr>
          <a:xfrm>
            <a:off x="357158" y="4429132"/>
            <a:ext cx="8329642" cy="17145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Správnost řešení soustavy rovnic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ověříme zkouškou. Vypočtené hodnoty neznámých dosazujeme postupně do obou 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původních rovnic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soustavy.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mph" presetSubtype="0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4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 animBg="1"/>
      <p:bldP spid="9" grpId="0"/>
      <p:bldP spid="9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Vodorovný svitek 9"/>
          <p:cNvSpPr/>
          <p:nvPr/>
        </p:nvSpPr>
        <p:spPr>
          <a:xfrm>
            <a:off x="1500166" y="571480"/>
            <a:ext cx="6072230" cy="5072098"/>
          </a:xfrm>
          <a:prstGeom prst="horizontalScroll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08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                               </a:t>
            </a:r>
            <a:endParaRPr lang="cs-CZ" sz="2400" dirty="0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2357422" y="1428736"/>
          <a:ext cx="4530076" cy="3357586"/>
        </p:xfrm>
        <a:graphic>
          <a:graphicData uri="http://schemas.openxmlformats.org/presentationml/2006/ole">
            <p:oleObj spid="_x0000_s59395" name="Rovnice" r:id="rId3" imgW="2158920" imgH="1600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329642" cy="171451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Výsledek zapíšeme buď pomocí čísel x, y, nebo uspořádanou dvojicí [x, y].</a:t>
            </a:r>
            <a:endParaRPr lang="cs-CZ" sz="2400" dirty="0"/>
          </a:p>
        </p:txBody>
      </p:sp>
      <p:sp>
        <p:nvSpPr>
          <p:cNvPr id="10" name="Vodorovný svitek 9"/>
          <p:cNvSpPr/>
          <p:nvPr/>
        </p:nvSpPr>
        <p:spPr>
          <a:xfrm>
            <a:off x="2357422" y="1071546"/>
            <a:ext cx="3571900" cy="3000396"/>
          </a:xfrm>
          <a:prstGeom prst="horizontalScroll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08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                               </a:t>
            </a:r>
            <a:endParaRPr lang="cs-CZ" sz="2400" dirty="0"/>
          </a:p>
        </p:txBody>
      </p:sp>
      <p:graphicFrame>
        <p:nvGraphicFramePr>
          <p:cNvPr id="38916" name="Object 4"/>
          <p:cNvGraphicFramePr>
            <a:graphicFrameLocks noChangeAspect="1"/>
          </p:cNvGraphicFramePr>
          <p:nvPr/>
        </p:nvGraphicFramePr>
        <p:xfrm>
          <a:off x="2786050" y="1785926"/>
          <a:ext cx="1217186" cy="500054"/>
        </p:xfrm>
        <a:graphic>
          <a:graphicData uri="http://schemas.openxmlformats.org/presentationml/2006/ole">
            <p:oleObj spid="_x0000_s60418" name="Rovnice" r:id="rId3" imgW="431640" imgH="177480" progId="Equation.3">
              <p:embed/>
            </p:oleObj>
          </a:graphicData>
        </a:graphic>
      </p:graphicFrame>
      <p:graphicFrame>
        <p:nvGraphicFramePr>
          <p:cNvPr id="60419" name="Object 3"/>
          <p:cNvGraphicFramePr>
            <a:graphicFrameLocks noChangeAspect="1"/>
          </p:cNvGraphicFramePr>
          <p:nvPr/>
        </p:nvGraphicFramePr>
        <p:xfrm>
          <a:off x="4286248" y="1785926"/>
          <a:ext cx="1251496" cy="571504"/>
        </p:xfrm>
        <a:graphic>
          <a:graphicData uri="http://schemas.openxmlformats.org/presentationml/2006/ole">
            <p:oleObj spid="_x0000_s60419" name="Rovnice" r:id="rId4" imgW="444240" imgH="20304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3571868" y="2500306"/>
          <a:ext cx="1311097" cy="571504"/>
        </p:xfrm>
        <a:graphic>
          <a:graphicData uri="http://schemas.openxmlformats.org/presentationml/2006/ole">
            <p:oleObj spid="_x0000_s60420" name="Rovnice" r:id="rId5" imgW="49500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501122" cy="57150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Řešte dosazovací metodou soustavu rovnic a proveďte zkoušku.</a:t>
            </a:r>
            <a:endParaRPr lang="cs-CZ" sz="2400" dirty="0"/>
          </a:p>
        </p:txBody>
      </p:sp>
      <p:graphicFrame>
        <p:nvGraphicFramePr>
          <p:cNvPr id="62470" name="Object 6"/>
          <p:cNvGraphicFramePr>
            <a:graphicFrameLocks noChangeAspect="1"/>
          </p:cNvGraphicFramePr>
          <p:nvPr/>
        </p:nvGraphicFramePr>
        <p:xfrm>
          <a:off x="4286248" y="2928934"/>
          <a:ext cx="3952875" cy="3571875"/>
        </p:xfrm>
        <a:graphic>
          <a:graphicData uri="http://schemas.openxmlformats.org/presentationml/2006/ole">
            <p:oleObj spid="_x0000_s64514" name="Rovnice" r:id="rId3" imgW="1714320" imgH="1549080" progId="Equation.3">
              <p:embed/>
            </p:oleObj>
          </a:graphicData>
        </a:graphic>
      </p:graphicFrame>
      <p:graphicFrame>
        <p:nvGraphicFramePr>
          <p:cNvPr id="62471" name="Object 7"/>
          <p:cNvGraphicFramePr>
            <a:graphicFrameLocks noChangeAspect="1"/>
          </p:cNvGraphicFramePr>
          <p:nvPr/>
        </p:nvGraphicFramePr>
        <p:xfrm>
          <a:off x="642910" y="2928935"/>
          <a:ext cx="2500330" cy="2000264"/>
        </p:xfrm>
        <a:graphic>
          <a:graphicData uri="http://schemas.openxmlformats.org/presentationml/2006/ole">
            <p:oleObj spid="_x0000_s64515" name="Rovnice" r:id="rId4" imgW="1079280" imgH="863280" progId="Equation.3">
              <p:embed/>
            </p:oleObj>
          </a:graphicData>
        </a:graphic>
      </p:graphicFrame>
      <p:graphicFrame>
        <p:nvGraphicFramePr>
          <p:cNvPr id="62472" name="Object 8"/>
          <p:cNvGraphicFramePr>
            <a:graphicFrameLocks noChangeAspect="1"/>
          </p:cNvGraphicFramePr>
          <p:nvPr/>
        </p:nvGraphicFramePr>
        <p:xfrm>
          <a:off x="2857488" y="928670"/>
          <a:ext cx="2214049" cy="1143008"/>
        </p:xfrm>
        <a:graphic>
          <a:graphicData uri="http://schemas.openxmlformats.org/presentationml/2006/ole">
            <p:oleObj spid="_x0000_s64516" name="Rovnice" r:id="rId5" imgW="787320" imgH="406080" progId="Equation.3">
              <p:embed/>
            </p:oleObj>
          </a:graphicData>
        </a:graphic>
      </p:graphicFrame>
      <p:cxnSp>
        <p:nvCxnSpPr>
          <p:cNvPr id="16" name="Přímá spojovací čára 15"/>
          <p:cNvCxnSpPr/>
          <p:nvPr/>
        </p:nvCxnSpPr>
        <p:spPr>
          <a:xfrm>
            <a:off x="500034" y="3929066"/>
            <a:ext cx="2571768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V="1">
            <a:off x="6286512" y="4929198"/>
            <a:ext cx="785818" cy="142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V="1">
            <a:off x="6286512" y="4857760"/>
            <a:ext cx="785818" cy="142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V="1">
            <a:off x="6215074" y="6572272"/>
            <a:ext cx="1000132" cy="142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6215074" y="6500834"/>
            <a:ext cx="1000132" cy="142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0" name="Objekt 29"/>
          <p:cNvGraphicFramePr>
            <a:graphicFrameLocks noChangeAspect="1"/>
          </p:cNvGraphicFramePr>
          <p:nvPr/>
        </p:nvGraphicFramePr>
        <p:xfrm flipV="1">
          <a:off x="6000760" y="1142984"/>
          <a:ext cx="1630362" cy="749300"/>
        </p:xfrm>
        <a:graphic>
          <a:graphicData uri="http://schemas.openxmlformats.org/presentationml/2006/ole">
            <p:oleObj spid="_x0000_s64517" name="Rovnice" r:id="rId6" imgW="46980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624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624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329642" cy="171451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Zkouška:</a:t>
            </a:r>
            <a:endParaRPr lang="cs-CZ" sz="2400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1500166" y="1000108"/>
          <a:ext cx="4562475" cy="3662362"/>
        </p:xfrm>
        <a:graphic>
          <a:graphicData uri="http://schemas.openxmlformats.org/presentationml/2006/ole">
            <p:oleObj spid="_x0000_s65538" name="Rovnice" r:id="rId3" imgW="1993680" imgH="1600200" progId="Equation.3">
              <p:embed/>
            </p:oleObj>
          </a:graphicData>
        </a:graphic>
      </p:graphicFrame>
      <p:sp>
        <p:nvSpPr>
          <p:cNvPr id="9" name="Zástupný symbol pro obsah 2"/>
          <p:cNvSpPr txBox="1">
            <a:spLocks/>
          </p:cNvSpPr>
          <p:nvPr/>
        </p:nvSpPr>
        <p:spPr>
          <a:xfrm>
            <a:off x="285720" y="5500702"/>
            <a:ext cx="8501122" cy="57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Řešením dané soustavy rovnic je uspořádaná dvojice [-1,-2].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501122" cy="57150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Řešte dosazovací metodou soustavu rovnic a proveďte zkoušku.</a:t>
            </a:r>
            <a:endParaRPr lang="cs-CZ" sz="2400" dirty="0"/>
          </a:p>
        </p:txBody>
      </p:sp>
      <p:graphicFrame>
        <p:nvGraphicFramePr>
          <p:cNvPr id="62470" name="Object 6"/>
          <p:cNvGraphicFramePr>
            <a:graphicFrameLocks noChangeAspect="1"/>
          </p:cNvGraphicFramePr>
          <p:nvPr/>
        </p:nvGraphicFramePr>
        <p:xfrm>
          <a:off x="4572000" y="2857496"/>
          <a:ext cx="3629446" cy="1714512"/>
        </p:xfrm>
        <a:graphic>
          <a:graphicData uri="http://schemas.openxmlformats.org/presentationml/2006/ole">
            <p:oleObj spid="_x0000_s66562" name="Rovnice" r:id="rId3" imgW="1371600" imgH="647640" progId="Equation.3">
              <p:embed/>
            </p:oleObj>
          </a:graphicData>
        </a:graphic>
      </p:graphicFrame>
      <p:graphicFrame>
        <p:nvGraphicFramePr>
          <p:cNvPr id="62472" name="Object 8"/>
          <p:cNvGraphicFramePr>
            <a:graphicFrameLocks noChangeAspect="1"/>
          </p:cNvGraphicFramePr>
          <p:nvPr/>
        </p:nvGraphicFramePr>
        <p:xfrm>
          <a:off x="642910" y="2786058"/>
          <a:ext cx="3178175" cy="3071813"/>
        </p:xfrm>
        <a:graphic>
          <a:graphicData uri="http://schemas.openxmlformats.org/presentationml/2006/ole">
            <p:oleObj spid="_x0000_s66564" name="Rovnice" r:id="rId4" imgW="1130040" imgH="1091880" progId="Equation.3">
              <p:embed/>
            </p:oleObj>
          </a:graphicData>
        </a:graphic>
      </p:graphicFrame>
      <p:cxnSp>
        <p:nvCxnSpPr>
          <p:cNvPr id="16" name="Přímá spojovací čára 15"/>
          <p:cNvCxnSpPr/>
          <p:nvPr/>
        </p:nvCxnSpPr>
        <p:spPr>
          <a:xfrm>
            <a:off x="571472" y="3929066"/>
            <a:ext cx="2571768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6566" name="Object 6"/>
          <p:cNvGraphicFramePr>
            <a:graphicFrameLocks noChangeAspect="1"/>
          </p:cNvGraphicFramePr>
          <p:nvPr/>
        </p:nvGraphicFramePr>
        <p:xfrm>
          <a:off x="2357422" y="928670"/>
          <a:ext cx="2500313" cy="1143000"/>
        </p:xfrm>
        <a:graphic>
          <a:graphicData uri="http://schemas.openxmlformats.org/presentationml/2006/ole">
            <p:oleObj spid="_x0000_s66566" name="Rovnice" r:id="rId5" imgW="888840" imgH="406080" progId="Equation.3">
              <p:embed/>
            </p:oleObj>
          </a:graphicData>
        </a:graphic>
      </p:graphicFrame>
      <p:cxnSp>
        <p:nvCxnSpPr>
          <p:cNvPr id="13" name="Přímá spojovací čára 12"/>
          <p:cNvCxnSpPr/>
          <p:nvPr/>
        </p:nvCxnSpPr>
        <p:spPr>
          <a:xfrm>
            <a:off x="642910" y="5214950"/>
            <a:ext cx="2571768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4500562" y="4786322"/>
            <a:ext cx="4429156" cy="17145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Protože rovnice 0.d=24 nemá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žádné řešení, nemá žádné řešení ani daná soustava rovnic.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624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624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358246" cy="78581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Zkouška:</a:t>
            </a:r>
          </a:p>
          <a:p>
            <a:pPr>
              <a:buNone/>
            </a:pPr>
            <a:endParaRPr lang="cs-CZ" sz="2400" dirty="0" smtClean="0"/>
          </a:p>
          <a:p>
            <a:endParaRPr lang="cs-CZ" sz="2400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2143108" y="3000372"/>
          <a:ext cx="4265999" cy="3357586"/>
        </p:xfrm>
        <a:graphic>
          <a:graphicData uri="http://schemas.openxmlformats.org/presentationml/2006/ole">
            <p:oleObj spid="_x0000_s67586" name="Rovnice" r:id="rId3" imgW="2031840" imgH="1600200" progId="Equation.3">
              <p:embed/>
            </p:oleObj>
          </a:graphicData>
        </a:graphic>
      </p:graphicFrame>
      <p:pic>
        <p:nvPicPr>
          <p:cNvPr id="67587" name="Picture 3" descr="C:\Documents and Settings\rachotova\Local Settings\Temporary Internet Files\Content.IE5\61WXIA5M\MC90040426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857356" y="214290"/>
            <a:ext cx="785818" cy="724744"/>
          </a:xfrm>
          <a:prstGeom prst="rect">
            <a:avLst/>
          </a:prstGeom>
          <a:noFill/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357158" y="1071546"/>
            <a:ext cx="8358246" cy="16430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Zkoušku neprovádíme, můžeme pouze ověřit správnost výsledku tím, že žádná libovolně zvolená uspořádaná dvojice čísel není řešením soustavy rovnic.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Ověříme např. pro uspořádanou dvojici [-1,2]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75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75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75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501122" cy="57150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Řešte dosazovací metodou soustavu rovnic a proveďte zkoušku.</a:t>
            </a:r>
            <a:endParaRPr lang="cs-CZ" sz="2400" dirty="0"/>
          </a:p>
        </p:txBody>
      </p:sp>
      <p:graphicFrame>
        <p:nvGraphicFramePr>
          <p:cNvPr id="62470" name="Object 6"/>
          <p:cNvGraphicFramePr>
            <a:graphicFrameLocks noChangeAspect="1"/>
          </p:cNvGraphicFramePr>
          <p:nvPr/>
        </p:nvGraphicFramePr>
        <p:xfrm>
          <a:off x="4429124" y="3000372"/>
          <a:ext cx="3425511" cy="3571900"/>
        </p:xfrm>
        <a:graphic>
          <a:graphicData uri="http://schemas.openxmlformats.org/presentationml/2006/ole">
            <p:oleObj spid="_x0000_s62470" name="Rovnice" r:id="rId3" imgW="1485720" imgH="1549080" progId="Equation.3">
              <p:embed/>
            </p:oleObj>
          </a:graphicData>
        </a:graphic>
      </p:graphicFrame>
      <p:graphicFrame>
        <p:nvGraphicFramePr>
          <p:cNvPr id="62471" name="Object 7"/>
          <p:cNvGraphicFramePr>
            <a:graphicFrameLocks noChangeAspect="1"/>
          </p:cNvGraphicFramePr>
          <p:nvPr/>
        </p:nvGraphicFramePr>
        <p:xfrm>
          <a:off x="785813" y="2740026"/>
          <a:ext cx="2571741" cy="3715626"/>
        </p:xfrm>
        <a:graphic>
          <a:graphicData uri="http://schemas.openxmlformats.org/presentationml/2006/ole">
            <p:oleObj spid="_x0000_s62471" name="Rovnice" r:id="rId4" imgW="1028520" imgH="1485720" progId="Equation.3">
              <p:embed/>
            </p:oleObj>
          </a:graphicData>
        </a:graphic>
      </p:graphicFrame>
      <p:graphicFrame>
        <p:nvGraphicFramePr>
          <p:cNvPr id="62472" name="Object 8"/>
          <p:cNvGraphicFramePr>
            <a:graphicFrameLocks noChangeAspect="1"/>
          </p:cNvGraphicFramePr>
          <p:nvPr/>
        </p:nvGraphicFramePr>
        <p:xfrm>
          <a:off x="3000363" y="714356"/>
          <a:ext cx="1634143" cy="1714512"/>
        </p:xfrm>
        <a:graphic>
          <a:graphicData uri="http://schemas.openxmlformats.org/presentationml/2006/ole">
            <p:oleObj spid="_x0000_s62472" name="Rovnice" r:id="rId5" imgW="774360" imgH="812520" progId="Equation.3">
              <p:embed/>
            </p:oleObj>
          </a:graphicData>
        </a:graphic>
      </p:graphicFrame>
      <p:cxnSp>
        <p:nvCxnSpPr>
          <p:cNvPr id="16" name="Přímá spojovací čára 15"/>
          <p:cNvCxnSpPr/>
          <p:nvPr/>
        </p:nvCxnSpPr>
        <p:spPr>
          <a:xfrm>
            <a:off x="1000100" y="4786322"/>
            <a:ext cx="1857388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785786" y="5857892"/>
            <a:ext cx="2714644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V="1">
            <a:off x="6215074" y="4929198"/>
            <a:ext cx="785818" cy="142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V="1">
            <a:off x="6215074" y="5000636"/>
            <a:ext cx="785818" cy="142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V="1">
            <a:off x="6215074" y="6572272"/>
            <a:ext cx="1000132" cy="142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6215074" y="6500834"/>
            <a:ext cx="1000132" cy="142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0" name="Objekt 29"/>
          <p:cNvGraphicFramePr>
            <a:graphicFrameLocks noChangeAspect="1"/>
          </p:cNvGraphicFramePr>
          <p:nvPr/>
        </p:nvGraphicFramePr>
        <p:xfrm flipV="1">
          <a:off x="5457825" y="1214438"/>
          <a:ext cx="1454150" cy="749300"/>
        </p:xfrm>
        <a:graphic>
          <a:graphicData uri="http://schemas.openxmlformats.org/presentationml/2006/ole">
            <p:oleObj spid="_x0000_s62473" name="Rovnice" r:id="rId6" imgW="41904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624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624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329642" cy="171451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Zkouška:</a:t>
            </a:r>
            <a:endParaRPr lang="cs-CZ" sz="2400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1357290" y="785793"/>
          <a:ext cx="4214842" cy="4476453"/>
        </p:xfrm>
        <a:graphic>
          <a:graphicData uri="http://schemas.openxmlformats.org/presentationml/2006/ole">
            <p:oleObj spid="_x0000_s63493" name="Rovnice" r:id="rId3" imgW="1841400" imgH="1955520" progId="Equation.3">
              <p:embed/>
            </p:oleObj>
          </a:graphicData>
        </a:graphic>
      </p:graphicFrame>
      <p:sp>
        <p:nvSpPr>
          <p:cNvPr id="9" name="Zástupný symbol pro obsah 2"/>
          <p:cNvSpPr txBox="1">
            <a:spLocks/>
          </p:cNvSpPr>
          <p:nvPr/>
        </p:nvSpPr>
        <p:spPr>
          <a:xfrm>
            <a:off x="285720" y="5857892"/>
            <a:ext cx="8501122" cy="57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Řešením dané soustavy rovnic je uspořádaná dvojice [-9,4].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501122" cy="57150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Řešte dosazovací metodou soustavu rovnic a proveďte zkoušku.</a:t>
            </a:r>
            <a:endParaRPr lang="cs-CZ" sz="2400" dirty="0"/>
          </a:p>
        </p:txBody>
      </p:sp>
      <p:graphicFrame>
        <p:nvGraphicFramePr>
          <p:cNvPr id="62472" name="Object 8"/>
          <p:cNvGraphicFramePr>
            <a:graphicFrameLocks noChangeAspect="1"/>
          </p:cNvGraphicFramePr>
          <p:nvPr/>
        </p:nvGraphicFramePr>
        <p:xfrm>
          <a:off x="357158" y="1428736"/>
          <a:ext cx="2370137" cy="4903788"/>
        </p:xfrm>
        <a:graphic>
          <a:graphicData uri="http://schemas.openxmlformats.org/presentationml/2006/ole">
            <p:oleObj spid="_x0000_s71682" name="Rovnice" r:id="rId3" imgW="927000" imgH="1917360" progId="Equation.3">
              <p:embed/>
            </p:oleObj>
          </a:graphicData>
        </a:graphic>
      </p:graphicFrame>
      <p:graphicFrame>
        <p:nvGraphicFramePr>
          <p:cNvPr id="68616" name="Object 8"/>
          <p:cNvGraphicFramePr>
            <a:graphicFrameLocks noChangeAspect="1"/>
          </p:cNvGraphicFramePr>
          <p:nvPr/>
        </p:nvGraphicFramePr>
        <p:xfrm>
          <a:off x="5940425" y="1428750"/>
          <a:ext cx="1717675" cy="749300"/>
        </p:xfrm>
        <a:graphic>
          <a:graphicData uri="http://schemas.openxmlformats.org/presentationml/2006/ole">
            <p:oleObj spid="_x0000_s71683" name="Rovnice" r:id="rId4" imgW="495000" imgH="215640" progId="Equation.3">
              <p:embed/>
            </p:oleObj>
          </a:graphicData>
        </a:graphic>
      </p:graphicFrame>
      <p:graphicFrame>
        <p:nvGraphicFramePr>
          <p:cNvPr id="71688" name="Object 8" descr="Pergamen"/>
          <p:cNvGraphicFramePr>
            <a:graphicFrameLocks noChangeAspect="1"/>
          </p:cNvGraphicFramePr>
          <p:nvPr/>
        </p:nvGraphicFramePr>
        <p:xfrm>
          <a:off x="3182938" y="922338"/>
          <a:ext cx="1492250" cy="2078037"/>
        </p:xfrm>
        <a:graphic>
          <a:graphicData uri="http://schemas.openxmlformats.org/presentationml/2006/ole">
            <p:oleObj spid="_x0000_s71688" name="Rovnice" r:id="rId5" imgW="583920" imgH="812520" progId="Equation.3">
              <p:embed/>
            </p:oleObj>
          </a:graphicData>
        </a:graphic>
      </p:graphicFrame>
      <p:graphicFrame>
        <p:nvGraphicFramePr>
          <p:cNvPr id="71689" name="Object 9"/>
          <p:cNvGraphicFramePr>
            <a:graphicFrameLocks noChangeAspect="1"/>
          </p:cNvGraphicFramePr>
          <p:nvPr/>
        </p:nvGraphicFramePr>
        <p:xfrm>
          <a:off x="3000364" y="3571876"/>
          <a:ext cx="2532062" cy="2662237"/>
        </p:xfrm>
        <a:graphic>
          <a:graphicData uri="http://schemas.openxmlformats.org/presentationml/2006/ole">
            <p:oleObj spid="_x0000_s71689" name="Rovnice" r:id="rId6" imgW="990360" imgH="1041120" progId="Equation.3">
              <p:embed/>
            </p:oleObj>
          </a:graphicData>
        </a:graphic>
      </p:graphicFrame>
      <p:graphicFrame>
        <p:nvGraphicFramePr>
          <p:cNvPr id="71690" name="Object 10"/>
          <p:cNvGraphicFramePr>
            <a:graphicFrameLocks noChangeAspect="1"/>
          </p:cNvGraphicFramePr>
          <p:nvPr/>
        </p:nvGraphicFramePr>
        <p:xfrm>
          <a:off x="5929322" y="3786190"/>
          <a:ext cx="2954338" cy="1039812"/>
        </p:xfrm>
        <a:graphic>
          <a:graphicData uri="http://schemas.openxmlformats.org/presentationml/2006/ole">
            <p:oleObj spid="_x0000_s71690" name="Rovnice" r:id="rId7" imgW="1155600" imgH="406080" progId="Equation.3">
              <p:embed/>
            </p:oleObj>
          </a:graphicData>
        </a:graphic>
      </p:graphicFrame>
      <p:cxnSp>
        <p:nvCxnSpPr>
          <p:cNvPr id="12" name="Přímá spojovací čára 11"/>
          <p:cNvCxnSpPr/>
          <p:nvPr/>
        </p:nvCxnSpPr>
        <p:spPr>
          <a:xfrm>
            <a:off x="428596" y="5786454"/>
            <a:ext cx="2500330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28596" y="4643446"/>
            <a:ext cx="2143140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428596" y="3500438"/>
            <a:ext cx="2071702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4429124" y="6286520"/>
            <a:ext cx="1000132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4500562" y="6215082"/>
            <a:ext cx="1000132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929322" y="4857760"/>
            <a:ext cx="1214446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5929322" y="4786322"/>
            <a:ext cx="1214446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624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624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716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716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0" fill="hold"/>
                                        <p:tgtEl>
                                          <p:spTgt spid="716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0" fill="hold"/>
                                        <p:tgtEl>
                                          <p:spTgt spid="716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686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686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68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329642" cy="171451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Zkouška:</a:t>
            </a:r>
            <a:endParaRPr lang="cs-CZ" sz="2400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1879600" y="757238"/>
          <a:ext cx="3170238" cy="4535487"/>
        </p:xfrm>
        <a:graphic>
          <a:graphicData uri="http://schemas.openxmlformats.org/presentationml/2006/ole">
            <p:oleObj spid="_x0000_s73730" name="Rovnice" r:id="rId3" imgW="1384200" imgH="1981080" progId="Equation.3">
              <p:embed/>
            </p:oleObj>
          </a:graphicData>
        </a:graphic>
      </p:graphicFrame>
      <p:sp>
        <p:nvSpPr>
          <p:cNvPr id="9" name="Zástupný symbol pro obsah 2"/>
          <p:cNvSpPr txBox="1">
            <a:spLocks/>
          </p:cNvSpPr>
          <p:nvPr/>
        </p:nvSpPr>
        <p:spPr>
          <a:xfrm>
            <a:off x="285720" y="5857892"/>
            <a:ext cx="8501122" cy="57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Řešením dané soustavy rovnic je uspořádaná dvojice [-6,-2].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501122" cy="57150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Řešte dosazovací metodou soustavu rovnic a proveďte zkoušku.</a:t>
            </a:r>
            <a:endParaRPr lang="cs-CZ" sz="2400" dirty="0"/>
          </a:p>
        </p:txBody>
      </p:sp>
      <p:graphicFrame>
        <p:nvGraphicFramePr>
          <p:cNvPr id="62472" name="Object 8"/>
          <p:cNvGraphicFramePr>
            <a:graphicFrameLocks noChangeAspect="1"/>
          </p:cNvGraphicFramePr>
          <p:nvPr/>
        </p:nvGraphicFramePr>
        <p:xfrm>
          <a:off x="2857488" y="857232"/>
          <a:ext cx="2143140" cy="2208550"/>
        </p:xfrm>
        <a:graphic>
          <a:graphicData uri="http://schemas.openxmlformats.org/presentationml/2006/ole">
            <p:oleObj spid="_x0000_s68612" name="Rovnice" r:id="rId3" imgW="838080" imgH="8632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9634" name="Object 2"/>
          <p:cNvGraphicFramePr>
            <a:graphicFrameLocks noChangeAspect="1"/>
          </p:cNvGraphicFramePr>
          <p:nvPr/>
        </p:nvGraphicFramePr>
        <p:xfrm>
          <a:off x="214313" y="214313"/>
          <a:ext cx="2743200" cy="5429250"/>
        </p:xfrm>
        <a:graphic>
          <a:graphicData uri="http://schemas.openxmlformats.org/presentationml/2006/ole">
            <p:oleObj spid="_x0000_s69634" name="Rovnice" r:id="rId3" imgW="1218960" imgH="2412720" progId="Equation.3">
              <p:embed/>
            </p:oleObj>
          </a:graphicData>
        </a:graphic>
      </p:graphicFrame>
      <p:graphicFrame>
        <p:nvGraphicFramePr>
          <p:cNvPr id="69635" name="Object 3"/>
          <p:cNvGraphicFramePr>
            <a:graphicFrameLocks noChangeAspect="1"/>
          </p:cNvGraphicFramePr>
          <p:nvPr/>
        </p:nvGraphicFramePr>
        <p:xfrm>
          <a:off x="3714750" y="142875"/>
          <a:ext cx="2541588" cy="6211888"/>
        </p:xfrm>
        <a:graphic>
          <a:graphicData uri="http://schemas.openxmlformats.org/presentationml/2006/ole">
            <p:oleObj spid="_x0000_s69635" name="Rovnice" r:id="rId4" imgW="1257120" imgH="3073320" progId="Equation.3">
              <p:embed/>
            </p:oleObj>
          </a:graphicData>
        </a:graphic>
      </p:graphicFrame>
      <p:cxnSp>
        <p:nvCxnSpPr>
          <p:cNvPr id="6" name="Přímá spojovací čára 5"/>
          <p:cNvCxnSpPr/>
          <p:nvPr/>
        </p:nvCxnSpPr>
        <p:spPr>
          <a:xfrm>
            <a:off x="357158" y="2143116"/>
            <a:ext cx="2500330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214282" y="4143380"/>
            <a:ext cx="2500330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57158" y="3214686"/>
            <a:ext cx="2500330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3714744" y="6357958"/>
            <a:ext cx="785818" cy="142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V="1">
            <a:off x="3714744" y="6429396"/>
            <a:ext cx="785818" cy="142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9636" name="Object 4"/>
          <p:cNvGraphicFramePr>
            <a:graphicFrameLocks noChangeAspect="1"/>
          </p:cNvGraphicFramePr>
          <p:nvPr/>
        </p:nvGraphicFramePr>
        <p:xfrm>
          <a:off x="6929454" y="214290"/>
          <a:ext cx="1800223" cy="2564701"/>
        </p:xfrm>
        <a:graphic>
          <a:graphicData uri="http://schemas.openxmlformats.org/presentationml/2006/ole">
            <p:oleObj spid="_x0000_s69636" name="Rovnice" r:id="rId5" imgW="927000" imgH="1320480" progId="Equation.3">
              <p:embed/>
            </p:oleObj>
          </a:graphicData>
        </a:graphic>
      </p:graphicFrame>
      <p:cxnSp>
        <p:nvCxnSpPr>
          <p:cNvPr id="13" name="Přímá spojovací čára 12"/>
          <p:cNvCxnSpPr/>
          <p:nvPr/>
        </p:nvCxnSpPr>
        <p:spPr>
          <a:xfrm flipV="1">
            <a:off x="7572396" y="2714620"/>
            <a:ext cx="785818" cy="142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7572396" y="2786058"/>
            <a:ext cx="785818" cy="142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696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69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696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696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501122" cy="57150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Řešte dosazovací metodou soustavu rovnic a proveďte zkoušku.</a:t>
            </a:r>
            <a:endParaRPr lang="cs-CZ" sz="2400" dirty="0"/>
          </a:p>
        </p:txBody>
      </p:sp>
      <p:graphicFrame>
        <p:nvGraphicFramePr>
          <p:cNvPr id="62472" name="Object 8"/>
          <p:cNvGraphicFramePr>
            <a:graphicFrameLocks noChangeAspect="1"/>
          </p:cNvGraphicFramePr>
          <p:nvPr/>
        </p:nvGraphicFramePr>
        <p:xfrm>
          <a:off x="2857488" y="857232"/>
          <a:ext cx="2143140" cy="2208550"/>
        </p:xfrm>
        <a:graphic>
          <a:graphicData uri="http://schemas.openxmlformats.org/presentationml/2006/ole">
            <p:oleObj spid="_x0000_s74754" name="Rovnice" r:id="rId3" imgW="838080" imgH="863280" progId="Equation.3">
              <p:embed/>
            </p:oleObj>
          </a:graphicData>
        </a:graphic>
      </p:graphicFrame>
      <p:graphicFrame>
        <p:nvGraphicFramePr>
          <p:cNvPr id="68616" name="Object 8"/>
          <p:cNvGraphicFramePr>
            <a:graphicFrameLocks noChangeAspect="1"/>
          </p:cNvGraphicFramePr>
          <p:nvPr/>
        </p:nvGraphicFramePr>
        <p:xfrm>
          <a:off x="6094413" y="1428750"/>
          <a:ext cx="1409700" cy="749300"/>
        </p:xfrm>
        <a:graphic>
          <a:graphicData uri="http://schemas.openxmlformats.org/presentationml/2006/ole">
            <p:oleObj spid="_x0000_s74755" name="Rovnice" r:id="rId4" imgW="40608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86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86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8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290"/>
            <a:ext cx="8329642" cy="171451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Zkouška:</a:t>
            </a:r>
            <a:endParaRPr lang="cs-CZ" sz="2400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2257425" y="379413"/>
          <a:ext cx="2413000" cy="5291137"/>
        </p:xfrm>
        <a:graphic>
          <a:graphicData uri="http://schemas.openxmlformats.org/presentationml/2006/ole">
            <p:oleObj spid="_x0000_s70658" name="Rovnice" r:id="rId3" imgW="1054080" imgH="2311200" progId="Equation.3">
              <p:embed/>
            </p:oleObj>
          </a:graphicData>
        </a:graphic>
      </p:graphicFrame>
      <p:sp>
        <p:nvSpPr>
          <p:cNvPr id="9" name="Zástupný symbol pro obsah 2"/>
          <p:cNvSpPr txBox="1">
            <a:spLocks/>
          </p:cNvSpPr>
          <p:nvPr/>
        </p:nvSpPr>
        <p:spPr>
          <a:xfrm>
            <a:off x="285720" y="5857892"/>
            <a:ext cx="8501122" cy="57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Řešením dané soustavy rovnic je uspořádaná dvojice [-3,3].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3233738"/>
          <a:ext cx="6407150" cy="1156716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COUFALOVÁ, Jana a kol. </a:t>
                      </a:r>
                      <a:r>
                        <a:rPr lang="cs-CZ" sz="1100" i="1" dirty="0" smtClean="0"/>
                        <a:t>Matematika pro 9. ročník základní školy</a:t>
                      </a:r>
                      <a:r>
                        <a:rPr lang="cs-CZ" sz="1100" dirty="0" smtClean="0"/>
                        <a:t>. Praha: Fortuna, 2007, ISBN 978-80-7168-995-9.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KINDL, Karel. </a:t>
                      </a:r>
                      <a:r>
                        <a:rPr lang="cs-CZ" sz="1100" i="1" dirty="0" smtClean="0"/>
                        <a:t>Sbírka úloh z algebry</a:t>
                      </a:r>
                      <a:r>
                        <a:rPr lang="cs-CZ" sz="1100" dirty="0" smtClean="0"/>
                        <a:t>. Brno: Státní pedagogické nakladatelství, </a:t>
                      </a:r>
                      <a:r>
                        <a:rPr lang="cs-CZ" sz="1100" dirty="0" err="1" smtClean="0"/>
                        <a:t>n.p</a:t>
                      </a:r>
                      <a:r>
                        <a:rPr lang="cs-CZ" sz="1100" dirty="0" smtClean="0"/>
                        <a:t>., v Praze, 1974, ISBN 14-371-74.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brázky jsou použity z galerie Microsoft office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092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3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94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095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96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649</TotalTime>
  <Words>514</Words>
  <Application>Microsoft Office PowerPoint</Application>
  <PresentationFormat>Předvádění na obrazovce (4:3)</PresentationFormat>
  <Paragraphs>74</Paragraphs>
  <Slides>21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4" baseType="lpstr">
      <vt:lpstr>Arkýř</vt:lpstr>
      <vt:lpstr>Motiv sady Office</vt:lpstr>
      <vt:lpstr>Rovnice</vt:lpstr>
      <vt:lpstr>Snímek 1</vt:lpstr>
      <vt:lpstr>Soustava dvou lineárních rovnic se dvěma neznámými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řešení lineárních rovnic</dc:title>
  <dc:creator>rachotova</dc:creator>
  <cp:lastModifiedBy>rachotova</cp:lastModifiedBy>
  <cp:revision>72</cp:revision>
  <dcterms:created xsi:type="dcterms:W3CDTF">2013-03-31T20:48:47Z</dcterms:created>
  <dcterms:modified xsi:type="dcterms:W3CDTF">2013-06-03T00:09:42Z</dcterms:modified>
</cp:coreProperties>
</file>