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8"/>
  </p:notesMasterIdLst>
  <p:sldIdLst>
    <p:sldId id="297" r:id="rId3"/>
    <p:sldId id="256" r:id="rId4"/>
    <p:sldId id="274" r:id="rId5"/>
    <p:sldId id="272" r:id="rId6"/>
    <p:sldId id="275" r:id="rId7"/>
    <p:sldId id="276" r:id="rId8"/>
    <p:sldId id="291" r:id="rId9"/>
    <p:sldId id="277" r:id="rId10"/>
    <p:sldId id="282" r:id="rId11"/>
    <p:sldId id="283" r:id="rId12"/>
    <p:sldId id="284" r:id="rId13"/>
    <p:sldId id="285" r:id="rId14"/>
    <p:sldId id="280" r:id="rId15"/>
    <p:sldId id="281" r:id="rId16"/>
    <p:sldId id="289" r:id="rId17"/>
    <p:sldId id="290" r:id="rId18"/>
    <p:sldId id="286" r:id="rId19"/>
    <p:sldId id="287" r:id="rId20"/>
    <p:sldId id="296" r:id="rId21"/>
    <p:sldId id="288" r:id="rId22"/>
    <p:sldId id="292" r:id="rId23"/>
    <p:sldId id="293" r:id="rId24"/>
    <p:sldId id="295" r:id="rId25"/>
    <p:sldId id="294" r:id="rId26"/>
    <p:sldId id="298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FAF"/>
    <a:srgbClr val="FF99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620"/>
    <p:restoredTop sz="77629" autoAdjust="0"/>
  </p:normalViewPr>
  <p:slideViewPr>
    <p:cSldViewPr>
      <p:cViewPr varScale="1">
        <p:scale>
          <a:sx n="79" d="100"/>
          <a:sy n="79" d="100"/>
        </p:scale>
        <p:origin x="-3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jpe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4.jpeg"/><Relationship Id="rId1" Type="http://schemas.openxmlformats.org/officeDocument/2006/relationships/image" Target="../media/image19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4.jpeg"/><Relationship Id="rId1" Type="http://schemas.openxmlformats.org/officeDocument/2006/relationships/image" Target="../media/image23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9.wmf"/><Relationship Id="rId1" Type="http://schemas.openxmlformats.org/officeDocument/2006/relationships/image" Target="../media/image28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drawings/_rels/vmlDrawing15.v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image" Target="../media/image4.jpeg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image" Target="../media/image34.wmf"/></Relationships>
</file>

<file path=ppt/drawings/_rels/vmlDrawing17.v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image" Target="../media/image33.wmf"/><Relationship Id="rId1" Type="http://schemas.openxmlformats.org/officeDocument/2006/relationships/image" Target="../media/image4.jpeg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7.wmf"/></Relationships>
</file>

<file path=ppt/drawings/_rels/vmlDrawing19.vml.rels><?xml version="1.0" encoding="UTF-8" standalone="yes"?>
<Relationships xmlns="http://schemas.openxmlformats.org/package/2006/relationships"><Relationship Id="rId2" Type="http://schemas.openxmlformats.org/officeDocument/2006/relationships/image" Target="../media/image38.wmf"/><Relationship Id="rId1" Type="http://schemas.openxmlformats.org/officeDocument/2006/relationships/image" Target="../media/image4.jpeg"/></Relationships>
</file>

<file path=ppt/drawings/_rels/vmlDrawing20.vml.rels><?xml version="1.0" encoding="UTF-8" standalone="yes"?>
<Relationships xmlns="http://schemas.openxmlformats.org/package/2006/relationships"><Relationship Id="rId2" Type="http://schemas.openxmlformats.org/officeDocument/2006/relationships/image" Target="../media/image40.wmf"/><Relationship Id="rId1" Type="http://schemas.openxmlformats.org/officeDocument/2006/relationships/image" Target="../media/image39.wmf"/></Relationships>
</file>

<file path=ppt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38.wmf"/><Relationship Id="rId1" Type="http://schemas.openxmlformats.org/officeDocument/2006/relationships/image" Target="../media/image4.jpeg"/></Relationships>
</file>

<file path=ppt/drawings/_rels/vmlDrawing2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image" Target="../media/image4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552FFD-DCF3-4482-AE4C-B66985BE4138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1D15D9-9B4D-4EE0-B2BD-B154D7410F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1D15D9-9B4D-4EE0-B2BD-B154D7410FE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1.bin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6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5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6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8.v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9.vml"/><Relationship Id="rId4" Type="http://schemas.openxmlformats.org/officeDocument/2006/relationships/oleObject" Target="../embeddings/oleObject15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22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20.bin"/><Relationship Id="rId5" Type="http://schemas.openxmlformats.org/officeDocument/2006/relationships/oleObject" Target="../embeddings/oleObject19.bin"/><Relationship Id="rId4" Type="http://schemas.openxmlformats.org/officeDocument/2006/relationships/oleObject" Target="../embeddings/oleObject18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2.v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25.bin"/><Relationship Id="rId5" Type="http://schemas.openxmlformats.org/officeDocument/2006/relationships/oleObject" Target="../embeddings/oleObject24.bin"/><Relationship Id="rId4" Type="http://schemas.openxmlformats.org/officeDocument/2006/relationships/oleObject" Target="../embeddings/oleObject23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6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4.v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5.v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8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6.vml"/><Relationship Id="rId4" Type="http://schemas.openxmlformats.org/officeDocument/2006/relationships/oleObject" Target="../embeddings/oleObject29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0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7.vml"/><Relationship Id="rId4" Type="http://schemas.openxmlformats.org/officeDocument/2006/relationships/oleObject" Target="../embeddings/oleObject31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8.v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3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9.v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0.vml"/><Relationship Id="rId4" Type="http://schemas.openxmlformats.org/officeDocument/2006/relationships/oleObject" Target="../embeddings/oleObject35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6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1.vml"/><Relationship Id="rId4" Type="http://schemas.openxmlformats.org/officeDocument/2006/relationships/oleObject" Target="../embeddings/oleObject37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8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2.vml"/><Relationship Id="rId4" Type="http://schemas.openxmlformats.org/officeDocument/2006/relationships/oleObject" Target="../embeddings/oleObject39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913" cy="2968500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VY_32_INOVACE_11C_12_Soustava dvou lineárních rovnic se dvěma neznámými – metoda sčítací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18.1.2013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podrobnému výkladu učiva.  Na závěr jsou uvedeny příklady i s podrobným řešením k upevnění učiva. DUM je možno použít i k aktivnímu opakování, tvorbě písemné práce, ….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214554"/>
            <a:ext cx="8572528" cy="82279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Soustava dvou lineárních rovnic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se dvěma neznámými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00232" y="5486400"/>
            <a:ext cx="7572428" cy="137160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dirty="0" smtClean="0">
                <a:solidFill>
                  <a:srgbClr val="C00000"/>
                </a:solidFill>
              </a:rPr>
              <a:t>Metoda sčítací (adiční)</a:t>
            </a:r>
            <a:endParaRPr lang="cs-CZ" sz="22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3" name="Picture 5" descr="C:\Documents and Settings\rachotova\Local Settings\Temporary Internet Files\Content.IE5\RWF5BG08\MC90042382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1285860"/>
            <a:ext cx="4929222" cy="692948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85720" y="285728"/>
            <a:ext cx="50310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Metodou sčítací řešte  soustavu rovnic.</a:t>
            </a:r>
            <a:endParaRPr lang="cs-CZ" sz="24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528763" y="900113"/>
          <a:ext cx="1873250" cy="993775"/>
        </p:xfrm>
        <a:graphic>
          <a:graphicData uri="http://schemas.openxmlformats.org/presentationml/2006/ole">
            <p:oleObj spid="_x0000_s27652" name="Rovnice" r:id="rId5" imgW="812520" imgH="431640" progId="Equation.3">
              <p:embed/>
            </p:oleObj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28596" y="2428868"/>
            <a:ext cx="83582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Princip sčítací metody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472" y="2928934"/>
            <a:ext cx="83582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Jednu nebo obě rovnice soustavy násobíme takovými čísly různými od nuly, abychom po sečtení rovnic upravené soustavy dostali pouze jednu rovnici s jednou neznámou.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57167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Zvolíme si jednu neznámou, kterou chceme z rovnice odstranit. Je vhodné vybrat takovou, abychom jednu rovnici nebo obě násobili menšími čísly.</a:t>
            </a:r>
            <a:endParaRPr lang="cs-CZ" sz="2400" dirty="0"/>
          </a:p>
        </p:txBody>
      </p:sp>
      <p:sp>
        <p:nvSpPr>
          <p:cNvPr id="6" name="Vodorovný svitek 5"/>
          <p:cNvSpPr/>
          <p:nvPr/>
        </p:nvSpPr>
        <p:spPr>
          <a:xfrm>
            <a:off x="500034" y="1214422"/>
            <a:ext cx="7929618" cy="3643338"/>
          </a:xfrm>
          <a:prstGeom prst="horizontalScroll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  <a:scene3d>
            <a:camera prst="perspectiveRelaxed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                              </a:t>
            </a:r>
            <a:r>
              <a:rPr lang="cs-CZ" sz="2800" dirty="0" smtClean="0">
                <a:solidFill>
                  <a:schemeClr val="tx1"/>
                </a:solidFill>
              </a:rPr>
              <a:t>Z rovnice budeme chtít odstranit neznámou </a:t>
            </a:r>
            <a:r>
              <a:rPr lang="cs-CZ" sz="2800" dirty="0" err="1" smtClean="0">
                <a:solidFill>
                  <a:schemeClr val="tx1"/>
                </a:solidFill>
              </a:rPr>
              <a:t>y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/>
          </a:p>
        </p:txBody>
      </p:sp>
      <p:graphicFrame>
        <p:nvGraphicFramePr>
          <p:cNvPr id="38915" name="Object 3"/>
          <p:cNvGraphicFramePr>
            <a:graphicFrameLocks noChangeAspect="1"/>
          </p:cNvGraphicFramePr>
          <p:nvPr/>
        </p:nvGraphicFramePr>
        <p:xfrm>
          <a:off x="1214414" y="2571744"/>
          <a:ext cx="1873250" cy="993775"/>
        </p:xfrm>
        <a:graphic>
          <a:graphicData uri="http://schemas.openxmlformats.org/presentationml/2006/ole">
            <p:oleObj spid="_x0000_s38915" name="Rovnice" r:id="rId3" imgW="81252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35732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Jednu rovnici (nebo obě) vynásobíme vhodnými čísly – koeficienty u zvolené neznámé v jedné rovnici – a v druhé rovnici musí být po vynásobení opačná čísla.</a:t>
            </a:r>
            <a:endParaRPr lang="cs-CZ" sz="2400" dirty="0"/>
          </a:p>
        </p:txBody>
      </p:sp>
      <p:sp>
        <p:nvSpPr>
          <p:cNvPr id="6" name="Vodorovný svitek 5"/>
          <p:cNvSpPr/>
          <p:nvPr/>
        </p:nvSpPr>
        <p:spPr>
          <a:xfrm>
            <a:off x="1714480" y="1142984"/>
            <a:ext cx="8286808" cy="4286280"/>
          </a:xfrm>
          <a:prstGeom prst="horizontalScroll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  <a:scene3d>
            <a:camera prst="perspectiveHeroicExtremeRigh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                                             </a:t>
            </a:r>
            <a:endParaRPr lang="cs-CZ" sz="2400" dirty="0"/>
          </a:p>
        </p:txBody>
      </p:sp>
      <p:graphicFrame>
        <p:nvGraphicFramePr>
          <p:cNvPr id="38915" name="Object 3"/>
          <p:cNvGraphicFramePr>
            <a:graphicFrameLocks noChangeAspect="1"/>
          </p:cNvGraphicFramePr>
          <p:nvPr/>
        </p:nvGraphicFramePr>
        <p:xfrm>
          <a:off x="1928794" y="2285992"/>
          <a:ext cx="1873250" cy="993775"/>
        </p:xfrm>
        <a:graphic>
          <a:graphicData uri="http://schemas.openxmlformats.org/presentationml/2006/ole">
            <p:oleObj spid="_x0000_s57347" name="Rovnice" r:id="rId3" imgW="812520" imgH="431640" progId="Equation.3">
              <p:embed/>
            </p:oleObj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214810" y="2214554"/>
            <a:ext cx="3714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Koeficienty u neznámé </a:t>
            </a:r>
            <a:r>
              <a:rPr lang="cs-CZ" sz="2400" i="1" dirty="0" smtClean="0"/>
              <a:t>y</a:t>
            </a:r>
            <a:r>
              <a:rPr lang="cs-CZ" sz="2400" dirty="0" smtClean="0"/>
              <a:t> musí být </a:t>
            </a:r>
            <a:r>
              <a:rPr lang="cs-CZ" sz="2400" dirty="0" err="1" smtClean="0"/>
              <a:t>např.čísla</a:t>
            </a:r>
            <a:r>
              <a:rPr lang="cs-CZ" sz="2400" dirty="0" smtClean="0"/>
              <a:t> 2 a -2. První rovnici opíšeme </a:t>
            </a:r>
          </a:p>
          <a:p>
            <a:r>
              <a:rPr lang="cs-CZ" sz="2400" dirty="0" smtClean="0"/>
              <a:t>a druhou vynásobíme -2.</a:t>
            </a:r>
            <a:endParaRPr lang="cs-CZ" sz="2400" dirty="0"/>
          </a:p>
        </p:txBody>
      </p:sp>
      <p:graphicFrame>
        <p:nvGraphicFramePr>
          <p:cNvPr id="57349" name="Object 5"/>
          <p:cNvGraphicFramePr>
            <a:graphicFrameLocks noChangeAspect="1"/>
          </p:cNvGraphicFramePr>
          <p:nvPr/>
        </p:nvGraphicFramePr>
        <p:xfrm>
          <a:off x="1857356" y="3429000"/>
          <a:ext cx="1930400" cy="993775"/>
        </p:xfrm>
        <a:graphic>
          <a:graphicData uri="http://schemas.openxmlformats.org/presentationml/2006/ole">
            <p:oleObj spid="_x0000_s57349" name="Rovnice" r:id="rId4" imgW="838080" imgH="431640" progId="Equation.3">
              <p:embed/>
            </p:oleObj>
          </a:graphicData>
        </a:graphic>
      </p:graphicFrame>
      <p:cxnSp>
        <p:nvCxnSpPr>
          <p:cNvPr id="11" name="Přímá spojovací čára 10"/>
          <p:cNvCxnSpPr/>
          <p:nvPr/>
        </p:nvCxnSpPr>
        <p:spPr>
          <a:xfrm>
            <a:off x="1785918" y="3286124"/>
            <a:ext cx="2000264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0bě rovnice sečteme.</a:t>
            </a:r>
            <a:endParaRPr lang="cs-CZ" sz="2400" dirty="0"/>
          </a:p>
        </p:txBody>
      </p:sp>
      <p:sp>
        <p:nvSpPr>
          <p:cNvPr id="10" name="Vodorovný svitek 9"/>
          <p:cNvSpPr/>
          <p:nvPr/>
        </p:nvSpPr>
        <p:spPr>
          <a:xfrm>
            <a:off x="2071670" y="357166"/>
            <a:ext cx="3429024" cy="3571900"/>
          </a:xfrm>
          <a:prstGeom prst="horizontalScroll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                               </a:t>
            </a:r>
            <a:endParaRPr lang="cs-CZ" sz="24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42844" y="4071942"/>
            <a:ext cx="8329642" cy="5000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Dostaneme rovnici o jedné neznámé,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kterou vyřešíme.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58372" name="Object 4"/>
          <p:cNvGraphicFramePr>
            <a:graphicFrameLocks noChangeAspect="1"/>
          </p:cNvGraphicFramePr>
          <p:nvPr/>
        </p:nvGraphicFramePr>
        <p:xfrm>
          <a:off x="2643174" y="1285860"/>
          <a:ext cx="2286016" cy="1731431"/>
        </p:xfrm>
        <a:graphic>
          <a:graphicData uri="http://schemas.openxmlformats.org/presentationml/2006/ole">
            <p:oleObj spid="_x0000_s58372" name="Rovnice" r:id="rId3" imgW="838080" imgH="634680" progId="Equation.3">
              <p:embed/>
            </p:oleObj>
          </a:graphicData>
        </a:graphic>
      </p:graphicFrame>
      <p:sp>
        <p:nvSpPr>
          <p:cNvPr id="8" name="Vodorovný svitek 7"/>
          <p:cNvSpPr/>
          <p:nvPr/>
        </p:nvSpPr>
        <p:spPr>
          <a:xfrm>
            <a:off x="6215074" y="4500570"/>
            <a:ext cx="2714644" cy="2143140"/>
          </a:xfrm>
          <a:prstGeom prst="horizontalScroll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  <a:scene3d>
            <a:camera prst="isometricOffAxis2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                               </a:t>
            </a:r>
            <a:endParaRPr lang="cs-CZ" sz="2400" dirty="0"/>
          </a:p>
        </p:txBody>
      </p:sp>
      <p:graphicFrame>
        <p:nvGraphicFramePr>
          <p:cNvPr id="58374" name="Object 6"/>
          <p:cNvGraphicFramePr>
            <a:graphicFrameLocks noChangeAspect="1"/>
          </p:cNvGraphicFramePr>
          <p:nvPr/>
        </p:nvGraphicFramePr>
        <p:xfrm>
          <a:off x="6643702" y="4929198"/>
          <a:ext cx="1714512" cy="1144301"/>
        </p:xfrm>
        <a:graphic>
          <a:graphicData uri="http://schemas.openxmlformats.org/presentationml/2006/ole">
            <p:oleObj spid="_x0000_s58374" name="Rovnice" r:id="rId4" imgW="609480" imgH="406080" progId="Equation.3">
              <p:embed/>
            </p:oleObj>
          </a:graphicData>
        </a:graphic>
      </p:graphicFrame>
      <p:cxnSp>
        <p:nvCxnSpPr>
          <p:cNvPr id="11" name="Přímá spojovací čára 10"/>
          <p:cNvCxnSpPr/>
          <p:nvPr/>
        </p:nvCxnSpPr>
        <p:spPr>
          <a:xfrm>
            <a:off x="2928926" y="2500306"/>
            <a:ext cx="2000264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83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83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83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83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animBg="1"/>
      <p:bldP spid="9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Zjistili jsme hodnotu jedné neznámé. Vypočtené číslo dosadíme do jedné z původních rovnic soustavy a dopočítáme druhou neznámou.</a:t>
            </a:r>
            <a:endParaRPr lang="cs-CZ" sz="2400" dirty="0"/>
          </a:p>
        </p:txBody>
      </p:sp>
      <p:sp>
        <p:nvSpPr>
          <p:cNvPr id="8" name="Vodorovný svitek 7"/>
          <p:cNvSpPr/>
          <p:nvPr/>
        </p:nvSpPr>
        <p:spPr>
          <a:xfrm>
            <a:off x="1285852" y="1071546"/>
            <a:ext cx="6072230" cy="4929222"/>
          </a:xfrm>
          <a:prstGeom prst="horizontalScroll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                               </a:t>
            </a:r>
            <a:endParaRPr lang="cs-CZ" sz="2400" dirty="0"/>
          </a:p>
        </p:txBody>
      </p:sp>
      <p:graphicFrame>
        <p:nvGraphicFramePr>
          <p:cNvPr id="58374" name="Object 6"/>
          <p:cNvGraphicFramePr>
            <a:graphicFrameLocks noChangeAspect="1"/>
          </p:cNvGraphicFramePr>
          <p:nvPr/>
        </p:nvGraphicFramePr>
        <p:xfrm>
          <a:off x="3143240" y="1928802"/>
          <a:ext cx="3258753" cy="3500462"/>
        </p:xfrm>
        <a:graphic>
          <a:graphicData uri="http://schemas.openxmlformats.org/presentationml/2006/ole">
            <p:oleObj spid="_x0000_s74755" name="Rovnice" r:id="rId3" imgW="1041120" imgH="1117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83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83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odorovný svitek 9"/>
          <p:cNvSpPr/>
          <p:nvPr/>
        </p:nvSpPr>
        <p:spPr>
          <a:xfrm>
            <a:off x="714348" y="214290"/>
            <a:ext cx="6286544" cy="5715040"/>
          </a:xfrm>
          <a:prstGeom prst="horizontalScroll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                               </a:t>
            </a:r>
            <a:endParaRPr lang="cs-CZ" sz="24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928794" y="1500174"/>
          <a:ext cx="4184650" cy="3357562"/>
        </p:xfrm>
        <a:graphic>
          <a:graphicData uri="http://schemas.openxmlformats.org/presentationml/2006/ole">
            <p:oleObj spid="_x0000_s59395" name="Rovnice" r:id="rId3" imgW="1993680" imgH="1600200" progId="Equation.3">
              <p:embed/>
            </p:oleObj>
          </a:graphicData>
        </a:graphic>
      </p:graphicFrame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714380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O správnosti řešení soustavy rovnic </a:t>
            </a:r>
          </a:p>
          <a:p>
            <a:pPr>
              <a:buNone/>
            </a:pPr>
            <a:r>
              <a:rPr lang="cs-CZ" sz="2400" dirty="0" smtClean="0"/>
              <a:t>se přesvědčíme zkouškou.</a:t>
            </a:r>
            <a:endParaRPr lang="cs-CZ" sz="24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714480" y="5857892"/>
            <a:ext cx="8329642" cy="7143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Řešením dané soustavy je uspořádaná dvojice [-1,-2].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4" grpId="0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0" name="Object 6"/>
          <p:cNvGraphicFramePr>
            <a:graphicFrameLocks noChangeAspect="1"/>
          </p:cNvGraphicFramePr>
          <p:nvPr/>
        </p:nvGraphicFramePr>
        <p:xfrm>
          <a:off x="4286248" y="3000372"/>
          <a:ext cx="2284412" cy="1493837"/>
        </p:xfrm>
        <a:graphic>
          <a:graphicData uri="http://schemas.openxmlformats.org/presentationml/2006/ole">
            <p:oleObj spid="_x0000_s64514" name="Rovnice" r:id="rId3" imgW="990360" imgH="647640" progId="Equation.3">
              <p:embed/>
            </p:oleObj>
          </a:graphicData>
        </a:graphic>
      </p:graphicFrame>
      <p:graphicFrame>
        <p:nvGraphicFramePr>
          <p:cNvPr id="62471" name="Object 7"/>
          <p:cNvGraphicFramePr>
            <a:graphicFrameLocks noChangeAspect="1"/>
          </p:cNvGraphicFramePr>
          <p:nvPr/>
        </p:nvGraphicFramePr>
        <p:xfrm>
          <a:off x="714348" y="2714620"/>
          <a:ext cx="2324100" cy="3117850"/>
        </p:xfrm>
        <a:graphic>
          <a:graphicData uri="http://schemas.openxmlformats.org/presentationml/2006/ole">
            <p:oleObj spid="_x0000_s64515" name="Rovnice" r:id="rId4" imgW="1002960" imgH="1346040" progId="Equation.3">
              <p:embed/>
            </p:oleObj>
          </a:graphicData>
        </a:graphic>
      </p:graphicFrame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2822575" y="893763"/>
          <a:ext cx="2286000" cy="1214437"/>
        </p:xfrm>
        <a:graphic>
          <a:graphicData uri="http://schemas.openxmlformats.org/presentationml/2006/ole">
            <p:oleObj spid="_x0000_s64516" name="Rovnice" r:id="rId5" imgW="812520" imgH="431640" progId="Equation.3">
              <p:embed/>
            </p:oleObj>
          </a:graphicData>
        </a:graphic>
      </p:graphicFrame>
      <p:cxnSp>
        <p:nvCxnSpPr>
          <p:cNvPr id="16" name="Přímá spojovací čára 15"/>
          <p:cNvCxnSpPr/>
          <p:nvPr/>
        </p:nvCxnSpPr>
        <p:spPr>
          <a:xfrm>
            <a:off x="785786" y="3714752"/>
            <a:ext cx="214314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5429256" y="4572008"/>
            <a:ext cx="928694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5429256" y="4500570"/>
            <a:ext cx="928694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1857356" y="5715016"/>
            <a:ext cx="1000132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1857356" y="5786454"/>
            <a:ext cx="1000132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Objekt 29"/>
          <p:cNvGraphicFramePr>
            <a:graphicFrameLocks noChangeAspect="1"/>
          </p:cNvGraphicFramePr>
          <p:nvPr/>
        </p:nvGraphicFramePr>
        <p:xfrm flipV="1">
          <a:off x="5956300" y="1143000"/>
          <a:ext cx="1719263" cy="749300"/>
        </p:xfrm>
        <a:graphic>
          <a:graphicData uri="http://schemas.openxmlformats.org/presentationml/2006/ole">
            <p:oleObj spid="_x0000_s64517" name="Rovnice" r:id="rId6" imgW="495000" imgH="215640" progId="Equation.3">
              <p:embed/>
            </p:oleObj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>
            <a:off x="857224" y="4714884"/>
            <a:ext cx="214314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Zkouška:</a:t>
            </a:r>
            <a:endParaRPr lang="cs-CZ" sz="24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85720" y="4500570"/>
            <a:ext cx="8501122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Řešením dané soustavy rovnic je uspořádaná dvojice [-2,-</a:t>
            </a:r>
            <a:r>
              <a:rPr lang="cs-CZ" sz="2400" dirty="0" smtClean="0"/>
              <a:t>5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].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65540" name="Object 4"/>
          <p:cNvGraphicFramePr>
            <a:graphicFrameLocks noChangeAspect="1"/>
          </p:cNvGraphicFramePr>
          <p:nvPr/>
        </p:nvGraphicFramePr>
        <p:xfrm>
          <a:off x="1500166" y="928670"/>
          <a:ext cx="4530725" cy="3357563"/>
        </p:xfrm>
        <a:graphic>
          <a:graphicData uri="http://schemas.openxmlformats.org/presentationml/2006/ole">
            <p:oleObj spid="_x0000_s65540" name="Rovnice" r:id="rId3" imgW="2158920" imgH="1600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982663" y="2786063"/>
          <a:ext cx="2498725" cy="3071812"/>
        </p:xfrm>
        <a:graphic>
          <a:graphicData uri="http://schemas.openxmlformats.org/presentationml/2006/ole">
            <p:oleObj spid="_x0000_s66564" name="Rovnice" r:id="rId3" imgW="888840" imgH="1091880" progId="Equation.3">
              <p:embed/>
            </p:oleObj>
          </a:graphicData>
        </a:graphic>
      </p:graphicFrame>
      <p:cxnSp>
        <p:nvCxnSpPr>
          <p:cNvPr id="16" name="Přímá spojovací čára 15"/>
          <p:cNvCxnSpPr/>
          <p:nvPr/>
        </p:nvCxnSpPr>
        <p:spPr>
          <a:xfrm>
            <a:off x="928662" y="3929066"/>
            <a:ext cx="257176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6566" name="Object 6"/>
          <p:cNvGraphicFramePr>
            <a:graphicFrameLocks noChangeAspect="1"/>
          </p:cNvGraphicFramePr>
          <p:nvPr/>
        </p:nvGraphicFramePr>
        <p:xfrm>
          <a:off x="2357422" y="928670"/>
          <a:ext cx="2500313" cy="1143000"/>
        </p:xfrm>
        <a:graphic>
          <a:graphicData uri="http://schemas.openxmlformats.org/presentationml/2006/ole">
            <p:oleObj spid="_x0000_s66566" name="Rovnice" r:id="rId4" imgW="888840" imgH="406080" progId="Equation.3">
              <p:embed/>
            </p:oleObj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>
            <a:off x="928662" y="5214950"/>
            <a:ext cx="257176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929058" y="5357826"/>
            <a:ext cx="4429156" cy="1714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Obdrželi jsme neplatnou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rovnost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→rovnice nemá řešení.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2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58246" cy="78581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Zkouška:</a:t>
            </a:r>
          </a:p>
          <a:p>
            <a:pPr>
              <a:buNone/>
            </a:pPr>
            <a:endParaRPr lang="cs-CZ" sz="2400" dirty="0" smtClean="0"/>
          </a:p>
          <a:p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2143108" y="3000372"/>
          <a:ext cx="4265999" cy="3357586"/>
        </p:xfrm>
        <a:graphic>
          <a:graphicData uri="http://schemas.openxmlformats.org/presentationml/2006/ole">
            <p:oleObj spid="_x0000_s67586" name="Rovnice" r:id="rId3" imgW="2031840" imgH="1600200" progId="Equation.3">
              <p:embed/>
            </p:oleObj>
          </a:graphicData>
        </a:graphic>
      </p:graphicFrame>
      <p:pic>
        <p:nvPicPr>
          <p:cNvPr id="67587" name="Picture 3" descr="C:\Documents and Settings\rachotova\Local Settings\Temporary Internet Files\Content.IE5\61WXIA5M\MC90040426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56" y="214290"/>
            <a:ext cx="785818" cy="724744"/>
          </a:xfrm>
          <a:prstGeom prst="rect">
            <a:avLst/>
          </a:prstGeom>
          <a:noFill/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357158" y="1071546"/>
            <a:ext cx="8358246" cy="1643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Zkoušku neprovádíme, můžeme pouze ověřit správnost výsledku tím, že žádná libovolně zvolená uspořádaná dvojice čísel není řešením soustavy rovnic.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Ověříme např. pro uspořádanou dvojici [-1,2]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7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1" name="Object 7"/>
          <p:cNvGraphicFramePr>
            <a:graphicFrameLocks noChangeAspect="1"/>
          </p:cNvGraphicFramePr>
          <p:nvPr/>
        </p:nvGraphicFramePr>
        <p:xfrm>
          <a:off x="3214688" y="785813"/>
          <a:ext cx="2643187" cy="5832475"/>
        </p:xfrm>
        <a:graphic>
          <a:graphicData uri="http://schemas.openxmlformats.org/presentationml/2006/ole">
            <p:oleObj spid="_x0000_s62471" name="Rovnice" r:id="rId3" imgW="990360" imgH="2184120" progId="Equation.3">
              <p:embed/>
            </p:oleObj>
          </a:graphicData>
        </a:graphic>
      </p:graphicFrame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1000100" y="785794"/>
          <a:ext cx="1974590" cy="2071702"/>
        </p:xfrm>
        <a:graphic>
          <a:graphicData uri="http://schemas.openxmlformats.org/presentationml/2006/ole">
            <p:oleObj spid="_x0000_s62472" name="Rovnice" r:id="rId4" imgW="774360" imgH="812520" progId="Equation.3">
              <p:embed/>
            </p:oleObj>
          </a:graphicData>
        </a:graphic>
      </p:graphicFrame>
      <p:cxnSp>
        <p:nvCxnSpPr>
          <p:cNvPr id="16" name="Přímá spojovací čára 15"/>
          <p:cNvCxnSpPr/>
          <p:nvPr/>
        </p:nvCxnSpPr>
        <p:spPr>
          <a:xfrm>
            <a:off x="3643306" y="3000372"/>
            <a:ext cx="185738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286116" y="4143380"/>
            <a:ext cx="271464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7429520" y="4572008"/>
            <a:ext cx="1071570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7429520" y="4500570"/>
            <a:ext cx="1071570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4500562" y="6572272"/>
            <a:ext cx="1000132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4500562" y="6500834"/>
            <a:ext cx="1000132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Objekt 29"/>
          <p:cNvGraphicFramePr>
            <a:graphicFrameLocks noChangeAspect="1"/>
          </p:cNvGraphicFramePr>
          <p:nvPr/>
        </p:nvGraphicFramePr>
        <p:xfrm>
          <a:off x="1428728" y="3071810"/>
          <a:ext cx="1315512" cy="677862"/>
        </p:xfrm>
        <a:graphic>
          <a:graphicData uri="http://schemas.openxmlformats.org/presentationml/2006/ole">
            <p:oleObj spid="_x0000_s62473" name="Rovnice" r:id="rId5" imgW="419040" imgH="215640" progId="Equation.3">
              <p:embed/>
            </p:oleObj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>
            <a:off x="3500430" y="5429264"/>
            <a:ext cx="235745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2474" name="Object 10"/>
          <p:cNvGraphicFramePr>
            <a:graphicFrameLocks noChangeAspect="1"/>
          </p:cNvGraphicFramePr>
          <p:nvPr/>
        </p:nvGraphicFramePr>
        <p:xfrm>
          <a:off x="6357950" y="785794"/>
          <a:ext cx="2473325" cy="3729037"/>
        </p:xfrm>
        <a:graphic>
          <a:graphicData uri="http://schemas.openxmlformats.org/presentationml/2006/ole">
            <p:oleObj spid="_x0000_s62474" name="Rovnice" r:id="rId6" imgW="927000" imgH="1396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624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624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Zkouška: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357290" y="785793"/>
          <a:ext cx="4214842" cy="4476453"/>
        </p:xfrm>
        <a:graphic>
          <a:graphicData uri="http://schemas.openxmlformats.org/presentationml/2006/ole">
            <p:oleObj spid="_x0000_s63493" name="Rovnice" r:id="rId3" imgW="1841400" imgH="1955520" progId="Equation.3">
              <p:embed/>
            </p:oleObj>
          </a:graphicData>
        </a:graphic>
      </p:graphicFrame>
      <p:sp>
        <p:nvSpPr>
          <p:cNvPr id="9" name="Zástupný symbol pro obsah 2"/>
          <p:cNvSpPr txBox="1">
            <a:spLocks/>
          </p:cNvSpPr>
          <p:nvPr/>
        </p:nvSpPr>
        <p:spPr>
          <a:xfrm>
            <a:off x="285720" y="5857892"/>
            <a:ext cx="8501122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Řešením dané soustavy rovnic je uspořádaná dvojice [-9,4].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3286116" y="642918"/>
          <a:ext cx="2000264" cy="6005110"/>
        </p:xfrm>
        <a:graphic>
          <a:graphicData uri="http://schemas.openxmlformats.org/presentationml/2006/ole">
            <p:oleObj spid="_x0000_s71682" name="Rovnice" r:id="rId3" imgW="863280" imgH="2590560" progId="Equation.3">
              <p:embed/>
            </p:oleObj>
          </a:graphicData>
        </a:graphic>
      </p:graphicFrame>
      <p:graphicFrame>
        <p:nvGraphicFramePr>
          <p:cNvPr id="68616" name="Object 8"/>
          <p:cNvGraphicFramePr>
            <a:graphicFrameLocks noChangeAspect="1"/>
          </p:cNvGraphicFramePr>
          <p:nvPr/>
        </p:nvGraphicFramePr>
        <p:xfrm>
          <a:off x="1214414" y="3000372"/>
          <a:ext cx="1146338" cy="500066"/>
        </p:xfrm>
        <a:graphic>
          <a:graphicData uri="http://schemas.openxmlformats.org/presentationml/2006/ole">
            <p:oleObj spid="_x0000_s71683" name="Rovnice" r:id="rId4" imgW="495000" imgH="215640" progId="Equation.3">
              <p:embed/>
            </p:oleObj>
          </a:graphicData>
        </a:graphic>
      </p:graphicFrame>
      <p:graphicFrame>
        <p:nvGraphicFramePr>
          <p:cNvPr id="71688" name="Object 8" descr="Pergamen"/>
          <p:cNvGraphicFramePr>
            <a:graphicFrameLocks noChangeAspect="1"/>
          </p:cNvGraphicFramePr>
          <p:nvPr/>
        </p:nvGraphicFramePr>
        <p:xfrm>
          <a:off x="1071538" y="785794"/>
          <a:ext cx="1492250" cy="2078037"/>
        </p:xfrm>
        <a:graphic>
          <a:graphicData uri="http://schemas.openxmlformats.org/presentationml/2006/ole">
            <p:oleObj spid="_x0000_s71688" name="Rovnice" r:id="rId5" imgW="583920" imgH="812520" progId="Equation.3">
              <p:embed/>
            </p:oleObj>
          </a:graphicData>
        </a:graphic>
      </p:graphicFrame>
      <p:graphicFrame>
        <p:nvGraphicFramePr>
          <p:cNvPr id="71690" name="Object 10"/>
          <p:cNvGraphicFramePr>
            <a:graphicFrameLocks noChangeAspect="1"/>
          </p:cNvGraphicFramePr>
          <p:nvPr/>
        </p:nvGraphicFramePr>
        <p:xfrm>
          <a:off x="6429388" y="1142984"/>
          <a:ext cx="1836737" cy="1958989"/>
        </p:xfrm>
        <a:graphic>
          <a:graphicData uri="http://schemas.openxmlformats.org/presentationml/2006/ole">
            <p:oleObj spid="_x0000_s71690" name="Rovnice" r:id="rId6" imgW="774360" imgH="825480" progId="Equation.3">
              <p:embed/>
            </p:oleObj>
          </a:graphicData>
        </a:graphic>
      </p:graphicFrame>
      <p:cxnSp>
        <p:nvCxnSpPr>
          <p:cNvPr id="12" name="Přímá spojovací čára 11"/>
          <p:cNvCxnSpPr/>
          <p:nvPr/>
        </p:nvCxnSpPr>
        <p:spPr>
          <a:xfrm>
            <a:off x="3286116" y="4572008"/>
            <a:ext cx="2000264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286116" y="3500438"/>
            <a:ext cx="214314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286116" y="2500306"/>
            <a:ext cx="2071702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000496" y="6715148"/>
            <a:ext cx="1000132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000496" y="6643710"/>
            <a:ext cx="1000132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7143768" y="3143248"/>
            <a:ext cx="1214446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7143768" y="3071810"/>
            <a:ext cx="1214446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357554" y="5643578"/>
            <a:ext cx="1643074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0" fill="hold"/>
                                        <p:tgtEl>
                                          <p:spTgt spid="716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716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Zkouška: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879600" y="757238"/>
          <a:ext cx="3170238" cy="4535487"/>
        </p:xfrm>
        <a:graphic>
          <a:graphicData uri="http://schemas.openxmlformats.org/presentationml/2006/ole">
            <p:oleObj spid="_x0000_s73730" name="Rovnice" r:id="rId3" imgW="1384200" imgH="1981080" progId="Equation.3">
              <p:embed/>
            </p:oleObj>
          </a:graphicData>
        </a:graphic>
      </p:graphicFrame>
      <p:sp>
        <p:nvSpPr>
          <p:cNvPr id="9" name="Zástupný symbol pro obsah 2"/>
          <p:cNvSpPr txBox="1">
            <a:spLocks/>
          </p:cNvSpPr>
          <p:nvPr/>
        </p:nvSpPr>
        <p:spPr>
          <a:xfrm>
            <a:off x="285720" y="5857892"/>
            <a:ext cx="8501122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Řešením dané soustavy rovnic je uspořádaná dvojice [-6,-2].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2857488" y="857232"/>
          <a:ext cx="2143140" cy="2208550"/>
        </p:xfrm>
        <a:graphic>
          <a:graphicData uri="http://schemas.openxmlformats.org/presentationml/2006/ole">
            <p:oleObj spid="_x0000_s68612" name="Rovnice" r:id="rId3" imgW="838080" imgH="8632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9637" name="Object 5" descr="Pergamen"/>
          <p:cNvGraphicFramePr>
            <a:graphicFrameLocks noChangeAspect="1"/>
          </p:cNvGraphicFramePr>
          <p:nvPr/>
        </p:nvGraphicFramePr>
        <p:xfrm>
          <a:off x="714348" y="214290"/>
          <a:ext cx="3182957" cy="6426670"/>
        </p:xfrm>
        <a:graphic>
          <a:graphicData uri="http://schemas.openxmlformats.org/presentationml/2006/ole">
            <p:oleObj spid="_x0000_s69637" name="Rovnice" r:id="rId3" imgW="1333440" imgH="2692080" progId="Equation.3">
              <p:embed/>
            </p:oleObj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1285852" y="2214554"/>
            <a:ext cx="250033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000100" y="4500570"/>
            <a:ext cx="2286016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142976" y="3357562"/>
            <a:ext cx="250033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2214546" y="6643710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2214546" y="6572272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9636" name="Object 4"/>
          <p:cNvGraphicFramePr>
            <a:graphicFrameLocks noChangeAspect="1"/>
          </p:cNvGraphicFramePr>
          <p:nvPr/>
        </p:nvGraphicFramePr>
        <p:xfrm>
          <a:off x="5360988" y="1644650"/>
          <a:ext cx="2068532" cy="2100442"/>
        </p:xfrm>
        <a:graphic>
          <a:graphicData uri="http://schemas.openxmlformats.org/presentationml/2006/ole">
            <p:oleObj spid="_x0000_s69636" name="Rovnice" r:id="rId4" imgW="812520" imgH="825480" progId="Equation.3">
              <p:embed/>
            </p:oleObj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 flipV="1">
            <a:off x="6000760" y="3786190"/>
            <a:ext cx="1000132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6000760" y="3714752"/>
            <a:ext cx="1000132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857224" y="5500702"/>
            <a:ext cx="250033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2857488" y="857232"/>
          <a:ext cx="2143140" cy="2208550"/>
        </p:xfrm>
        <a:graphic>
          <a:graphicData uri="http://schemas.openxmlformats.org/presentationml/2006/ole">
            <p:oleObj spid="_x0000_s80898" name="Rovnice" r:id="rId3" imgW="838080" imgH="863280" progId="Equation.3">
              <p:embed/>
            </p:oleObj>
          </a:graphicData>
        </a:graphic>
      </p:graphicFrame>
      <p:graphicFrame>
        <p:nvGraphicFramePr>
          <p:cNvPr id="68616" name="Object 8"/>
          <p:cNvGraphicFramePr>
            <a:graphicFrameLocks noChangeAspect="1"/>
          </p:cNvGraphicFramePr>
          <p:nvPr/>
        </p:nvGraphicFramePr>
        <p:xfrm>
          <a:off x="6094413" y="1428750"/>
          <a:ext cx="1409700" cy="749300"/>
        </p:xfrm>
        <a:graphic>
          <a:graphicData uri="http://schemas.openxmlformats.org/presentationml/2006/ole">
            <p:oleObj spid="_x0000_s80899" name="Rovnice" r:id="rId4" imgW="40608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Zkouška: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2257425" y="379413"/>
          <a:ext cx="2413000" cy="5291137"/>
        </p:xfrm>
        <a:graphic>
          <a:graphicData uri="http://schemas.openxmlformats.org/presentationml/2006/ole">
            <p:oleObj spid="_x0000_s70658" name="Rovnice" r:id="rId3" imgW="1054080" imgH="2311200" progId="Equation.3">
              <p:embed/>
            </p:oleObj>
          </a:graphicData>
        </a:graphic>
      </p:graphicFrame>
      <p:sp>
        <p:nvSpPr>
          <p:cNvPr id="9" name="Zástupný symbol pro obsah 2"/>
          <p:cNvSpPr txBox="1">
            <a:spLocks/>
          </p:cNvSpPr>
          <p:nvPr/>
        </p:nvSpPr>
        <p:spPr>
          <a:xfrm>
            <a:off x="285720" y="5857892"/>
            <a:ext cx="8501122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Řešením dané soustavy rovnic je uspořádaná 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dvojice [-3,3].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2711450" y="857250"/>
          <a:ext cx="2436813" cy="2208213"/>
        </p:xfrm>
        <a:graphic>
          <a:graphicData uri="http://schemas.openxmlformats.org/presentationml/2006/ole">
            <p:oleObj spid="_x0000_s75778" name="Rovnice" r:id="rId3" imgW="952200" imgH="8632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9634" name="Object 2"/>
          <p:cNvGraphicFramePr>
            <a:graphicFrameLocks noChangeAspect="1"/>
          </p:cNvGraphicFramePr>
          <p:nvPr/>
        </p:nvGraphicFramePr>
        <p:xfrm>
          <a:off x="500063" y="157163"/>
          <a:ext cx="3143250" cy="6457950"/>
        </p:xfrm>
        <a:graphic>
          <a:graphicData uri="http://schemas.openxmlformats.org/presentationml/2006/ole">
            <p:oleObj spid="_x0000_s77826" name="Rovnice" r:id="rId3" imgW="1396800" imgH="2869920" progId="Equation.3">
              <p:embed/>
            </p:oleObj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1071538" y="2071678"/>
            <a:ext cx="250033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14348" y="4143380"/>
            <a:ext cx="2286016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071538" y="3143248"/>
            <a:ext cx="250033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1857356" y="6643710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1857356" y="6572272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9636" name="Object 4"/>
          <p:cNvGraphicFramePr>
            <a:graphicFrameLocks noChangeAspect="1"/>
          </p:cNvGraphicFramePr>
          <p:nvPr/>
        </p:nvGraphicFramePr>
        <p:xfrm>
          <a:off x="5143504" y="537487"/>
          <a:ext cx="2185989" cy="3990045"/>
        </p:xfrm>
        <a:graphic>
          <a:graphicData uri="http://schemas.openxmlformats.org/presentationml/2006/ole">
            <p:oleObj spid="_x0000_s77827" name="Rovnice" r:id="rId4" imgW="1015920" imgH="1854000" progId="Equation.3">
              <p:embed/>
            </p:oleObj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 flipV="1">
            <a:off x="5715008" y="4572008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5715008" y="4500570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42910" y="5214950"/>
            <a:ext cx="250033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2711450" y="857250"/>
          <a:ext cx="2436813" cy="2208213"/>
        </p:xfrm>
        <a:graphic>
          <a:graphicData uri="http://schemas.openxmlformats.org/presentationml/2006/ole">
            <p:oleObj spid="_x0000_s79874" name="Rovnice" r:id="rId3" imgW="952200" imgH="863280" progId="Equation.3">
              <p:embed/>
            </p:oleObj>
          </a:graphicData>
        </a:graphic>
      </p:graphicFrame>
      <p:graphicFrame>
        <p:nvGraphicFramePr>
          <p:cNvPr id="68616" name="Object 8"/>
          <p:cNvGraphicFramePr>
            <a:graphicFrameLocks noChangeAspect="1"/>
          </p:cNvGraphicFramePr>
          <p:nvPr/>
        </p:nvGraphicFramePr>
        <p:xfrm>
          <a:off x="6007100" y="1054100"/>
          <a:ext cx="1584325" cy="1498600"/>
        </p:xfrm>
        <a:graphic>
          <a:graphicData uri="http://schemas.openxmlformats.org/presentationml/2006/ole">
            <p:oleObj spid="_x0000_s79875" name="Rovnice" r:id="rId4" imgW="45720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Zkouška: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000100" y="1000108"/>
          <a:ext cx="2659792" cy="3786214"/>
        </p:xfrm>
        <a:graphic>
          <a:graphicData uri="http://schemas.openxmlformats.org/presentationml/2006/ole">
            <p:oleObj spid="_x0000_s78850" name="Rovnice" r:id="rId3" imgW="990360" imgH="1409400" progId="Equation.3">
              <p:embed/>
            </p:oleObj>
          </a:graphicData>
        </a:graphic>
      </p:graphicFrame>
      <p:sp>
        <p:nvSpPr>
          <p:cNvPr id="9" name="Zástupný symbol pro obsah 2"/>
          <p:cNvSpPr txBox="1">
            <a:spLocks/>
          </p:cNvSpPr>
          <p:nvPr/>
        </p:nvSpPr>
        <p:spPr>
          <a:xfrm>
            <a:off x="285720" y="5857892"/>
            <a:ext cx="8501122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Řešením dané soustavy rovnic je uspořádaná dvojice [3/2,2/3].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8851" name="Object 3"/>
          <p:cNvGraphicFramePr>
            <a:graphicFrameLocks noChangeAspect="1"/>
          </p:cNvGraphicFramePr>
          <p:nvPr/>
        </p:nvGraphicFramePr>
        <p:xfrm>
          <a:off x="4500562" y="1071546"/>
          <a:ext cx="3882426" cy="3714776"/>
        </p:xfrm>
        <a:graphic>
          <a:graphicData uri="http://schemas.openxmlformats.org/presentationml/2006/ole">
            <p:oleObj spid="_x0000_s78851" name="Rovnice" r:id="rId4" imgW="1473120" imgH="1409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788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788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1156716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COUFALOVÁ, Jana a kol. </a:t>
                      </a:r>
                      <a:r>
                        <a:rPr lang="cs-CZ" sz="1100" i="1" dirty="0" smtClean="0"/>
                        <a:t>Matematika pro 9. ročník základní školy</a:t>
                      </a:r>
                      <a:r>
                        <a:rPr lang="cs-CZ" sz="1100" dirty="0" smtClean="0"/>
                        <a:t>. Praha: Fortuna, 2007, ISBN 978-80-7168-995-9.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KINDL, Karel. </a:t>
                      </a:r>
                      <a:r>
                        <a:rPr lang="cs-CZ" sz="1100" i="1" dirty="0" smtClean="0"/>
                        <a:t>Sbírka úloh z algebry</a:t>
                      </a:r>
                      <a:r>
                        <a:rPr lang="cs-CZ" sz="1100" dirty="0" smtClean="0"/>
                        <a:t>. Brno: Státní pedagogické nakladatelství, </a:t>
                      </a:r>
                      <a:r>
                        <a:rPr lang="cs-CZ" sz="1100" dirty="0" err="1" smtClean="0"/>
                        <a:t>n.p</a:t>
                      </a:r>
                      <a:r>
                        <a:rPr lang="cs-CZ" sz="1100" dirty="0" smtClean="0"/>
                        <a:t>., v Praze, 1974, ISBN 14-371-74.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z galerie Microsoft office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786</TotalTime>
  <Words>519</Words>
  <Application>Microsoft Office PowerPoint</Application>
  <PresentationFormat>Předvádění na obrazovce (4:3)</PresentationFormat>
  <Paragraphs>76</Paragraphs>
  <Slides>25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8" baseType="lpstr">
      <vt:lpstr>Arkýř</vt:lpstr>
      <vt:lpstr>Motiv sady Office</vt:lpstr>
      <vt:lpstr>Rovnice</vt:lpstr>
      <vt:lpstr>Snímek 1</vt:lpstr>
      <vt:lpstr>Soustava dvou lineárních rovnic se dvěma neznámými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lineárních rovnic</dc:title>
  <dc:creator>rachotova</dc:creator>
  <cp:lastModifiedBy>rachotova</cp:lastModifiedBy>
  <cp:revision>88</cp:revision>
  <dcterms:created xsi:type="dcterms:W3CDTF">2013-03-31T20:48:47Z</dcterms:created>
  <dcterms:modified xsi:type="dcterms:W3CDTF">2013-06-03T00:15:39Z</dcterms:modified>
</cp:coreProperties>
</file>