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2" r:id="rId18"/>
    <p:sldId id="275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489" autoAdjust="0"/>
  </p:normalViewPr>
  <p:slideViewPr>
    <p:cSldViewPr>
      <p:cViewPr varScale="1">
        <p:scale>
          <a:sx n="73" d="100"/>
          <a:sy n="73" d="100"/>
        </p:scale>
        <p:origin x="-57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4" Type="http://schemas.openxmlformats.org/officeDocument/2006/relationships/image" Target="../media/image2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C7D017-AEB9-49CA-BA54-60398E84C29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E6D7A7-2FF5-4269-9B87-BC29BCF667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38416D-54B5-47EF-866F-D0AB386B477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38416D-54B5-47EF-866F-D0AB386B477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03587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VY_32_INOVACE_11C_13_Slovní úlohy o pohybu 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23.1.2013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podrobnému výkladu učiva, uvádí žáky do problematiky řešení úloh o pohybu. Dále seznamuje žáky s konkrétním řešením úloh, kdy se tělesa pohybují proti sobě. DUM je také možné využít k aktivnímu opakování, k samostudiu (v případě nemocnosti žáka, …), ….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500042"/>
            <a:ext cx="7772400" cy="1285883"/>
          </a:xfrm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SLOVNÍ ÚLOHY O POHYBU I.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1" name="Picture 3" descr="Mořský koní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5" y="2571750"/>
            <a:ext cx="3516313" cy="293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5" descr="http://t0.gstatic.com/images?q=tbn:ANd9GcS_tvkz8vlQho5MXEgXNX9J84RQ7tA2Am1S1pnvf9PaCkBXSFWy_Q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071688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7" descr="http://i.lidovky.cz/10/113/lngal/TSH3750ce_peregrine_falco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38" y="4071938"/>
            <a:ext cx="2370137" cy="176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642938" y="5572125"/>
            <a:ext cx="1643062" cy="35718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v = 1,5m/h</a:t>
            </a:r>
          </a:p>
        </p:txBody>
      </p:sp>
      <p:sp>
        <p:nvSpPr>
          <p:cNvPr id="2055" name="TextovéPole 15"/>
          <p:cNvSpPr txBox="1">
            <a:spLocks noChangeArrowheads="1"/>
          </p:cNvSpPr>
          <p:nvPr/>
        </p:nvSpPr>
        <p:spPr bwMode="auto">
          <a:xfrm>
            <a:off x="4643438" y="3929063"/>
            <a:ext cx="164307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>
                <a:latin typeface="Calibri" pitchFamily="34" charset="0"/>
              </a:rPr>
              <a:t>v = 112km/h</a:t>
            </a:r>
          </a:p>
        </p:txBody>
      </p:sp>
      <p:sp>
        <p:nvSpPr>
          <p:cNvPr id="2056" name="TextovéPole 17"/>
          <p:cNvSpPr txBox="1">
            <a:spLocks noChangeArrowheads="1"/>
          </p:cNvSpPr>
          <p:nvPr/>
        </p:nvSpPr>
        <p:spPr bwMode="auto">
          <a:xfrm>
            <a:off x="6429375" y="5857875"/>
            <a:ext cx="1785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 v = 322km/h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2055" grpId="0"/>
      <p:bldP spid="205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5984" y="214290"/>
            <a:ext cx="45320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Známe, víme …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6" descr="http://www.alcca.yc.cz/mozek-obr/mozek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1643050"/>
            <a:ext cx="6215106" cy="4661331"/>
          </a:xfrm>
          <a:prstGeom prst="rect">
            <a:avLst/>
          </a:prstGeom>
          <a:noFill/>
        </p:spPr>
      </p:pic>
      <p:pic>
        <p:nvPicPr>
          <p:cNvPr id="20" name="Picture 4" descr="http://www.metropolislive.cz/images/strucne/homer_brai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52" y="1214422"/>
            <a:ext cx="6786610" cy="467614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643306" y="1571612"/>
            <a:ext cx="1785950" cy="3170099"/>
          </a:xfrm>
          <a:prstGeom prst="rect">
            <a:avLst/>
          </a:prstGeom>
          <a:noFill/>
          <a:ln>
            <a:solidFill>
              <a:schemeClr val="bg1"/>
            </a:solidFill>
            <a:prstDash val="sysDot"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0" b="1" dirty="0">
                <a:latin typeface="Arial Black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5984" y="214290"/>
            <a:ext cx="45320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Známe, víme …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1357298"/>
            <a:ext cx="628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 slovních úlohách o pohybu se vyskytují </a:t>
            </a:r>
          </a:p>
          <a:p>
            <a:r>
              <a:rPr lang="cs-CZ" sz="2400" b="1" dirty="0" smtClean="0"/>
              <a:t>                    tři fyzikální veličiny: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2428868"/>
            <a:ext cx="3143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p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růměrná rychlost …</a:t>
            </a:r>
            <a:endParaRPr lang="cs-CZ" sz="2000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472" y="3571876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as …</a:t>
            </a:r>
            <a:endParaRPr lang="cs-CZ" sz="2000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1472" y="3000372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dráha …</a:t>
            </a:r>
            <a:endParaRPr lang="cs-CZ" sz="2000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3306" y="2428868"/>
            <a:ext cx="285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v</a:t>
            </a:r>
            <a:endParaRPr lang="cs-CZ" sz="2000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85918" y="3000372"/>
            <a:ext cx="43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s</a:t>
            </a:r>
            <a:endParaRPr lang="cs-CZ" sz="2000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71604" y="3571876"/>
            <a:ext cx="285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t</a:t>
            </a:r>
            <a:endParaRPr lang="cs-CZ" sz="2000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29058" y="2428868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[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km/h</a:t>
            </a:r>
            <a:r>
              <a:rPr lang="en-US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]</a:t>
            </a:r>
            <a:endParaRPr lang="cs-CZ" sz="2000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71670" y="3000372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[km]</a:t>
            </a:r>
            <a:endParaRPr lang="cs-CZ" sz="2000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57356" y="3571876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[h]</a:t>
            </a:r>
            <a:endParaRPr lang="cs-CZ" sz="2000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4348" y="4500570"/>
            <a:ext cx="271464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cs typeface="Arial" pitchFamily="34" charset="0"/>
              </a:rPr>
              <a:t>Převody:</a:t>
            </a:r>
          </a:p>
          <a:p>
            <a:r>
              <a:rPr lang="cs-CZ" sz="2400" b="1" dirty="0" smtClean="0">
                <a:cs typeface="Arial" pitchFamily="34" charset="0"/>
              </a:rPr>
              <a:t>1km = 1 000m</a:t>
            </a:r>
          </a:p>
          <a:p>
            <a:r>
              <a:rPr lang="cs-CZ" sz="2400" b="1" dirty="0" smtClean="0">
                <a:cs typeface="Arial" pitchFamily="34" charset="0"/>
              </a:rPr>
              <a:t>1h = 60min = 3 600s</a:t>
            </a:r>
          </a:p>
          <a:p>
            <a:r>
              <a:rPr lang="cs-CZ" sz="2400" b="1" dirty="0" smtClean="0">
                <a:cs typeface="Arial" pitchFamily="34" charset="0"/>
              </a:rPr>
              <a:t>(3,6km/h = 1m/s)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26"/>
          <p:cNvGrpSpPr/>
          <p:nvPr/>
        </p:nvGrpSpPr>
        <p:grpSpPr>
          <a:xfrm>
            <a:off x="5429256" y="2214554"/>
            <a:ext cx="2428892" cy="2000264"/>
            <a:chOff x="5214942" y="3429000"/>
            <a:chExt cx="2857520" cy="2143140"/>
          </a:xfrm>
        </p:grpSpPr>
        <p:sp>
          <p:nvSpPr>
            <p:cNvPr id="24" name="Rovnoramenný trojúhelník 23"/>
            <p:cNvSpPr/>
            <p:nvPr/>
          </p:nvSpPr>
          <p:spPr>
            <a:xfrm>
              <a:off x="5214942" y="3429000"/>
              <a:ext cx="2857520" cy="2143140"/>
            </a:xfrm>
            <a:prstGeom prst="triangle">
              <a:avLst/>
            </a:prstGeom>
            <a:solidFill>
              <a:schemeClr val="bg2"/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0"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s</a:t>
              </a:r>
            </a:p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t . v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26" name="Přímá spojovací čára 25"/>
            <p:cNvCxnSpPr/>
            <p:nvPr/>
          </p:nvCxnSpPr>
          <p:spPr>
            <a:xfrm>
              <a:off x="5786446" y="4929198"/>
              <a:ext cx="171451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Šipka dolů 32"/>
          <p:cNvSpPr/>
          <p:nvPr/>
        </p:nvSpPr>
        <p:spPr>
          <a:xfrm>
            <a:off x="6500826" y="4286256"/>
            <a:ext cx="285752" cy="500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5786446" y="4857760"/>
            <a:ext cx="1785950" cy="138499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s = v . t</a:t>
            </a:r>
          </a:p>
          <a:p>
            <a:r>
              <a:rPr lang="cs-CZ" sz="2800" b="1" dirty="0" smtClean="0"/>
              <a:t>  t = s : v</a:t>
            </a:r>
          </a:p>
          <a:p>
            <a:r>
              <a:rPr lang="cs-CZ" sz="2800" b="1" dirty="0" smtClean="0"/>
              <a:t>  v = s : t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2" grpId="0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85852" y="3143248"/>
            <a:ext cx="6572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 Dvě tělesa se pohybují proti sobě („dojde k setkání“).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5786454"/>
            <a:ext cx="62738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2. Dvě tělesa se pohybují  z jednoho místa jiným směrem.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642910" y="214290"/>
            <a:ext cx="8001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Slovní úlohy o pohybu si můžeme rozdělit na čtyři varianty: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6386" name="Picture 2" descr="Illustratie aut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1857364"/>
            <a:ext cx="1066807" cy="571504"/>
          </a:xfrm>
          <a:prstGeom prst="rect">
            <a:avLst/>
          </a:prstGeom>
          <a:noFill/>
        </p:spPr>
      </p:pic>
      <p:pic>
        <p:nvPicPr>
          <p:cNvPr id="16392" name="Picture 8" descr="Motorka 10x7cm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1785926"/>
            <a:ext cx="925821" cy="761993"/>
          </a:xfrm>
          <a:prstGeom prst="rect">
            <a:avLst/>
          </a:prstGeom>
          <a:noFill/>
        </p:spPr>
      </p:pic>
      <p:pic>
        <p:nvPicPr>
          <p:cNvPr id="13" name="Picture 2" descr="Motorka 10x7cm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4572008"/>
            <a:ext cx="1012618" cy="833431"/>
          </a:xfrm>
          <a:prstGeom prst="rect">
            <a:avLst/>
          </a:prstGeom>
          <a:noFill/>
        </p:spPr>
      </p:pic>
      <p:pic>
        <p:nvPicPr>
          <p:cNvPr id="14" name="Picture 4" descr="Illustratie auto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4572008"/>
            <a:ext cx="1200117" cy="642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114 0.00556 L 0.29114 0.005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7 0.00903 L -0.26945 0.0090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214554"/>
            <a:ext cx="87154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3. Dvě tělesa se pohybují z jednoho místa stejným směrem, </a:t>
            </a:r>
          </a:p>
          <a:p>
            <a:pPr algn="ctr"/>
            <a:r>
              <a:rPr lang="cs-CZ" sz="2000" b="1" dirty="0" smtClean="0"/>
              <a:t>ale jejich pohyb začíná v jiném čase.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2976" y="5429264"/>
            <a:ext cx="69812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/>
              <a:t>4</a:t>
            </a:r>
            <a:r>
              <a:rPr lang="cs-CZ" sz="2000" b="1" dirty="0" smtClean="0"/>
              <a:t>. Dvě tělesa se pohybují ze dvou různých míst ležících za sebou </a:t>
            </a:r>
          </a:p>
          <a:p>
            <a:pPr algn="ctr"/>
            <a:r>
              <a:rPr lang="cs-CZ" sz="2000" b="1" dirty="0" smtClean="0"/>
              <a:t>a pohybují se týmž směrem.</a:t>
            </a:r>
            <a:endParaRPr lang="cs-CZ" sz="2000" b="1" dirty="0"/>
          </a:p>
        </p:txBody>
      </p:sp>
      <p:pic>
        <p:nvPicPr>
          <p:cNvPr id="4" name="Picture 4" descr="http://www.samolepkovna.cz/176-1440-thickbox/kreslena-motor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571480"/>
            <a:ext cx="1028674" cy="1028674"/>
          </a:xfrm>
          <a:prstGeom prst="rect">
            <a:avLst/>
          </a:prstGeom>
          <a:noFill/>
        </p:spPr>
      </p:pic>
      <p:pic>
        <p:nvPicPr>
          <p:cNvPr id="5" name="Picture 2" descr="Motorka 10x7cm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714356"/>
            <a:ext cx="1012618" cy="833431"/>
          </a:xfrm>
          <a:prstGeom prst="rect">
            <a:avLst/>
          </a:prstGeom>
          <a:noFill/>
        </p:spPr>
      </p:pic>
      <p:pic>
        <p:nvPicPr>
          <p:cNvPr id="6" name="Picture 2" descr="Motorka 10x7cm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786190"/>
            <a:ext cx="1012618" cy="833431"/>
          </a:xfrm>
          <a:prstGeom prst="rect">
            <a:avLst/>
          </a:prstGeom>
          <a:noFill/>
        </p:spPr>
      </p:pic>
      <p:pic>
        <p:nvPicPr>
          <p:cNvPr id="7" name="Picture 4" descr="http://www.samolepkovna.cz/176-1440-thickbox/kreslena-motor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3714752"/>
            <a:ext cx="1028674" cy="10286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3 -0.01134 L 0.84739 -0.011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2 -3.33333E-6 L 0.84236 -0.0048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0.86649 0.00278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3" y="1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33333E-6 L 0.49063 -0.0011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38" y="285750"/>
            <a:ext cx="8001000" cy="3698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Slovní úlohy o pohybu si můžeme rozdělit na čtyři varianty: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1357313" y="857250"/>
            <a:ext cx="6572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1. </a:t>
            </a:r>
            <a:r>
              <a:rPr lang="cs-CZ" sz="2000" b="1" dirty="0">
                <a:latin typeface="Times New Roman" pitchFamily="18" charset="0"/>
              </a:rPr>
              <a:t>Dvě tělesa se pohybují proti sobě („dojde k setkání“).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1428750" y="2214563"/>
            <a:ext cx="62849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2. Dvě tělesa se pohybují z jednoho místa jiným směrem.</a:t>
            </a: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0" y="3571875"/>
            <a:ext cx="8715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dirty="0">
                <a:latin typeface="Calibri" pitchFamily="34" charset="0"/>
              </a:rPr>
              <a:t>3. Dvě tělesa se pohybují z jednoho místa stejným směrem, </a:t>
            </a:r>
          </a:p>
          <a:p>
            <a:pPr algn="ctr"/>
            <a:r>
              <a:rPr lang="cs-CZ" sz="2000" b="1" dirty="0">
                <a:latin typeface="Calibri" pitchFamily="34" charset="0"/>
              </a:rPr>
              <a:t>ale jejich pohyb začíná v jiném čase.</a:t>
            </a:r>
          </a:p>
        </p:txBody>
      </p:sp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1000125" y="5143500"/>
            <a:ext cx="69818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>
                <a:latin typeface="Calibri" pitchFamily="34" charset="0"/>
              </a:rPr>
              <a:t>4. Dvě tělesa se pohybují ze dvou různých míst ležících za sebou </a:t>
            </a:r>
          </a:p>
          <a:p>
            <a:pPr algn="ctr"/>
            <a:r>
              <a:rPr lang="cs-CZ" sz="2000" b="1" dirty="0">
                <a:latin typeface="Calibri" pitchFamily="34" charset="0"/>
              </a:rPr>
              <a:t>a pohybují se týmž směrem.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1857375" y="1714500"/>
            <a:ext cx="1785938" cy="1588"/>
          </a:xfrm>
          <a:prstGeom prst="straightConnector1">
            <a:avLst/>
          </a:prstGeom>
          <a:ln w="38100">
            <a:solidFill>
              <a:schemeClr val="tx1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6" name="TextovéPole 23"/>
          <p:cNvSpPr txBox="1">
            <a:spLocks noChangeArrowheads="1"/>
          </p:cNvSpPr>
          <p:nvPr/>
        </p:nvSpPr>
        <p:spPr bwMode="auto">
          <a:xfrm>
            <a:off x="6786563" y="1285875"/>
            <a:ext cx="12144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s</a:t>
            </a:r>
            <a:r>
              <a:rPr lang="cs-CZ" sz="2000" b="1" dirty="0">
                <a:latin typeface="Calibri" pitchFamily="34" charset="0"/>
              </a:rPr>
              <a:t> = </a:t>
            </a:r>
            <a:r>
              <a:rPr lang="cs-CZ" sz="2000" b="1" dirty="0" err="1">
                <a:latin typeface="Calibri" pitchFamily="34" charset="0"/>
              </a:rPr>
              <a:t>s</a:t>
            </a:r>
            <a:r>
              <a:rPr lang="cs-CZ" sz="2000" b="1" dirty="0">
                <a:latin typeface="Calibri" pitchFamily="34" charset="0"/>
              </a:rPr>
              <a:t>₁ ₊ </a:t>
            </a:r>
            <a:r>
              <a:rPr lang="cs-CZ" sz="2000" b="1" dirty="0" err="1">
                <a:solidFill>
                  <a:schemeClr val="tx2"/>
                </a:solidFill>
                <a:latin typeface="Calibri" pitchFamily="34" charset="0"/>
              </a:rPr>
              <a:t>s</a:t>
            </a:r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₂</a:t>
            </a:r>
            <a:endParaRPr lang="cs-CZ" dirty="0">
              <a:latin typeface="Calibri" pitchFamily="34" charset="0"/>
            </a:endParaRPr>
          </a:p>
        </p:txBody>
      </p:sp>
      <p:grpSp>
        <p:nvGrpSpPr>
          <p:cNvPr id="3" name="Skupina 29"/>
          <p:cNvGrpSpPr>
            <a:grpSpLocks/>
          </p:cNvGrpSpPr>
          <p:nvPr/>
        </p:nvGrpSpPr>
        <p:grpSpPr bwMode="auto">
          <a:xfrm>
            <a:off x="1857375" y="1571625"/>
            <a:ext cx="4429125" cy="542925"/>
            <a:chOff x="1857356" y="1357298"/>
            <a:chExt cx="4429156" cy="542986"/>
          </a:xfrm>
        </p:grpSpPr>
        <p:cxnSp>
          <p:nvCxnSpPr>
            <p:cNvPr id="11" name="Přímá spojovací šipka 10"/>
            <p:cNvCxnSpPr/>
            <p:nvPr/>
          </p:nvCxnSpPr>
          <p:spPr>
            <a:xfrm rot="10800000">
              <a:off x="3571868" y="1500189"/>
              <a:ext cx="2714644" cy="1588"/>
            </a:xfrm>
            <a:prstGeom prst="straightConnector1">
              <a:avLst/>
            </a:prstGeom>
            <a:ln w="38100">
              <a:solidFill>
                <a:schemeClr val="tx2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94" name="TextovéPole 21"/>
            <p:cNvSpPr txBox="1">
              <a:spLocks noChangeArrowheads="1"/>
            </p:cNvSpPr>
            <p:nvPr/>
          </p:nvSpPr>
          <p:spPr bwMode="auto">
            <a:xfrm>
              <a:off x="2428860" y="1500174"/>
              <a:ext cx="562486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000" b="1">
                  <a:latin typeface="Calibri" pitchFamily="34" charset="0"/>
                </a:rPr>
                <a:t>s₁</a:t>
              </a:r>
            </a:p>
          </p:txBody>
        </p:sp>
        <p:sp>
          <p:nvSpPr>
            <p:cNvPr id="7195" name="TextovéPole 22"/>
            <p:cNvSpPr txBox="1">
              <a:spLocks noChangeArrowheads="1"/>
            </p:cNvSpPr>
            <p:nvPr/>
          </p:nvSpPr>
          <p:spPr bwMode="auto">
            <a:xfrm>
              <a:off x="4786314" y="1500174"/>
              <a:ext cx="42862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000" b="1">
                  <a:solidFill>
                    <a:schemeClr val="tx2"/>
                  </a:solidFill>
                  <a:latin typeface="Calibri" pitchFamily="34" charset="0"/>
                </a:rPr>
                <a:t>s₂</a:t>
              </a:r>
              <a:endParaRPr lang="cs-CZ">
                <a:latin typeface="Calibri" pitchFamily="34" charset="0"/>
              </a:endParaRPr>
            </a:p>
          </p:txBody>
        </p:sp>
        <p:cxnSp>
          <p:nvCxnSpPr>
            <p:cNvPr id="27" name="Přímá spojovací čára 26"/>
            <p:cNvCxnSpPr/>
            <p:nvPr/>
          </p:nvCxnSpPr>
          <p:spPr>
            <a:xfrm>
              <a:off x="1857356" y="1357298"/>
              <a:ext cx="4429156" cy="1588"/>
            </a:xfrm>
            <a:prstGeom prst="line">
              <a:avLst/>
            </a:prstGeom>
            <a:ln w="38100">
              <a:solidFill>
                <a:srgbClr val="FF000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78" name="TextovéPole 30"/>
          <p:cNvSpPr txBox="1">
            <a:spLocks noChangeArrowheads="1"/>
          </p:cNvSpPr>
          <p:nvPr/>
        </p:nvSpPr>
        <p:spPr bwMode="auto">
          <a:xfrm>
            <a:off x="3786188" y="1214438"/>
            <a:ext cx="428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alibri" pitchFamily="34" charset="0"/>
              </a:rPr>
              <a:t>s</a:t>
            </a:r>
          </a:p>
        </p:txBody>
      </p:sp>
      <p:cxnSp>
        <p:nvCxnSpPr>
          <p:cNvPr id="35" name="Přímá spojovací šipka 34"/>
          <p:cNvCxnSpPr/>
          <p:nvPr/>
        </p:nvCxnSpPr>
        <p:spPr>
          <a:xfrm>
            <a:off x="5000625" y="3071813"/>
            <a:ext cx="1643063" cy="1587"/>
          </a:xfrm>
          <a:prstGeom prst="straightConnector1">
            <a:avLst/>
          </a:prstGeom>
          <a:ln w="38100">
            <a:solidFill>
              <a:schemeClr val="tx1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10800000">
            <a:off x="1714500" y="3071813"/>
            <a:ext cx="3286125" cy="1587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1" name="TextovéPole 48"/>
          <p:cNvSpPr txBox="1">
            <a:spLocks noChangeArrowheads="1"/>
          </p:cNvSpPr>
          <p:nvPr/>
        </p:nvSpPr>
        <p:spPr bwMode="auto">
          <a:xfrm>
            <a:off x="3071813" y="3143250"/>
            <a:ext cx="428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alibri" pitchFamily="34" charset="0"/>
              </a:rPr>
              <a:t>s₂</a:t>
            </a:r>
            <a:endParaRPr lang="cs-CZ">
              <a:latin typeface="Calibri" pitchFamily="34" charset="0"/>
            </a:endParaRPr>
          </a:p>
        </p:txBody>
      </p:sp>
      <p:sp>
        <p:nvSpPr>
          <p:cNvPr id="7182" name="TextovéPole 49"/>
          <p:cNvSpPr txBox="1">
            <a:spLocks noChangeArrowheads="1"/>
          </p:cNvSpPr>
          <p:nvPr/>
        </p:nvSpPr>
        <p:spPr bwMode="auto">
          <a:xfrm>
            <a:off x="5643563" y="3143250"/>
            <a:ext cx="428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s₁</a:t>
            </a:r>
            <a:endParaRPr lang="cs-CZ">
              <a:latin typeface="Calibri" pitchFamily="34" charset="0"/>
            </a:endParaRPr>
          </a:p>
        </p:txBody>
      </p:sp>
      <p:cxnSp>
        <p:nvCxnSpPr>
          <p:cNvPr id="52" name="Přímá spojovací čára 51"/>
          <p:cNvCxnSpPr/>
          <p:nvPr/>
        </p:nvCxnSpPr>
        <p:spPr>
          <a:xfrm>
            <a:off x="1785938" y="2857500"/>
            <a:ext cx="4786312" cy="1588"/>
          </a:xfrm>
          <a:prstGeom prst="line">
            <a:avLst/>
          </a:prstGeom>
          <a:ln w="38100">
            <a:solidFill>
              <a:srgbClr val="FF0000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4" name="TextovéPole 54"/>
          <p:cNvSpPr txBox="1">
            <a:spLocks noChangeArrowheads="1"/>
          </p:cNvSpPr>
          <p:nvPr/>
        </p:nvSpPr>
        <p:spPr bwMode="auto">
          <a:xfrm flipV="1">
            <a:off x="4071938" y="2500313"/>
            <a:ext cx="2952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7185" name="TextovéPole 55"/>
          <p:cNvSpPr txBox="1">
            <a:spLocks noChangeArrowheads="1"/>
          </p:cNvSpPr>
          <p:nvPr/>
        </p:nvSpPr>
        <p:spPr bwMode="auto">
          <a:xfrm>
            <a:off x="6929438" y="2714625"/>
            <a:ext cx="12144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s</a:t>
            </a:r>
            <a:r>
              <a:rPr lang="cs-CZ" sz="2000" b="1" dirty="0">
                <a:latin typeface="Calibri" pitchFamily="34" charset="0"/>
              </a:rPr>
              <a:t> = </a:t>
            </a:r>
            <a:r>
              <a:rPr lang="cs-CZ" sz="2000" b="1" dirty="0" err="1">
                <a:latin typeface="Calibri" pitchFamily="34" charset="0"/>
              </a:rPr>
              <a:t>s</a:t>
            </a:r>
            <a:r>
              <a:rPr lang="cs-CZ" sz="2000" b="1" dirty="0">
                <a:latin typeface="Calibri" pitchFamily="34" charset="0"/>
              </a:rPr>
              <a:t>₁ ₊ </a:t>
            </a:r>
            <a:r>
              <a:rPr lang="cs-CZ" sz="2000" b="1" dirty="0" err="1">
                <a:solidFill>
                  <a:schemeClr val="tx2"/>
                </a:solidFill>
                <a:latin typeface="Calibri" pitchFamily="34" charset="0"/>
              </a:rPr>
              <a:t>s</a:t>
            </a:r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₂</a:t>
            </a:r>
            <a:endParaRPr lang="cs-CZ" dirty="0">
              <a:latin typeface="Calibri" pitchFamily="34" charset="0"/>
            </a:endParaRPr>
          </a:p>
        </p:txBody>
      </p:sp>
      <p:cxnSp>
        <p:nvCxnSpPr>
          <p:cNvPr id="57" name="Přímá spojovací šipka 56"/>
          <p:cNvCxnSpPr/>
          <p:nvPr/>
        </p:nvCxnSpPr>
        <p:spPr>
          <a:xfrm flipV="1">
            <a:off x="2428875" y="4500563"/>
            <a:ext cx="4071938" cy="1587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šipka 59"/>
          <p:cNvCxnSpPr/>
          <p:nvPr/>
        </p:nvCxnSpPr>
        <p:spPr>
          <a:xfrm>
            <a:off x="2428875" y="4572000"/>
            <a:ext cx="4071938" cy="1588"/>
          </a:xfrm>
          <a:prstGeom prst="straightConnector1">
            <a:avLst/>
          </a:prstGeom>
          <a:ln w="38100">
            <a:solidFill>
              <a:schemeClr val="tx1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8" name="TextovéPole 63"/>
          <p:cNvSpPr txBox="1">
            <a:spLocks noChangeArrowheads="1"/>
          </p:cNvSpPr>
          <p:nvPr/>
        </p:nvSpPr>
        <p:spPr bwMode="auto">
          <a:xfrm>
            <a:off x="3857625" y="4643438"/>
            <a:ext cx="928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s₁  </a:t>
            </a:r>
            <a:r>
              <a:rPr lang="cs-CZ" sz="2000" b="1">
                <a:solidFill>
                  <a:srgbClr val="FF0000"/>
                </a:solidFill>
                <a:latin typeface="Calibri" pitchFamily="34" charset="0"/>
              </a:rPr>
              <a:t>=</a:t>
            </a:r>
            <a:r>
              <a:rPr lang="cs-CZ" sz="2000" b="1">
                <a:latin typeface="Calibri" pitchFamily="34" charset="0"/>
              </a:rPr>
              <a:t>  </a:t>
            </a:r>
            <a:r>
              <a:rPr lang="cs-CZ" sz="2000" b="1">
                <a:solidFill>
                  <a:schemeClr val="tx2"/>
                </a:solidFill>
                <a:latin typeface="Calibri" pitchFamily="34" charset="0"/>
              </a:rPr>
              <a:t>s₂</a:t>
            </a:r>
            <a:endParaRPr lang="cs-CZ">
              <a:latin typeface="Calibri" pitchFamily="34" charset="0"/>
            </a:endParaRPr>
          </a:p>
        </p:txBody>
      </p:sp>
      <p:sp>
        <p:nvSpPr>
          <p:cNvPr id="7189" name="TextovéPole 64"/>
          <p:cNvSpPr txBox="1">
            <a:spLocks noChangeArrowheads="1"/>
          </p:cNvSpPr>
          <p:nvPr/>
        </p:nvSpPr>
        <p:spPr bwMode="auto">
          <a:xfrm>
            <a:off x="2143125" y="4643438"/>
            <a:ext cx="1000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t₁ </a:t>
            </a:r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≠ </a:t>
            </a:r>
            <a:r>
              <a:rPr lang="cs-CZ" sz="2000" b="1" dirty="0" err="1">
                <a:solidFill>
                  <a:schemeClr val="tx2"/>
                </a:solidFill>
                <a:latin typeface="Calibri" pitchFamily="34" charset="0"/>
              </a:rPr>
              <a:t>t</a:t>
            </a:r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₂</a:t>
            </a:r>
          </a:p>
        </p:txBody>
      </p:sp>
      <p:cxnSp>
        <p:nvCxnSpPr>
          <p:cNvPr id="66" name="Přímá spojovací šipka 65"/>
          <p:cNvCxnSpPr/>
          <p:nvPr/>
        </p:nvCxnSpPr>
        <p:spPr>
          <a:xfrm>
            <a:off x="2428875" y="6000750"/>
            <a:ext cx="4071938" cy="1588"/>
          </a:xfrm>
          <a:prstGeom prst="straightConnector1">
            <a:avLst/>
          </a:prstGeom>
          <a:ln w="38100">
            <a:solidFill>
              <a:schemeClr val="tx1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šipka 66"/>
          <p:cNvCxnSpPr/>
          <p:nvPr/>
        </p:nvCxnSpPr>
        <p:spPr>
          <a:xfrm flipV="1">
            <a:off x="3429000" y="6000750"/>
            <a:ext cx="3071813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  <a:effectLst>
            <a:outerShdw blurRad="50800" dist="38100" dir="2700000" sx="101000" sy="101000" algn="tl" rotWithShape="0">
              <a:prstClr val="black">
                <a:alpha val="81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2" name="TextovéPole 68"/>
          <p:cNvSpPr txBox="1">
            <a:spLocks noChangeArrowheads="1"/>
          </p:cNvSpPr>
          <p:nvPr/>
        </p:nvSpPr>
        <p:spPr bwMode="auto">
          <a:xfrm>
            <a:off x="3857625" y="6143625"/>
            <a:ext cx="928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s₁  </a:t>
            </a:r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≠</a:t>
            </a:r>
            <a:r>
              <a:rPr lang="cs-CZ" sz="2000" b="1" dirty="0">
                <a:latin typeface="Calibri" pitchFamily="34" charset="0"/>
              </a:rPr>
              <a:t>  </a:t>
            </a:r>
            <a:r>
              <a:rPr lang="cs-CZ" sz="2000" b="1" dirty="0" err="1">
                <a:solidFill>
                  <a:schemeClr val="tx2"/>
                </a:solidFill>
                <a:latin typeface="Calibri" pitchFamily="34" charset="0"/>
              </a:rPr>
              <a:t>s</a:t>
            </a:r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₂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7171" grpId="1"/>
      <p:bldP spid="7172" grpId="0"/>
      <p:bldP spid="7173" grpId="0"/>
      <p:bldP spid="7174" grpId="0"/>
      <p:bldP spid="7174" grpId="1"/>
      <p:bldP spid="7176" grpId="0"/>
      <p:bldP spid="7178" grpId="0"/>
      <p:bldP spid="7181" grpId="0"/>
      <p:bldP spid="7182" grpId="0"/>
      <p:bldP spid="7184" grpId="0"/>
      <p:bldP spid="7185" grpId="0"/>
      <p:bldP spid="7188" grpId="0"/>
      <p:bldP spid="7189" grpId="0"/>
      <p:bldP spid="719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7158" y="214290"/>
            <a:ext cx="3571899" cy="928694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Začínáme …</a:t>
            </a:r>
          </a:p>
        </p:txBody>
      </p:sp>
      <p:sp>
        <p:nvSpPr>
          <p:cNvPr id="8195" name="TextovéPole 5"/>
          <p:cNvSpPr txBox="1">
            <a:spLocks noChangeArrowheads="1"/>
          </p:cNvSpPr>
          <p:nvPr/>
        </p:nvSpPr>
        <p:spPr bwMode="auto">
          <a:xfrm>
            <a:off x="500063" y="1214438"/>
            <a:ext cx="8001000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dirty="0">
                <a:latin typeface="Calibri" pitchFamily="34" charset="0"/>
              </a:rPr>
              <a:t>Milan z Hradce Králové nasedl v sedm hodin na své nové kole a rychlostí 20km/h se řítil za svou novou láskou Eliškou z </a:t>
            </a:r>
            <a:r>
              <a:rPr lang="cs-CZ" sz="2000" b="1" dirty="0" err="1">
                <a:latin typeface="Calibri" pitchFamily="34" charset="0"/>
              </a:rPr>
              <a:t>Častolovického</a:t>
            </a:r>
            <a:r>
              <a:rPr lang="cs-CZ" sz="2000" b="1" dirty="0">
                <a:latin typeface="Calibri" pitchFamily="34" charset="0"/>
              </a:rPr>
              <a:t> zámku. Eliška se mu ve stejnou dobu vydala pěšky naproti rychlostí 5km/</a:t>
            </a:r>
            <a:r>
              <a:rPr lang="cs-CZ" sz="2000" b="1" dirty="0" err="1">
                <a:latin typeface="Calibri" pitchFamily="34" charset="0"/>
              </a:rPr>
              <a:t>h</a:t>
            </a:r>
            <a:r>
              <a:rPr lang="cs-CZ" sz="2000" b="1" dirty="0">
                <a:latin typeface="Calibri" pitchFamily="34" charset="0"/>
              </a:rPr>
              <a:t>. Na začátku pohybu je od sebe dělilo 30km.</a:t>
            </a:r>
          </a:p>
          <a:p>
            <a:pPr algn="ctr"/>
            <a:r>
              <a:rPr lang="cs-CZ" sz="2000" b="1" dirty="0">
                <a:latin typeface="Calibri" pitchFamily="34" charset="0"/>
              </a:rPr>
              <a:t> V kolik hodin se potkají? V jaké vzdálenosti od zámku?</a:t>
            </a:r>
          </a:p>
        </p:txBody>
      </p:sp>
      <p:sp>
        <p:nvSpPr>
          <p:cNvPr id="8196" name="TextovéPole 6"/>
          <p:cNvSpPr txBox="1">
            <a:spLocks noChangeArrowheads="1"/>
          </p:cNvSpPr>
          <p:nvPr/>
        </p:nvSpPr>
        <p:spPr bwMode="auto">
          <a:xfrm>
            <a:off x="1643063" y="3000375"/>
            <a:ext cx="5214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A. Pozorně si přečti text (několikrát)!!! </a:t>
            </a:r>
          </a:p>
        </p:txBody>
      </p:sp>
      <p:sp>
        <p:nvSpPr>
          <p:cNvPr id="8197" name="TextovéPole 7"/>
          <p:cNvSpPr txBox="1">
            <a:spLocks noChangeArrowheads="1"/>
          </p:cNvSpPr>
          <p:nvPr/>
        </p:nvSpPr>
        <p:spPr bwMode="auto">
          <a:xfrm>
            <a:off x="571500" y="3643313"/>
            <a:ext cx="76438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B. Situaci si načrtni. Do náčrtu si poznamenej důležité údaje (v, s, t)!!! </a:t>
            </a:r>
          </a:p>
        </p:txBody>
      </p:sp>
      <p:pic>
        <p:nvPicPr>
          <p:cNvPr id="8198" name="Picture 2" descr="http://t3.gstatic.com/images?q=tbn:ANd9GcT7a_49hZ2JMc04hHnjpJ975qVIhH5lAP-piFy9kX5UeXLp2wY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3" y="4572000"/>
            <a:ext cx="1500187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4" descr="http://www.castolovice.info/fotky/home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75" y="4554538"/>
            <a:ext cx="1357313" cy="101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>
            <a:off x="928688" y="5000625"/>
            <a:ext cx="6643687" cy="1588"/>
          </a:xfrm>
          <a:prstGeom prst="straightConnector1">
            <a:avLst/>
          </a:prstGeom>
          <a:ln w="381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000125" y="5286375"/>
            <a:ext cx="4857750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>
            <a:off x="5786438" y="5286375"/>
            <a:ext cx="1785937" cy="1588"/>
          </a:xfrm>
          <a:prstGeom prst="straightConnector1">
            <a:avLst/>
          </a:prstGeom>
          <a:ln w="38100">
            <a:solidFill>
              <a:schemeClr val="accent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3" name="TextovéPole 25"/>
          <p:cNvSpPr txBox="1">
            <a:spLocks noChangeArrowheads="1"/>
          </p:cNvSpPr>
          <p:nvPr/>
        </p:nvSpPr>
        <p:spPr bwMode="auto">
          <a:xfrm>
            <a:off x="3786188" y="4500563"/>
            <a:ext cx="1122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s = 30km</a:t>
            </a:r>
          </a:p>
        </p:txBody>
      </p:sp>
      <p:sp>
        <p:nvSpPr>
          <p:cNvPr id="8204" name="TextovéPole 26"/>
          <p:cNvSpPr txBox="1">
            <a:spLocks noChangeArrowheads="1"/>
          </p:cNvSpPr>
          <p:nvPr/>
        </p:nvSpPr>
        <p:spPr bwMode="auto">
          <a:xfrm>
            <a:off x="2500313" y="5357813"/>
            <a:ext cx="14541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v₁ = 20km/h</a:t>
            </a:r>
          </a:p>
        </p:txBody>
      </p:sp>
      <p:sp>
        <p:nvSpPr>
          <p:cNvPr id="8205" name="TextovéPole 27"/>
          <p:cNvSpPr txBox="1">
            <a:spLocks noChangeArrowheads="1"/>
          </p:cNvSpPr>
          <p:nvPr/>
        </p:nvSpPr>
        <p:spPr bwMode="auto">
          <a:xfrm>
            <a:off x="6143625" y="5357813"/>
            <a:ext cx="1346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accent2"/>
                </a:solidFill>
                <a:latin typeface="Calibri" pitchFamily="34" charset="0"/>
              </a:rPr>
              <a:t>v₂ = 5km/h</a:t>
            </a:r>
            <a:endParaRPr lang="cs-CZ" b="1">
              <a:solidFill>
                <a:schemeClr val="accent2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8196" grpId="0"/>
      <p:bldP spid="8197" grpId="1"/>
      <p:bldP spid="8203" grpId="0"/>
      <p:bldP spid="8204" grpId="0"/>
      <p:bldP spid="820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7"/>
          <p:cNvSpPr txBox="1">
            <a:spLocks noChangeArrowheads="1"/>
          </p:cNvSpPr>
          <p:nvPr/>
        </p:nvSpPr>
        <p:spPr bwMode="auto">
          <a:xfrm>
            <a:off x="571500" y="357188"/>
            <a:ext cx="76438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alibri" pitchFamily="34" charset="0"/>
              </a:rPr>
              <a:t>B. Situaci si načrtni. Do náčrtu si poznamenej důležité údaje (v, s, t)!!! </a:t>
            </a:r>
          </a:p>
        </p:txBody>
      </p:sp>
      <p:grpSp>
        <p:nvGrpSpPr>
          <p:cNvPr id="2" name="Skupina 14"/>
          <p:cNvGrpSpPr>
            <a:grpSpLocks/>
          </p:cNvGrpSpPr>
          <p:nvPr/>
        </p:nvGrpSpPr>
        <p:grpSpPr bwMode="auto">
          <a:xfrm>
            <a:off x="642938" y="857250"/>
            <a:ext cx="7572375" cy="1257300"/>
            <a:chOff x="785786" y="4500570"/>
            <a:chExt cx="7572385" cy="1257366"/>
          </a:xfrm>
        </p:grpSpPr>
        <p:pic>
          <p:nvPicPr>
            <p:cNvPr id="9251" name="Picture 2" descr="http://t3.gstatic.com/images?q=tbn:ANd9GcT7a_49hZ2JMc04hHnjpJ975qVIhH5lAP-piFy9kX5UeXLp2wY8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85786" y="4572008"/>
              <a:ext cx="1500199" cy="1095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52" name="Picture 4" descr="http://www.castolovice.info/fotky/home_2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000892" y="4554148"/>
              <a:ext cx="1357279" cy="10179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2" name="Přímá spojovací šipka 11"/>
            <p:cNvCxnSpPr/>
            <p:nvPr/>
          </p:nvCxnSpPr>
          <p:spPr>
            <a:xfrm>
              <a:off x="928661" y="5000659"/>
              <a:ext cx="6643696" cy="1587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šipka 15"/>
            <p:cNvCxnSpPr/>
            <p:nvPr/>
          </p:nvCxnSpPr>
          <p:spPr>
            <a:xfrm>
              <a:off x="1000098" y="5286424"/>
              <a:ext cx="4857756" cy="1587"/>
            </a:xfrm>
            <a:prstGeom prst="straightConnector1">
              <a:avLst/>
            </a:prstGeom>
            <a:ln w="38100">
              <a:solidFill>
                <a:schemeClr val="tx2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šipka 17"/>
            <p:cNvCxnSpPr/>
            <p:nvPr/>
          </p:nvCxnSpPr>
          <p:spPr>
            <a:xfrm rot="10800000">
              <a:off x="5786418" y="5286424"/>
              <a:ext cx="1785939" cy="1587"/>
            </a:xfrm>
            <a:prstGeom prst="straightConnector1">
              <a:avLst/>
            </a:prstGeom>
            <a:ln w="38100">
              <a:solidFill>
                <a:schemeClr val="accent2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56" name="TextovéPole 25"/>
            <p:cNvSpPr txBox="1">
              <a:spLocks noChangeArrowheads="1"/>
            </p:cNvSpPr>
            <p:nvPr/>
          </p:nvSpPr>
          <p:spPr bwMode="auto">
            <a:xfrm>
              <a:off x="3786182" y="4500570"/>
              <a:ext cx="1122423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000" b="1" dirty="0">
                  <a:solidFill>
                    <a:srgbClr val="FF0000"/>
                  </a:solidFill>
                  <a:latin typeface="Calibri" pitchFamily="34" charset="0"/>
                </a:rPr>
                <a:t>s = 30km</a:t>
              </a:r>
            </a:p>
          </p:txBody>
        </p:sp>
        <p:sp>
          <p:nvSpPr>
            <p:cNvPr id="9257" name="TextovéPole 26"/>
            <p:cNvSpPr txBox="1">
              <a:spLocks noChangeArrowheads="1"/>
            </p:cNvSpPr>
            <p:nvPr/>
          </p:nvSpPr>
          <p:spPr bwMode="auto">
            <a:xfrm>
              <a:off x="2500298" y="5357826"/>
              <a:ext cx="145424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000" b="1">
                  <a:solidFill>
                    <a:schemeClr val="tx2"/>
                  </a:solidFill>
                  <a:latin typeface="Calibri" pitchFamily="34" charset="0"/>
                </a:rPr>
                <a:t>v₁ = 30km/h</a:t>
              </a:r>
            </a:p>
          </p:txBody>
        </p:sp>
        <p:sp>
          <p:nvSpPr>
            <p:cNvPr id="9258" name="TextovéPole 27"/>
            <p:cNvSpPr txBox="1">
              <a:spLocks noChangeArrowheads="1"/>
            </p:cNvSpPr>
            <p:nvPr/>
          </p:nvSpPr>
          <p:spPr bwMode="auto">
            <a:xfrm>
              <a:off x="6143636" y="5357826"/>
              <a:ext cx="134684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000" b="1" dirty="0">
                  <a:solidFill>
                    <a:schemeClr val="accent2"/>
                  </a:solidFill>
                  <a:latin typeface="Calibri" pitchFamily="34" charset="0"/>
                </a:rPr>
                <a:t>v₂ = 5km/h</a:t>
              </a:r>
              <a:endParaRPr lang="cs-CZ" b="1" dirty="0">
                <a:solidFill>
                  <a:schemeClr val="accent2"/>
                </a:solidFill>
                <a:latin typeface="Calibri" pitchFamily="34" charset="0"/>
              </a:endParaRPr>
            </a:p>
          </p:txBody>
        </p:sp>
      </p:grpSp>
      <p:sp>
        <p:nvSpPr>
          <p:cNvPr id="9220" name="Obdélník 16"/>
          <p:cNvSpPr>
            <a:spLocks noChangeArrowheads="1"/>
          </p:cNvSpPr>
          <p:nvPr/>
        </p:nvSpPr>
        <p:spPr bwMode="auto">
          <a:xfrm>
            <a:off x="714375" y="2500313"/>
            <a:ext cx="4572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C. Údaje z textu zapíšeme do tabulky.</a:t>
            </a: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1357313" y="3071813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Milan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Eliška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20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20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5</a:t>
                      </a:r>
                      <a:r>
                        <a:rPr lang="cs-CZ" sz="2000" b="1" baseline="0" dirty="0" smtClean="0"/>
                        <a:t> . x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0" name="Obláček 19"/>
          <p:cNvSpPr/>
          <p:nvPr/>
        </p:nvSpPr>
        <p:spPr>
          <a:xfrm rot="971391">
            <a:off x="693738" y="4918075"/>
            <a:ext cx="3786187" cy="1928813"/>
          </a:xfrm>
          <a:prstGeom prst="cloudCallout">
            <a:avLst>
              <a:gd name="adj1" fmla="val -20571"/>
              <a:gd name="adj2" fmla="val -84554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Doba pohybu Milana(t₁), Elišky (t₂).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Doba od začátku pohybu do doby setkání.</a:t>
            </a:r>
          </a:p>
        </p:txBody>
      </p:sp>
      <p:sp>
        <p:nvSpPr>
          <p:cNvPr id="21" name="Obláček 20"/>
          <p:cNvSpPr/>
          <p:nvPr/>
        </p:nvSpPr>
        <p:spPr>
          <a:xfrm rot="20609507">
            <a:off x="5192713" y="4605338"/>
            <a:ext cx="4462462" cy="2000250"/>
          </a:xfrm>
          <a:prstGeom prst="cloudCallout">
            <a:avLst>
              <a:gd name="adj1" fmla="val -94136"/>
              <a:gd name="adj2" fmla="val -1144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Dráha, kterou urazil Milan (s₁) , Eliška(s₂).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s(celková dráha) = s₁ +s₂ 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714750" y="3571875"/>
            <a:ext cx="1785938" cy="2143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714750" y="4357688"/>
            <a:ext cx="1785938" cy="2143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643563" y="3929063"/>
            <a:ext cx="1785937" cy="2857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43313" y="3929063"/>
            <a:ext cx="1785937" cy="2857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4357688"/>
            <a:ext cx="1785937" cy="2143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643563" y="3571875"/>
            <a:ext cx="1785937" cy="2143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  <p:bldP spid="20" grpId="0" animBg="1"/>
      <p:bldP spid="20" grpId="1" animBg="1"/>
      <p:bldP spid="21" grpId="0" animBg="1"/>
      <p:bldP spid="21" grpId="1" animBg="1"/>
      <p:bldP spid="22" grpId="0" animBg="1"/>
      <p:bldP spid="23" grpId="0" animBg="1"/>
      <p:bldP spid="24" grpId="0" animBg="1"/>
      <p:bldP spid="25" grpId="0" animBg="1"/>
      <p:bldP spid="29" grpId="0" animBg="1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7"/>
          <p:cNvSpPr txBox="1">
            <a:spLocks noChangeArrowheads="1"/>
          </p:cNvSpPr>
          <p:nvPr/>
        </p:nvSpPr>
        <p:spPr bwMode="auto">
          <a:xfrm>
            <a:off x="571500" y="357188"/>
            <a:ext cx="76438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alibri" pitchFamily="34" charset="0"/>
              </a:rPr>
              <a:t>B. Situaci si načrtni. Do náčrtu si poznamenej důležité údaje (v, s, t)!!! </a:t>
            </a:r>
          </a:p>
        </p:txBody>
      </p:sp>
      <p:grpSp>
        <p:nvGrpSpPr>
          <p:cNvPr id="2" name="Skupina 14"/>
          <p:cNvGrpSpPr>
            <a:grpSpLocks/>
          </p:cNvGrpSpPr>
          <p:nvPr/>
        </p:nvGrpSpPr>
        <p:grpSpPr bwMode="auto">
          <a:xfrm>
            <a:off x="642938" y="857250"/>
            <a:ext cx="7572375" cy="1257300"/>
            <a:chOff x="785786" y="4500570"/>
            <a:chExt cx="7572385" cy="1257366"/>
          </a:xfrm>
        </p:grpSpPr>
        <p:pic>
          <p:nvPicPr>
            <p:cNvPr id="10271" name="Picture 2" descr="http://t3.gstatic.com/images?q=tbn:ANd9GcT7a_49hZ2JMc04hHnjpJ975qVIhH5lAP-piFy9kX5UeXLp2wY8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85786" y="4572008"/>
              <a:ext cx="1500199" cy="1095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72" name="Picture 4" descr="http://www.castolovice.info/fotky/home_2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000892" y="4554148"/>
              <a:ext cx="1357279" cy="10179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2" name="Přímá spojovací šipka 11"/>
            <p:cNvCxnSpPr/>
            <p:nvPr/>
          </p:nvCxnSpPr>
          <p:spPr>
            <a:xfrm>
              <a:off x="928661" y="5000659"/>
              <a:ext cx="6643696" cy="1587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šipka 15"/>
            <p:cNvCxnSpPr/>
            <p:nvPr/>
          </p:nvCxnSpPr>
          <p:spPr>
            <a:xfrm>
              <a:off x="1000098" y="5286424"/>
              <a:ext cx="4857756" cy="1587"/>
            </a:xfrm>
            <a:prstGeom prst="straightConnector1">
              <a:avLst/>
            </a:prstGeom>
            <a:ln w="38100">
              <a:solidFill>
                <a:schemeClr val="tx2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šipka 17"/>
            <p:cNvCxnSpPr/>
            <p:nvPr/>
          </p:nvCxnSpPr>
          <p:spPr>
            <a:xfrm rot="10800000">
              <a:off x="5786418" y="5286424"/>
              <a:ext cx="1785939" cy="1587"/>
            </a:xfrm>
            <a:prstGeom prst="straightConnector1">
              <a:avLst/>
            </a:prstGeom>
            <a:ln w="38100">
              <a:solidFill>
                <a:schemeClr val="accent2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76" name="TextovéPole 25"/>
            <p:cNvSpPr txBox="1">
              <a:spLocks noChangeArrowheads="1"/>
            </p:cNvSpPr>
            <p:nvPr/>
          </p:nvSpPr>
          <p:spPr bwMode="auto">
            <a:xfrm>
              <a:off x="3786182" y="4500570"/>
              <a:ext cx="1122423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000" b="1">
                  <a:solidFill>
                    <a:srgbClr val="FF0000"/>
                  </a:solidFill>
                  <a:latin typeface="Calibri" pitchFamily="34" charset="0"/>
                </a:rPr>
                <a:t>s = 30km</a:t>
              </a:r>
            </a:p>
          </p:txBody>
        </p:sp>
        <p:sp>
          <p:nvSpPr>
            <p:cNvPr id="10277" name="TextovéPole 26"/>
            <p:cNvSpPr txBox="1">
              <a:spLocks noChangeArrowheads="1"/>
            </p:cNvSpPr>
            <p:nvPr/>
          </p:nvSpPr>
          <p:spPr bwMode="auto">
            <a:xfrm>
              <a:off x="2500298" y="5357826"/>
              <a:ext cx="145424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000" b="1" dirty="0">
                  <a:solidFill>
                    <a:schemeClr val="tx2"/>
                  </a:solidFill>
                  <a:latin typeface="Calibri" pitchFamily="34" charset="0"/>
                </a:rPr>
                <a:t>v₁ = 20km/h</a:t>
              </a:r>
            </a:p>
          </p:txBody>
        </p:sp>
        <p:sp>
          <p:nvSpPr>
            <p:cNvPr id="10278" name="TextovéPole 27"/>
            <p:cNvSpPr txBox="1">
              <a:spLocks noChangeArrowheads="1"/>
            </p:cNvSpPr>
            <p:nvPr/>
          </p:nvSpPr>
          <p:spPr bwMode="auto">
            <a:xfrm>
              <a:off x="6143636" y="5357826"/>
              <a:ext cx="134684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000" b="1">
                  <a:solidFill>
                    <a:schemeClr val="accent2"/>
                  </a:solidFill>
                  <a:latin typeface="Calibri" pitchFamily="34" charset="0"/>
                </a:rPr>
                <a:t>v₂ = 5km/h</a:t>
              </a:r>
              <a:endParaRPr lang="cs-CZ" b="1">
                <a:solidFill>
                  <a:schemeClr val="accent2"/>
                </a:solidFill>
                <a:latin typeface="Calibri" pitchFamily="34" charset="0"/>
              </a:endParaRPr>
            </a:p>
          </p:txBody>
        </p:sp>
      </p:grpSp>
      <p:sp>
        <p:nvSpPr>
          <p:cNvPr id="10244" name="Obdélník 16"/>
          <p:cNvSpPr>
            <a:spLocks noChangeArrowheads="1"/>
          </p:cNvSpPr>
          <p:nvPr/>
        </p:nvSpPr>
        <p:spPr bwMode="auto">
          <a:xfrm>
            <a:off x="714375" y="2500313"/>
            <a:ext cx="4572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alibri" pitchFamily="34" charset="0"/>
              </a:rPr>
              <a:t>C. Údaje z textu zapíšeme do tabulky.</a:t>
            </a: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1357313" y="3071813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Milan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Eliška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20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20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5</a:t>
                      </a:r>
                      <a:r>
                        <a:rPr lang="cs-CZ" sz="2000" b="1" baseline="0" dirty="0" smtClean="0"/>
                        <a:t> . x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267" name="TextovéPole 30"/>
          <p:cNvSpPr txBox="1">
            <a:spLocks noChangeArrowheads="1"/>
          </p:cNvSpPr>
          <p:nvPr/>
        </p:nvSpPr>
        <p:spPr bwMode="auto">
          <a:xfrm>
            <a:off x="714348" y="4929198"/>
            <a:ext cx="3789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D. Sestavíme rovnici a vyřešíme ji.</a:t>
            </a:r>
          </a:p>
        </p:txBody>
      </p:sp>
      <p:sp>
        <p:nvSpPr>
          <p:cNvPr id="10268" name="TextovéPole 31"/>
          <p:cNvSpPr txBox="1">
            <a:spLocks noChangeArrowheads="1"/>
          </p:cNvSpPr>
          <p:nvPr/>
        </p:nvSpPr>
        <p:spPr bwMode="auto">
          <a:xfrm>
            <a:off x="1571625" y="5500688"/>
            <a:ext cx="42148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Uvědomíme si vztahy mezi veličinami.</a:t>
            </a:r>
          </a:p>
        </p:txBody>
      </p:sp>
      <p:sp>
        <p:nvSpPr>
          <p:cNvPr id="33" name="Šipka doprava 32"/>
          <p:cNvSpPr/>
          <p:nvPr/>
        </p:nvSpPr>
        <p:spPr>
          <a:xfrm>
            <a:off x="5857875" y="5643563"/>
            <a:ext cx="285750" cy="142875"/>
          </a:xfrm>
          <a:prstGeom prst="rightArrow">
            <a:avLst/>
          </a:prstGeom>
          <a:solidFill>
            <a:srgbClr val="F9616C"/>
          </a:solidFill>
          <a:ln>
            <a:solidFill>
              <a:srgbClr val="F961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505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215074" y="5214950"/>
            <a:ext cx="273825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= </a:t>
            </a:r>
            <a:r>
              <a:rPr lang="cs-CZ" sz="54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₁ </a:t>
            </a:r>
            <a:r>
              <a: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</a:t>
            </a:r>
            <a:r>
              <a:rPr lang="cs-CZ" sz="54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₂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7" grpId="0"/>
      <p:bldP spid="10268" grpId="0"/>
      <p:bldP spid="33" grpId="0" animBg="1"/>
      <p:bldP spid="3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4"/>
          <p:cNvGrpSpPr>
            <a:grpSpLocks/>
          </p:cNvGrpSpPr>
          <p:nvPr/>
        </p:nvGrpSpPr>
        <p:grpSpPr bwMode="auto">
          <a:xfrm>
            <a:off x="642938" y="0"/>
            <a:ext cx="7572375" cy="1257300"/>
            <a:chOff x="785786" y="4500570"/>
            <a:chExt cx="7572385" cy="1257366"/>
          </a:xfrm>
        </p:grpSpPr>
        <p:pic>
          <p:nvPicPr>
            <p:cNvPr id="11297" name="Picture 2" descr="http://t3.gstatic.com/images?q=tbn:ANd9GcT7a_49hZ2JMc04hHnjpJ975qVIhH5lAP-piFy9kX5UeXLp2wY8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85786" y="4572008"/>
              <a:ext cx="1500199" cy="1095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98" name="Picture 4" descr="http://www.castolovice.info/fotky/home_2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000892" y="4554148"/>
              <a:ext cx="1357279" cy="10179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2" name="Přímá spojovací šipka 11"/>
            <p:cNvCxnSpPr/>
            <p:nvPr/>
          </p:nvCxnSpPr>
          <p:spPr>
            <a:xfrm>
              <a:off x="928661" y="5000659"/>
              <a:ext cx="6643696" cy="1587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šipka 15"/>
            <p:cNvCxnSpPr/>
            <p:nvPr/>
          </p:nvCxnSpPr>
          <p:spPr>
            <a:xfrm>
              <a:off x="1000098" y="5286424"/>
              <a:ext cx="4857756" cy="1587"/>
            </a:xfrm>
            <a:prstGeom prst="straightConnector1">
              <a:avLst/>
            </a:prstGeom>
            <a:ln w="38100">
              <a:solidFill>
                <a:schemeClr val="tx2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šipka 17"/>
            <p:cNvCxnSpPr/>
            <p:nvPr/>
          </p:nvCxnSpPr>
          <p:spPr>
            <a:xfrm rot="10800000">
              <a:off x="5786418" y="5286424"/>
              <a:ext cx="1785939" cy="1587"/>
            </a:xfrm>
            <a:prstGeom prst="straightConnector1">
              <a:avLst/>
            </a:prstGeom>
            <a:ln w="38100">
              <a:solidFill>
                <a:schemeClr val="accent2"/>
              </a:solidFill>
              <a:headEnd type="oval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302" name="TextovéPole 25"/>
            <p:cNvSpPr txBox="1">
              <a:spLocks noChangeArrowheads="1"/>
            </p:cNvSpPr>
            <p:nvPr/>
          </p:nvSpPr>
          <p:spPr bwMode="auto">
            <a:xfrm>
              <a:off x="3786182" y="4500570"/>
              <a:ext cx="1122423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000" b="1">
                  <a:solidFill>
                    <a:srgbClr val="FF0000"/>
                  </a:solidFill>
                  <a:latin typeface="Calibri" pitchFamily="34" charset="0"/>
                </a:rPr>
                <a:t>s = 30km</a:t>
              </a:r>
            </a:p>
          </p:txBody>
        </p:sp>
        <p:sp>
          <p:nvSpPr>
            <p:cNvPr id="11303" name="TextovéPole 26"/>
            <p:cNvSpPr txBox="1">
              <a:spLocks noChangeArrowheads="1"/>
            </p:cNvSpPr>
            <p:nvPr/>
          </p:nvSpPr>
          <p:spPr bwMode="auto">
            <a:xfrm>
              <a:off x="2500298" y="5357826"/>
              <a:ext cx="145424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000" b="1">
                  <a:solidFill>
                    <a:schemeClr val="tx2"/>
                  </a:solidFill>
                  <a:latin typeface="Calibri" pitchFamily="34" charset="0"/>
                </a:rPr>
                <a:t>v₁ = 20km/h</a:t>
              </a:r>
            </a:p>
          </p:txBody>
        </p:sp>
        <p:sp>
          <p:nvSpPr>
            <p:cNvPr id="11304" name="TextovéPole 27"/>
            <p:cNvSpPr txBox="1">
              <a:spLocks noChangeArrowheads="1"/>
            </p:cNvSpPr>
            <p:nvPr/>
          </p:nvSpPr>
          <p:spPr bwMode="auto">
            <a:xfrm>
              <a:off x="6143636" y="5357826"/>
              <a:ext cx="134684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000" b="1">
                  <a:solidFill>
                    <a:schemeClr val="accent2"/>
                  </a:solidFill>
                  <a:latin typeface="Calibri" pitchFamily="34" charset="0"/>
                </a:rPr>
                <a:t>v₂ = 5km/h</a:t>
              </a:r>
              <a:endParaRPr lang="cs-CZ" b="1">
                <a:solidFill>
                  <a:schemeClr val="accent2"/>
                </a:solidFill>
                <a:latin typeface="Calibri" pitchFamily="34" charset="0"/>
              </a:endParaRPr>
            </a:p>
          </p:txBody>
        </p:sp>
      </p:grp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1571625" y="1428750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Milan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Eliška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20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30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5</a:t>
                      </a:r>
                      <a:r>
                        <a:rPr lang="cs-CZ" sz="2000" b="1" baseline="0" dirty="0" smtClean="0"/>
                        <a:t> . x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289" name="TextovéPole 30"/>
          <p:cNvSpPr txBox="1">
            <a:spLocks noChangeArrowheads="1"/>
          </p:cNvSpPr>
          <p:nvPr/>
        </p:nvSpPr>
        <p:spPr bwMode="auto">
          <a:xfrm>
            <a:off x="500063" y="3214688"/>
            <a:ext cx="3789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alibri" pitchFamily="34" charset="0"/>
              </a:rPr>
              <a:t>D. Sestavíme rovnici a vyřešíme ji.</a:t>
            </a:r>
          </a:p>
        </p:txBody>
      </p:sp>
      <p:sp>
        <p:nvSpPr>
          <p:cNvPr id="11290" name="TextovéPole 31"/>
          <p:cNvSpPr txBox="1">
            <a:spLocks noChangeArrowheads="1"/>
          </p:cNvSpPr>
          <p:nvPr/>
        </p:nvSpPr>
        <p:spPr bwMode="auto">
          <a:xfrm>
            <a:off x="1500188" y="3643313"/>
            <a:ext cx="42148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Uvědomíme si vztahy mezi veličinami.</a:t>
            </a:r>
          </a:p>
        </p:txBody>
      </p:sp>
      <p:sp>
        <p:nvSpPr>
          <p:cNvPr id="33" name="Šipka doprava 32"/>
          <p:cNvSpPr/>
          <p:nvPr/>
        </p:nvSpPr>
        <p:spPr>
          <a:xfrm>
            <a:off x="5786438" y="3786188"/>
            <a:ext cx="285750" cy="142875"/>
          </a:xfrm>
          <a:prstGeom prst="rightArrow">
            <a:avLst/>
          </a:prstGeom>
          <a:solidFill>
            <a:srgbClr val="F9616C"/>
          </a:solidFill>
          <a:ln>
            <a:solidFill>
              <a:srgbClr val="F961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505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286512" y="3500438"/>
            <a:ext cx="2023870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= </a:t>
            </a:r>
            <a:r>
              <a:rPr lang="cs-CZ" sz="28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₁ 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</a:t>
            </a:r>
            <a:r>
              <a:rPr lang="cs-CZ" sz="28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₂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t₁ 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₂ 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 </a:t>
            </a:r>
            <a:r>
              <a:rPr lang="cs-CZ" sz="28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293" name="TextovéPole 19"/>
          <p:cNvSpPr txBox="1">
            <a:spLocks noChangeArrowheads="1"/>
          </p:cNvSpPr>
          <p:nvPr/>
        </p:nvSpPr>
        <p:spPr bwMode="auto">
          <a:xfrm>
            <a:off x="642938" y="4214813"/>
            <a:ext cx="2754312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         s = </a:t>
            </a:r>
            <a:r>
              <a:rPr lang="cs-CZ" sz="2000" b="1" dirty="0" err="1">
                <a:latin typeface="Calibri" pitchFamily="34" charset="0"/>
              </a:rPr>
              <a:t>s</a:t>
            </a:r>
            <a:r>
              <a:rPr lang="cs-CZ" sz="2000" b="1" dirty="0">
                <a:latin typeface="Calibri" pitchFamily="34" charset="0"/>
              </a:rPr>
              <a:t>₁ +s₂</a:t>
            </a:r>
          </a:p>
          <a:p>
            <a:r>
              <a:rPr lang="cs-CZ" sz="2000" b="1" dirty="0">
                <a:latin typeface="Calibri" pitchFamily="34" charset="0"/>
              </a:rPr>
              <a:t>      30 = 20x + 5x</a:t>
            </a:r>
          </a:p>
          <a:p>
            <a:r>
              <a:rPr lang="cs-CZ" sz="2000" b="1" dirty="0">
                <a:latin typeface="Calibri" pitchFamily="34" charset="0"/>
              </a:rPr>
              <a:t>      30 = 25x</a:t>
            </a:r>
          </a:p>
          <a:p>
            <a:r>
              <a:rPr lang="cs-CZ" sz="2000" b="1" dirty="0">
                <a:latin typeface="Calibri" pitchFamily="34" charset="0"/>
              </a:rPr>
              <a:t>30/25 = x</a:t>
            </a:r>
          </a:p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         </a:t>
            </a:r>
            <a:r>
              <a:rPr lang="cs-CZ" sz="2000" b="1" u="sng" dirty="0">
                <a:solidFill>
                  <a:srgbClr val="FF0000"/>
                </a:solidFill>
                <a:latin typeface="Calibri" pitchFamily="34" charset="0"/>
              </a:rPr>
              <a:t>t = 6/5h = 1h12min</a:t>
            </a:r>
          </a:p>
          <a:p>
            <a:endParaRPr lang="cs-CZ" sz="2000" b="1" dirty="0">
              <a:latin typeface="Calibri" pitchFamily="34" charset="0"/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4500563" y="4929188"/>
            <a:ext cx="3929062" cy="1071562"/>
          </a:xfrm>
          <a:prstGeom prst="wedgeRoundRectCallout">
            <a:avLst>
              <a:gd name="adj1" fmla="val -81046"/>
              <a:gd name="adj2" fmla="val 15516"/>
              <a:gd name="adj3" fmla="val 16667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</a:rPr>
              <a:t>t = 1h12min </a:t>
            </a:r>
            <a:r>
              <a:rPr lang="cs-CZ" sz="2000" b="1" dirty="0">
                <a:solidFill>
                  <a:schemeClr val="tx1"/>
                </a:solidFill>
              </a:rPr>
              <a:t>je doba pohybu Milana a Elišky od počátku pohybu do chvíle setkání.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500563" y="4500563"/>
            <a:ext cx="3929062" cy="42862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i="1" dirty="0">
                <a:solidFill>
                  <a:schemeClr val="tx1"/>
                </a:solidFill>
              </a:rPr>
              <a:t>V kolik hodin se potkají?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4500563" y="6000750"/>
            <a:ext cx="3929062" cy="71437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Milan vyjel v sedm hodin a Eliška vyšla ve stejnou dobu.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1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93" grpId="0"/>
      <p:bldP spid="21" grpId="0" animBg="1"/>
      <p:bldP spid="22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1571625" y="285750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Milan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Eliška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20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30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5</a:t>
                      </a:r>
                      <a:r>
                        <a:rPr lang="cs-CZ" sz="2000" b="1" baseline="0" dirty="0" smtClean="0"/>
                        <a:t> . x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2312" name="TextovéPole 30"/>
          <p:cNvSpPr txBox="1">
            <a:spLocks noChangeArrowheads="1"/>
          </p:cNvSpPr>
          <p:nvPr/>
        </p:nvSpPr>
        <p:spPr bwMode="auto">
          <a:xfrm>
            <a:off x="500063" y="2071688"/>
            <a:ext cx="3789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alibri" pitchFamily="34" charset="0"/>
              </a:rPr>
              <a:t>D. Sestavíme rovnici a vyřešíme ji.</a:t>
            </a:r>
          </a:p>
        </p:txBody>
      </p:sp>
      <p:sp>
        <p:nvSpPr>
          <p:cNvPr id="12313" name="TextovéPole 31"/>
          <p:cNvSpPr txBox="1">
            <a:spLocks noChangeArrowheads="1"/>
          </p:cNvSpPr>
          <p:nvPr/>
        </p:nvSpPr>
        <p:spPr bwMode="auto">
          <a:xfrm>
            <a:off x="1571625" y="2500313"/>
            <a:ext cx="42148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Uvědomíme si vztahy mezi veličinami.</a:t>
            </a:r>
          </a:p>
        </p:txBody>
      </p:sp>
      <p:sp>
        <p:nvSpPr>
          <p:cNvPr id="33" name="Šipka doprava 32"/>
          <p:cNvSpPr/>
          <p:nvPr/>
        </p:nvSpPr>
        <p:spPr>
          <a:xfrm>
            <a:off x="5786438" y="2643188"/>
            <a:ext cx="285750" cy="142875"/>
          </a:xfrm>
          <a:prstGeom prst="rightArrow">
            <a:avLst/>
          </a:prstGeom>
          <a:solidFill>
            <a:srgbClr val="F9616C"/>
          </a:solidFill>
          <a:ln>
            <a:solidFill>
              <a:srgbClr val="F9616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505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286512" y="2214554"/>
            <a:ext cx="2023870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= </a:t>
            </a:r>
            <a:r>
              <a:rPr lang="cs-CZ" sz="28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₁ 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</a:t>
            </a:r>
            <a:r>
              <a:rPr lang="cs-CZ" sz="28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₂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t₁ 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₂ </a:t>
            </a:r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 </a:t>
            </a:r>
            <a:r>
              <a:rPr lang="cs-CZ" sz="28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316" name="TextovéPole 19"/>
          <p:cNvSpPr txBox="1">
            <a:spLocks noChangeArrowheads="1"/>
          </p:cNvSpPr>
          <p:nvPr/>
        </p:nvSpPr>
        <p:spPr bwMode="auto">
          <a:xfrm>
            <a:off x="642938" y="3071813"/>
            <a:ext cx="2754312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         s = </a:t>
            </a:r>
            <a:r>
              <a:rPr lang="cs-CZ" sz="2000" b="1" dirty="0" err="1">
                <a:latin typeface="Calibri" pitchFamily="34" charset="0"/>
              </a:rPr>
              <a:t>s</a:t>
            </a:r>
            <a:r>
              <a:rPr lang="cs-CZ" sz="2000" b="1" dirty="0">
                <a:latin typeface="Calibri" pitchFamily="34" charset="0"/>
              </a:rPr>
              <a:t>₁ +s₂</a:t>
            </a:r>
          </a:p>
          <a:p>
            <a:r>
              <a:rPr lang="cs-CZ" sz="2000" b="1" dirty="0">
                <a:latin typeface="Calibri" pitchFamily="34" charset="0"/>
              </a:rPr>
              <a:t>      30 = 20x + 5x</a:t>
            </a:r>
          </a:p>
          <a:p>
            <a:r>
              <a:rPr lang="cs-CZ" sz="2000" b="1" dirty="0">
                <a:latin typeface="Calibri" pitchFamily="34" charset="0"/>
              </a:rPr>
              <a:t>      30 = 25x</a:t>
            </a:r>
          </a:p>
          <a:p>
            <a:r>
              <a:rPr lang="cs-CZ" sz="2000" b="1" dirty="0">
                <a:latin typeface="Calibri" pitchFamily="34" charset="0"/>
              </a:rPr>
              <a:t>30/25 = x</a:t>
            </a:r>
          </a:p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         </a:t>
            </a:r>
            <a:r>
              <a:rPr lang="cs-CZ" sz="2000" b="1" u="sng" dirty="0">
                <a:solidFill>
                  <a:srgbClr val="FF0000"/>
                </a:solidFill>
                <a:latin typeface="Calibri" pitchFamily="34" charset="0"/>
              </a:rPr>
              <a:t>t = 6/5h = 1h12min</a:t>
            </a:r>
          </a:p>
          <a:p>
            <a:endParaRPr lang="cs-CZ" sz="2000" b="1" dirty="0">
              <a:latin typeface="Calibri" pitchFamily="34" charset="0"/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4500563" y="3786188"/>
            <a:ext cx="3929062" cy="1071562"/>
          </a:xfrm>
          <a:prstGeom prst="wedgeRoundRectCallout">
            <a:avLst>
              <a:gd name="adj1" fmla="val -81046"/>
              <a:gd name="adj2" fmla="val 15516"/>
              <a:gd name="adj3" fmla="val 16667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</a:rPr>
              <a:t>t = 1h12min </a:t>
            </a:r>
            <a:r>
              <a:rPr lang="cs-CZ" sz="2000" b="1" dirty="0">
                <a:solidFill>
                  <a:schemeClr val="tx1"/>
                </a:solidFill>
              </a:rPr>
              <a:t>je doba pohybu Milana a Elišky od počátku pohybu do chvíle setkání.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500563" y="3357563"/>
            <a:ext cx="3929062" cy="42862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i="1" dirty="0">
                <a:solidFill>
                  <a:schemeClr val="tx1"/>
                </a:solidFill>
              </a:rPr>
              <a:t>V kolik hodin se potkají?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4572000" y="4857750"/>
            <a:ext cx="3929063" cy="71437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Milan vyjel v sedm hodin a Eliška vyšla ve stejnou dobu.</a:t>
            </a:r>
          </a:p>
        </p:txBody>
      </p:sp>
      <p:sp>
        <p:nvSpPr>
          <p:cNvPr id="12320" name="TextovéPole 23"/>
          <p:cNvSpPr txBox="1">
            <a:spLocks noChangeArrowheads="1"/>
          </p:cNvSpPr>
          <p:nvPr/>
        </p:nvSpPr>
        <p:spPr bwMode="auto">
          <a:xfrm>
            <a:off x="714375" y="5572125"/>
            <a:ext cx="25336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E. Zapíšeme odpověď.</a:t>
            </a:r>
          </a:p>
        </p:txBody>
      </p:sp>
      <p:sp>
        <p:nvSpPr>
          <p:cNvPr id="12321" name="TextovéPole 24"/>
          <p:cNvSpPr txBox="1">
            <a:spLocks noChangeArrowheads="1"/>
          </p:cNvSpPr>
          <p:nvPr/>
        </p:nvSpPr>
        <p:spPr bwMode="auto">
          <a:xfrm>
            <a:off x="1357313" y="6000750"/>
            <a:ext cx="41433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Milan s Eliškou se setkají v 8h12min</a:t>
            </a:r>
            <a:r>
              <a:rPr lang="cs-CZ" dirty="0">
                <a:latin typeface="Calibri" pitchFamily="34" charset="0"/>
              </a:rPr>
              <a:t>.</a:t>
            </a:r>
          </a:p>
        </p:txBody>
      </p:sp>
      <p:sp>
        <p:nvSpPr>
          <p:cNvPr id="13" name="TextovéPole 19"/>
          <p:cNvSpPr txBox="1">
            <a:spLocks noChangeArrowheads="1"/>
          </p:cNvSpPr>
          <p:nvPr/>
        </p:nvSpPr>
        <p:spPr bwMode="auto">
          <a:xfrm>
            <a:off x="642910" y="3071810"/>
            <a:ext cx="2754312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         s = </a:t>
            </a:r>
            <a:r>
              <a:rPr lang="cs-CZ" sz="2000" b="1" dirty="0" err="1">
                <a:latin typeface="Calibri" pitchFamily="34" charset="0"/>
              </a:rPr>
              <a:t>s</a:t>
            </a:r>
            <a:r>
              <a:rPr lang="cs-CZ" sz="2000" b="1" dirty="0">
                <a:latin typeface="Calibri" pitchFamily="34" charset="0"/>
              </a:rPr>
              <a:t>₁ +s₂</a:t>
            </a:r>
          </a:p>
          <a:p>
            <a:r>
              <a:rPr lang="cs-CZ" sz="2000" b="1" dirty="0">
                <a:latin typeface="Calibri" pitchFamily="34" charset="0"/>
              </a:rPr>
              <a:t>      30 = 20x + 5x</a:t>
            </a:r>
          </a:p>
          <a:p>
            <a:r>
              <a:rPr lang="cs-CZ" sz="2000" b="1" dirty="0">
                <a:latin typeface="Calibri" pitchFamily="34" charset="0"/>
              </a:rPr>
              <a:t>      30 = 25x</a:t>
            </a:r>
          </a:p>
          <a:p>
            <a:r>
              <a:rPr lang="cs-CZ" sz="2000" b="1" dirty="0">
                <a:latin typeface="Calibri" pitchFamily="34" charset="0"/>
              </a:rPr>
              <a:t>30/25 = x</a:t>
            </a:r>
          </a:p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         </a:t>
            </a:r>
            <a:r>
              <a:rPr lang="cs-CZ" sz="2000" b="1" u="sng" dirty="0">
                <a:solidFill>
                  <a:srgbClr val="FF0000"/>
                </a:solidFill>
                <a:latin typeface="Calibri" pitchFamily="34" charset="0"/>
              </a:rPr>
              <a:t>t = 6/5h = 1h12min</a:t>
            </a:r>
          </a:p>
          <a:p>
            <a:endParaRPr lang="cs-CZ" sz="20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20" grpId="0"/>
      <p:bldP spid="123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1571625" y="285750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Milan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Eliška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20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30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5</a:t>
                      </a:r>
                      <a:r>
                        <a:rPr lang="cs-CZ" sz="2000" b="1" baseline="0" dirty="0" smtClean="0"/>
                        <a:t> . x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336" name="TextovéPole 23"/>
          <p:cNvSpPr txBox="1">
            <a:spLocks noChangeArrowheads="1"/>
          </p:cNvSpPr>
          <p:nvPr/>
        </p:nvSpPr>
        <p:spPr bwMode="auto">
          <a:xfrm>
            <a:off x="714375" y="5072063"/>
            <a:ext cx="25336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E. Zapíšeme odpověď.</a:t>
            </a:r>
          </a:p>
        </p:txBody>
      </p:sp>
      <p:sp>
        <p:nvSpPr>
          <p:cNvPr id="13337" name="TextovéPole 24"/>
          <p:cNvSpPr txBox="1">
            <a:spLocks noChangeArrowheads="1"/>
          </p:cNvSpPr>
          <p:nvPr/>
        </p:nvSpPr>
        <p:spPr bwMode="auto">
          <a:xfrm>
            <a:off x="1285875" y="5429250"/>
            <a:ext cx="41433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Setkali se 6km od zámku.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71500" y="2214563"/>
            <a:ext cx="3929063" cy="42862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i="1" dirty="0">
                <a:solidFill>
                  <a:schemeClr val="tx1"/>
                </a:solidFill>
              </a:rPr>
              <a:t>V jaké vzdálenosti od zámku?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571500" y="2643188"/>
            <a:ext cx="4643438" cy="1071562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Víme: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t = </a:t>
            </a:r>
            <a:r>
              <a:rPr lang="cs-CZ" sz="2000" b="1" dirty="0" err="1">
                <a:solidFill>
                  <a:schemeClr val="tx1"/>
                </a:solidFill>
              </a:rPr>
              <a:t>t</a:t>
            </a:r>
            <a:r>
              <a:rPr lang="cs-CZ" sz="2000" b="1" dirty="0">
                <a:solidFill>
                  <a:schemeClr val="tx1"/>
                </a:solidFill>
              </a:rPr>
              <a:t>₁ = </a:t>
            </a:r>
            <a:r>
              <a:rPr lang="cs-CZ" sz="2000" b="1" dirty="0" err="1">
                <a:solidFill>
                  <a:schemeClr val="tx1"/>
                </a:solidFill>
              </a:rPr>
              <a:t>t</a:t>
            </a:r>
            <a:r>
              <a:rPr lang="cs-CZ" sz="2000" b="1" dirty="0">
                <a:solidFill>
                  <a:schemeClr val="tx1"/>
                </a:solidFill>
              </a:rPr>
              <a:t>₂ = 6/5h = 1h12min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Vzdálenost od zámku vyjadřuje dráha s₂.</a:t>
            </a:r>
          </a:p>
        </p:txBody>
      </p:sp>
      <p:sp>
        <p:nvSpPr>
          <p:cNvPr id="13340" name="TextovéPole 16"/>
          <p:cNvSpPr txBox="1">
            <a:spLocks noChangeArrowheads="1"/>
          </p:cNvSpPr>
          <p:nvPr/>
        </p:nvSpPr>
        <p:spPr bwMode="auto">
          <a:xfrm>
            <a:off x="1857375" y="3929063"/>
            <a:ext cx="16954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  <a:cs typeface="Arial" charset="0"/>
              </a:rPr>
              <a:t>S₂ = 5 . x</a:t>
            </a:r>
          </a:p>
          <a:p>
            <a:r>
              <a:rPr lang="cs-CZ" sz="2000" b="1" dirty="0">
                <a:latin typeface="Calibri" pitchFamily="34" charset="0"/>
                <a:cs typeface="Arial" charset="0"/>
              </a:rPr>
              <a:t>S₂ = 5 . 6/5 = 6</a:t>
            </a:r>
          </a:p>
          <a:p>
            <a:r>
              <a:rPr lang="cs-CZ" sz="2000" b="1" u="sng" dirty="0">
                <a:solidFill>
                  <a:srgbClr val="FF0000"/>
                </a:solidFill>
                <a:latin typeface="Calibri" pitchFamily="34" charset="0"/>
                <a:cs typeface="Arial" charset="0"/>
              </a:rPr>
              <a:t>S₂ = 6km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3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36" grpId="0"/>
      <p:bldP spid="13337" grpId="0"/>
      <p:bldP spid="14" grpId="0" animBg="1"/>
      <p:bldP spid="16" grpId="0" animBg="1"/>
      <p:bldP spid="1334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1071563" y="928688"/>
            <a:ext cx="20859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Milan: </a:t>
            </a:r>
          </a:p>
          <a:p>
            <a:r>
              <a:rPr lang="cs-CZ" sz="2000" b="1" dirty="0">
                <a:latin typeface="Calibri" pitchFamily="34" charset="0"/>
              </a:rPr>
              <a:t>   s₁ = 20 . x</a:t>
            </a:r>
          </a:p>
          <a:p>
            <a:r>
              <a:rPr lang="cs-CZ" sz="2000" b="1" dirty="0">
                <a:latin typeface="Calibri" pitchFamily="34" charset="0"/>
              </a:rPr>
              <a:t>   s₁ = 20 . 6/5 = 24</a:t>
            </a:r>
          </a:p>
          <a:p>
            <a:r>
              <a:rPr lang="cs-CZ" sz="2000" b="1" dirty="0">
                <a:latin typeface="Calibri" pitchFamily="34" charset="0"/>
              </a:rPr>
              <a:t>   </a:t>
            </a:r>
            <a:r>
              <a:rPr lang="cs-CZ" sz="2000" b="1" u="sng" dirty="0">
                <a:latin typeface="Calibri" pitchFamily="34" charset="0"/>
              </a:rPr>
              <a:t>s₁ = 24km</a:t>
            </a: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500063" y="357188"/>
            <a:ext cx="5416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E. Provedeme zkoušku dosazením do textu úlohy.</a:t>
            </a:r>
          </a:p>
        </p:txBody>
      </p:sp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3500438" y="1000125"/>
            <a:ext cx="1252266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Eliška: </a:t>
            </a:r>
          </a:p>
          <a:p>
            <a:r>
              <a:rPr lang="cs-CZ" sz="2000" b="1" dirty="0">
                <a:latin typeface="Calibri" pitchFamily="34" charset="0"/>
              </a:rPr>
              <a:t>  </a:t>
            </a:r>
            <a:r>
              <a:rPr lang="cs-CZ" sz="2000" b="1" u="sng" dirty="0">
                <a:latin typeface="Calibri" pitchFamily="34" charset="0"/>
              </a:rPr>
              <a:t> s₂ = </a:t>
            </a:r>
            <a:r>
              <a:rPr lang="cs-CZ" sz="2000" b="1" u="sng" dirty="0" smtClean="0">
                <a:latin typeface="Calibri" pitchFamily="34" charset="0"/>
              </a:rPr>
              <a:t>6km</a:t>
            </a:r>
            <a:endParaRPr lang="cs-CZ" sz="2000" b="1" u="sng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4341" name="TextovéPole 7"/>
          <p:cNvSpPr txBox="1">
            <a:spLocks noChangeArrowheads="1"/>
          </p:cNvSpPr>
          <p:nvPr/>
        </p:nvSpPr>
        <p:spPr bwMode="auto">
          <a:xfrm>
            <a:off x="5429250" y="1000125"/>
            <a:ext cx="183991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Celková dráha: </a:t>
            </a:r>
          </a:p>
          <a:p>
            <a:r>
              <a:rPr lang="cs-CZ" sz="2000" b="1" dirty="0">
                <a:latin typeface="Calibri" pitchFamily="34" charset="0"/>
              </a:rPr>
              <a:t>   s = </a:t>
            </a:r>
            <a:r>
              <a:rPr lang="cs-CZ" sz="2000" b="1" dirty="0" err="1">
                <a:latin typeface="Calibri" pitchFamily="34" charset="0"/>
              </a:rPr>
              <a:t>s</a:t>
            </a:r>
            <a:r>
              <a:rPr lang="cs-CZ" sz="2000" b="1" dirty="0">
                <a:latin typeface="Calibri" pitchFamily="34" charset="0"/>
              </a:rPr>
              <a:t>₁ + </a:t>
            </a:r>
            <a:r>
              <a:rPr lang="cs-CZ" sz="2000" b="1" dirty="0" err="1">
                <a:latin typeface="Calibri" pitchFamily="34" charset="0"/>
              </a:rPr>
              <a:t>s</a:t>
            </a:r>
            <a:r>
              <a:rPr lang="cs-CZ" sz="2000" b="1" dirty="0">
                <a:latin typeface="Calibri" pitchFamily="34" charset="0"/>
              </a:rPr>
              <a:t>₂</a:t>
            </a:r>
          </a:p>
          <a:p>
            <a:r>
              <a:rPr lang="cs-CZ" sz="2000" b="1" dirty="0">
                <a:latin typeface="Calibri" pitchFamily="34" charset="0"/>
              </a:rPr>
              <a:t>   s = 24 + 6 = 30</a:t>
            </a:r>
          </a:p>
          <a:p>
            <a:r>
              <a:rPr lang="cs-CZ" sz="2000" b="1" dirty="0">
                <a:latin typeface="Calibri" pitchFamily="34" charset="0"/>
              </a:rPr>
              <a:t>   </a:t>
            </a:r>
            <a:r>
              <a:rPr lang="cs-CZ" sz="2000" b="1" u="sng" dirty="0">
                <a:solidFill>
                  <a:srgbClr val="FF0000"/>
                </a:solidFill>
                <a:latin typeface="Calibri" pitchFamily="34" charset="0"/>
              </a:rPr>
              <a:t>s = 30km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/>
      <p:bldP spid="14340" grpId="0"/>
      <p:bldP spid="1434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www.hamri.cz/obrazky/Praha_Stare_Mesto_z_Petrinske_rozhledny_1_450x3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714620"/>
            <a:ext cx="1143010" cy="858528"/>
          </a:xfrm>
          <a:prstGeom prst="rect">
            <a:avLst/>
          </a:prstGeom>
          <a:noFill/>
        </p:spPr>
      </p:pic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785813" y="285750"/>
            <a:ext cx="7500937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dirty="0">
                <a:latin typeface="Calibri" pitchFamily="34" charset="0"/>
              </a:rPr>
              <a:t>Auto vyjede z Prahy do Českých Budějovic přesně ve 12 hodin. Z Českých Budějovic vyjede do Prahy motorka ve 13 hodin. Auto i motorka jedou stejnou trasu přes Písek, která má délku 150 km. Auto jede průměrnou rychlostí 70 km/h a motorka jede průměrnou rychlostí 90 km/</a:t>
            </a:r>
            <a:r>
              <a:rPr lang="cs-CZ" sz="2000" b="1" dirty="0" err="1">
                <a:latin typeface="Calibri" pitchFamily="34" charset="0"/>
              </a:rPr>
              <a:t>h</a:t>
            </a:r>
            <a:r>
              <a:rPr lang="cs-CZ" sz="2000" b="1" dirty="0">
                <a:latin typeface="Calibri" pitchFamily="34" charset="0"/>
              </a:rPr>
              <a:t>. </a:t>
            </a:r>
          </a:p>
          <a:p>
            <a:pPr algn="ctr"/>
            <a:r>
              <a:rPr lang="cs-CZ" sz="2000" b="1" dirty="0">
                <a:latin typeface="Calibri" pitchFamily="34" charset="0"/>
              </a:rPr>
              <a:t>V kolik hodin se auto a motorka potkají?</a:t>
            </a:r>
          </a:p>
          <a:p>
            <a:endParaRPr lang="cs-CZ" dirty="0">
              <a:latin typeface="Calibri" pitchFamily="34" charset="0"/>
            </a:endParaRPr>
          </a:p>
        </p:txBody>
      </p:sp>
      <p:pic>
        <p:nvPicPr>
          <p:cNvPr id="24581" name="Picture 3" descr="C:\Documents and Settings\rachotova\Local Settings\Temporary Internet Files\Content.IE5\RWF5BG08\MC90001928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2857500"/>
            <a:ext cx="1023937" cy="57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>
            <a:off x="1500188" y="2928938"/>
            <a:ext cx="5572125" cy="1587"/>
          </a:xfrm>
          <a:prstGeom prst="straightConnector1">
            <a:avLst/>
          </a:prstGeom>
          <a:ln w="38100">
            <a:solidFill>
              <a:srgbClr val="FF0000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500188" y="3286125"/>
            <a:ext cx="3143250" cy="1588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4643438" y="3286125"/>
            <a:ext cx="2428875" cy="1588"/>
          </a:xfrm>
          <a:prstGeom prst="straightConnector1">
            <a:avLst/>
          </a:prstGeom>
          <a:ln w="38100">
            <a:solidFill>
              <a:srgbClr val="00B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85" name="Picture 6" descr="C:\Documents and Settings\rachotova\Local Settings\Temporary Internet Files\Content.IE5\DGC6USFP\MC90044173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25" y="2928938"/>
            <a:ext cx="728663" cy="728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Picture 8" descr="C:\Documents and Settings\rachotova\Local Settings\Temporary Internet Files\Content.IE5\61WXIA5M\MP900426636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43813" y="3143250"/>
            <a:ext cx="5715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25"/>
          <p:cNvSpPr txBox="1">
            <a:spLocks noChangeArrowheads="1"/>
          </p:cNvSpPr>
          <p:nvPr/>
        </p:nvSpPr>
        <p:spPr bwMode="auto">
          <a:xfrm>
            <a:off x="3714744" y="2428868"/>
            <a:ext cx="125226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s = </a:t>
            </a: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150km</a:t>
            </a:r>
            <a:endParaRPr lang="cs-CZ" sz="20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6" name="TextovéPole 26"/>
          <p:cNvSpPr txBox="1">
            <a:spLocks noChangeArrowheads="1"/>
          </p:cNvSpPr>
          <p:nvPr/>
        </p:nvSpPr>
        <p:spPr bwMode="auto">
          <a:xfrm>
            <a:off x="2285984" y="3357562"/>
            <a:ext cx="145424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v₁ = </a:t>
            </a:r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70km/h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7" name="TextovéPole 27"/>
          <p:cNvSpPr txBox="1">
            <a:spLocks noChangeArrowheads="1"/>
          </p:cNvSpPr>
          <p:nvPr/>
        </p:nvSpPr>
        <p:spPr bwMode="auto">
          <a:xfrm>
            <a:off x="5357818" y="3357562"/>
            <a:ext cx="1476686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alibri" pitchFamily="34" charset="0"/>
              </a:rPr>
              <a:t>v₂ = </a:t>
            </a:r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90km/h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pic>
        <p:nvPicPr>
          <p:cNvPr id="1026" name="Picture 2" descr="C:\Documents and Settings\rachotova\Local Settings\Temporary Internet Files\Content.IE5\RWF5BG08\MP90040067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596" y="1785926"/>
            <a:ext cx="779977" cy="779977"/>
          </a:xfrm>
          <a:prstGeom prst="rect">
            <a:avLst/>
          </a:prstGeom>
          <a:noFill/>
        </p:spPr>
      </p:pic>
      <p:pic>
        <p:nvPicPr>
          <p:cNvPr id="1030" name="Picture 6" descr="C:\Documents and Settings\rachotova\Local Settings\Temporary Internet Files\Content.IE5\61WXIA5M\MP90040263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143900" y="2000240"/>
            <a:ext cx="670828" cy="838740"/>
          </a:xfrm>
          <a:prstGeom prst="rect">
            <a:avLst/>
          </a:prstGeom>
          <a:noFill/>
        </p:spPr>
      </p:pic>
      <p:sp>
        <p:nvSpPr>
          <p:cNvPr id="22" name="TextovéPole 26"/>
          <p:cNvSpPr txBox="1">
            <a:spLocks noChangeArrowheads="1"/>
          </p:cNvSpPr>
          <p:nvPr/>
        </p:nvSpPr>
        <p:spPr bwMode="auto">
          <a:xfrm>
            <a:off x="1214414" y="2214554"/>
            <a:ext cx="58221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12h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23" name="TextovéPole 27"/>
          <p:cNvSpPr txBox="1">
            <a:spLocks noChangeArrowheads="1"/>
          </p:cNvSpPr>
          <p:nvPr/>
        </p:nvSpPr>
        <p:spPr bwMode="auto">
          <a:xfrm>
            <a:off x="8358214" y="1857364"/>
            <a:ext cx="582211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13h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1214414" y="4429132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 auto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motorka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70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90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x-1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70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90</a:t>
                      </a:r>
                      <a:r>
                        <a:rPr lang="cs-CZ" sz="2000" b="1" baseline="0" dirty="0" smtClean="0"/>
                        <a:t>.(x-1)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5" name="Oválný popisek 24"/>
          <p:cNvSpPr/>
          <p:nvPr/>
        </p:nvSpPr>
        <p:spPr>
          <a:xfrm>
            <a:off x="3143240" y="6215082"/>
            <a:ext cx="2571768" cy="642918"/>
          </a:xfrm>
          <a:prstGeom prst="wedgeEllipseCallout">
            <a:avLst>
              <a:gd name="adj1" fmla="val -93666"/>
              <a:gd name="adj2" fmla="val -173437"/>
            </a:avLst>
          </a:prstGeom>
          <a:solidFill>
            <a:srgbClr val="FF0000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innerShdw blurRad="114300">
              <a:schemeClr val="tx1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Doba pohybu tělesa!!!!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00430" y="4857760"/>
            <a:ext cx="1643074" cy="107157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0694" y="4857760"/>
            <a:ext cx="1857388" cy="107157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 animBg="1"/>
      <p:bldP spid="22" grpId="0"/>
      <p:bldP spid="23" grpId="0" animBg="1"/>
      <p:bldP spid="25" grpId="0" animBg="1"/>
      <p:bldP spid="21" grpId="0" animBg="1"/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1285852" y="571480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 auto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motorka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70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90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x-1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70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90</a:t>
                      </a:r>
                      <a:r>
                        <a:rPr lang="cs-CZ" sz="2000" b="1" baseline="0" dirty="0" smtClean="0"/>
                        <a:t>.(x-1)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/>
        </p:nvGraphicFramePr>
        <p:xfrm>
          <a:off x="1714480" y="2428868"/>
          <a:ext cx="3071834" cy="2799991"/>
        </p:xfrm>
        <a:graphic>
          <a:graphicData uri="http://schemas.openxmlformats.org/presentationml/2006/ole">
            <p:oleObj spid="_x0000_s3074" name="Rovnice" r:id="rId3" imgW="1434960" imgH="1307880" progId="Equation.3">
              <p:embed/>
            </p:oleObj>
          </a:graphicData>
        </a:graphic>
      </p:graphicFrame>
      <p:cxnSp>
        <p:nvCxnSpPr>
          <p:cNvPr id="27" name="Přímá spojovací čára 26"/>
          <p:cNvCxnSpPr/>
          <p:nvPr/>
        </p:nvCxnSpPr>
        <p:spPr>
          <a:xfrm>
            <a:off x="2214546" y="5286388"/>
            <a:ext cx="2428892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143108" y="5357826"/>
            <a:ext cx="2428892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85786" y="5786454"/>
            <a:ext cx="44382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Auto a motorka se potkají ve 13h30min.</a:t>
            </a:r>
            <a:endParaRPr lang="cs-CZ" sz="2000" b="1" dirty="0"/>
          </a:p>
        </p:txBody>
      </p:sp>
      <p:sp>
        <p:nvSpPr>
          <p:cNvPr id="18" name="Čárový popisek 1 17"/>
          <p:cNvSpPr/>
          <p:nvPr/>
        </p:nvSpPr>
        <p:spPr>
          <a:xfrm>
            <a:off x="5214942" y="2928934"/>
            <a:ext cx="2571768" cy="2071702"/>
          </a:xfrm>
          <a:prstGeom prst="borderCallout1">
            <a:avLst>
              <a:gd name="adj1" fmla="val 49607"/>
              <a:gd name="adj2" fmla="val 259"/>
              <a:gd name="adj3" fmla="val 93208"/>
              <a:gd name="adj4" fmla="val -21025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Doba pohybu auta  do setkání s motorkou, které vyjelo v 12h.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357158" y="857232"/>
            <a:ext cx="1610441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Osobní auto: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285720" y="285728"/>
            <a:ext cx="11184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Zkouška:</a:t>
            </a:r>
            <a:endParaRPr lang="cs-CZ" sz="2000" b="1" dirty="0">
              <a:latin typeface="Calibri" pitchFamily="34" charset="0"/>
            </a:endParaRP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571473" y="1285861"/>
          <a:ext cx="2000264" cy="1282506"/>
        </p:xfrm>
        <a:graphic>
          <a:graphicData uri="http://schemas.openxmlformats.org/presentationml/2006/ole">
            <p:oleObj spid="_x0000_s4098" name="Rovnice" r:id="rId3" imgW="990360" imgH="63468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3500430" y="1285861"/>
          <a:ext cx="3500462" cy="1296676"/>
        </p:xfrm>
        <a:graphic>
          <a:graphicData uri="http://schemas.openxmlformats.org/presentationml/2006/ole">
            <p:oleObj spid="_x0000_s4099" name="Rovnice" r:id="rId4" imgW="1714320" imgH="634680" progId="Equation.3">
              <p:embed/>
            </p:oleObj>
          </a:graphicData>
        </a:graphic>
      </p:graphicFrame>
      <p:sp>
        <p:nvSpPr>
          <p:cNvPr id="8" name="TextovéPole 3"/>
          <p:cNvSpPr txBox="1">
            <a:spLocks noChangeArrowheads="1"/>
          </p:cNvSpPr>
          <p:nvPr/>
        </p:nvSpPr>
        <p:spPr bwMode="auto">
          <a:xfrm>
            <a:off x="3500430" y="857232"/>
            <a:ext cx="1610441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Osobní auto: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4100" name="Object 4"/>
          <p:cNvGraphicFramePr>
            <a:graphicFrameLocks noChangeAspect="1"/>
          </p:cNvGraphicFramePr>
          <p:nvPr/>
        </p:nvGraphicFramePr>
        <p:xfrm>
          <a:off x="3571868" y="2786058"/>
          <a:ext cx="2214578" cy="1686512"/>
        </p:xfrm>
        <a:graphic>
          <a:graphicData uri="http://schemas.openxmlformats.org/presentationml/2006/ole">
            <p:oleObj spid="_x0000_s4100" name="Rovnice" r:id="rId5" imgW="1066680" imgH="812520" progId="Equation.3">
              <p:embed/>
            </p:oleObj>
          </a:graphicData>
        </a:graphic>
      </p:graphicFrame>
      <p:sp>
        <p:nvSpPr>
          <p:cNvPr id="10" name="TextovéPole 3"/>
          <p:cNvSpPr txBox="1">
            <a:spLocks noChangeArrowheads="1"/>
          </p:cNvSpPr>
          <p:nvPr/>
        </p:nvSpPr>
        <p:spPr bwMode="auto">
          <a:xfrm>
            <a:off x="571472" y="5072074"/>
            <a:ext cx="22145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Celková dráha:</a:t>
            </a:r>
            <a:endParaRPr lang="cs-CZ" dirty="0">
              <a:latin typeface="Calibri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500298" y="5000636"/>
          <a:ext cx="1857388" cy="1578779"/>
        </p:xfrm>
        <a:graphic>
          <a:graphicData uri="http://schemas.openxmlformats.org/presentationml/2006/ole">
            <p:oleObj spid="_x0000_s4101" name="Rovnice" r:id="rId6" imgW="761760" imgH="647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/>
      <p:bldP spid="8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290" y="3357562"/>
          <a:ext cx="6407150" cy="2506218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COUFALOVÁ, Jana a kol. </a:t>
                      </a:r>
                      <a:r>
                        <a:rPr lang="cs-CZ" sz="1100" i="1" dirty="0" smtClean="0"/>
                        <a:t>Matematika pro 9. ročník základní školy</a:t>
                      </a:r>
                      <a:r>
                        <a:rPr lang="cs-CZ" sz="1100" dirty="0" smtClean="0"/>
                        <a:t>. Praha: Fortuna, 2007, ISBN 978-80-7168-995-9.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KOŘÍNEK, Milan. </a:t>
                      </a:r>
                      <a:r>
                        <a:rPr lang="cs-CZ" sz="1100" i="1" dirty="0" err="1" smtClean="0"/>
                        <a:t>PhotoExtract.com</a:t>
                      </a:r>
                      <a:r>
                        <a:rPr lang="cs-CZ" sz="1100" dirty="0" smtClean="0"/>
                        <a:t> [online]. [cit. 13.8.2012]. Dostupný na WWW: http://www.</a:t>
                      </a:r>
                      <a:r>
                        <a:rPr lang="cs-CZ" sz="1100" dirty="0" err="1" smtClean="0"/>
                        <a:t>photoextract.com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cs</a:t>
                      </a:r>
                      <a:r>
                        <a:rPr lang="cs-CZ" sz="1100" dirty="0" smtClean="0"/>
                        <a:t>/foto/13506.html </a:t>
                      </a:r>
                      <a:r>
                        <a:rPr lang="cs-CZ" sz="1100" dirty="0" smtClean="0"/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erko</a:t>
                      </a:r>
                      <a:r>
                        <a:rPr lang="cs-CZ" sz="1100" i="1" dirty="0" smtClean="0"/>
                        <a:t>,</a:t>
                      </a:r>
                      <a:r>
                        <a:rPr lang="cs-CZ" sz="1100" i="1" dirty="0" err="1" smtClean="0"/>
                        <a:t>estranky</a:t>
                      </a:r>
                      <a:r>
                        <a:rPr lang="cs-CZ" sz="1100" dirty="0" smtClean="0"/>
                        <a:t> [online]. [cit. 13.8.2011]. Dostupný na WWW: http://www.</a:t>
                      </a:r>
                      <a:r>
                        <a:rPr lang="cs-CZ" sz="1100" dirty="0" err="1" smtClean="0"/>
                        <a:t>erko.estranky.cz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clanky</a:t>
                      </a:r>
                      <a:r>
                        <a:rPr lang="cs-CZ" sz="1100" dirty="0" smtClean="0"/>
                        <a:t>/gepard.</a:t>
                      </a:r>
                      <a:r>
                        <a:rPr lang="cs-CZ" sz="1100" dirty="0" err="1" smtClean="0"/>
                        <a:t>html</a:t>
                      </a:r>
                      <a:r>
                        <a:rPr lang="cs-CZ" sz="1100" dirty="0" smtClean="0"/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smtClean="0"/>
                        <a:t>lidovky.</a:t>
                      </a:r>
                      <a:r>
                        <a:rPr lang="cs-CZ" sz="1100" i="1" dirty="0" err="1" smtClean="0"/>
                        <a:t>cz</a:t>
                      </a:r>
                      <a:r>
                        <a:rPr lang="cs-CZ" sz="1100" dirty="0" smtClean="0"/>
                        <a:t> [online]. [cit. 13.8.2011]. Dostupný na WWW: http://www.lidovky.</a:t>
                      </a:r>
                      <a:r>
                        <a:rPr lang="cs-CZ" sz="1100" dirty="0" err="1" smtClean="0"/>
                        <a:t>cz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holubar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umlatil</a:t>
                      </a:r>
                      <a:r>
                        <a:rPr lang="cs-CZ" sz="1100" dirty="0" smtClean="0"/>
                        <a:t>-sokola-za-</a:t>
                      </a:r>
                      <a:r>
                        <a:rPr lang="cs-CZ" sz="1100" dirty="0" err="1" smtClean="0"/>
                        <a:t>ctvrtmilionovou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skodu</a:t>
                      </a:r>
                      <a:r>
                        <a:rPr lang="cs-CZ" sz="1100" dirty="0" smtClean="0"/>
                        <a:t>-mu-</a:t>
                      </a:r>
                      <a:r>
                        <a:rPr lang="cs-CZ" sz="1100" dirty="0" err="1" smtClean="0"/>
                        <a:t>hrozi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stihani</a:t>
                      </a:r>
                      <a:r>
                        <a:rPr lang="cs-CZ" sz="1100" dirty="0" smtClean="0"/>
                        <a:t>-104-/</a:t>
                      </a:r>
                      <a:r>
                        <a:rPr lang="cs-CZ" sz="1100" dirty="0" err="1" smtClean="0"/>
                        <a:t>zpravy</a:t>
                      </a:r>
                      <a:r>
                        <a:rPr lang="cs-CZ" sz="1100" dirty="0" smtClean="0"/>
                        <a:t>-domov.</a:t>
                      </a:r>
                      <a:r>
                        <a:rPr lang="cs-CZ" sz="1100" dirty="0" err="1" smtClean="0"/>
                        <a:t>aspx</a:t>
                      </a:r>
                      <a:r>
                        <a:rPr lang="cs-CZ" sz="1100" dirty="0" smtClean="0"/>
                        <a:t>?c=A101122_112647_</a:t>
                      </a:r>
                      <a:r>
                        <a:rPr lang="cs-CZ" sz="1100" dirty="0" err="1" smtClean="0"/>
                        <a:t>ln</a:t>
                      </a:r>
                      <a:r>
                        <a:rPr lang="cs-CZ" sz="1100" dirty="0" smtClean="0"/>
                        <a:t>_domov_</a:t>
                      </a:r>
                      <a:r>
                        <a:rPr lang="cs-CZ" sz="1100" dirty="0" err="1" smtClean="0"/>
                        <a:t>tsh</a:t>
                      </a:r>
                      <a:r>
                        <a:rPr lang="cs-CZ" sz="1100" dirty="0" smtClean="0"/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MyEgo.cz</a:t>
                      </a:r>
                      <a:r>
                        <a:rPr lang="cs-CZ" sz="1100" dirty="0" smtClean="0"/>
                        <a:t> [online]. [cit. 13.8.2011]. Dostupný na WWW: http://myego.cz/item/programatoruv-mozek/category/mam-rad/group/kavarna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dirty="0" smtClean="0"/>
                        <a:t>AUTOR NEUVEDEN. </a:t>
                      </a:r>
                      <a:r>
                        <a:rPr lang="pt-BR" sz="1100" i="1" dirty="0" smtClean="0"/>
                        <a:t>alcca.yc.cz</a:t>
                      </a:r>
                      <a:r>
                        <a:rPr lang="pt-BR" sz="1100" dirty="0" smtClean="0"/>
                        <a:t> [online]. [cit. </a:t>
                      </a:r>
                      <a:r>
                        <a:rPr lang="cs-CZ" sz="1100" dirty="0" smtClean="0"/>
                        <a:t>1</a:t>
                      </a:r>
                      <a:r>
                        <a:rPr lang="pt-BR" sz="1100" dirty="0" smtClean="0"/>
                        <a:t>3.</a:t>
                      </a:r>
                      <a:r>
                        <a:rPr lang="cs-CZ" sz="1100" dirty="0" smtClean="0"/>
                        <a:t>8</a:t>
                      </a:r>
                      <a:r>
                        <a:rPr lang="pt-BR" sz="1100" dirty="0" smtClean="0"/>
                        <a:t>.201</a:t>
                      </a:r>
                      <a:r>
                        <a:rPr lang="cs-CZ" sz="1100" dirty="0" smtClean="0"/>
                        <a:t>1</a:t>
                      </a:r>
                      <a:r>
                        <a:rPr lang="pt-BR" sz="1100" dirty="0" smtClean="0"/>
                        <a:t>]. Dostupný na WWW: http://www.alcca.yc.cz/mozek.htm</a:t>
                      </a:r>
                      <a:endParaRPr lang="cs-CZ" sz="1100" dirty="0" smtClean="0"/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73507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JELÍNEK, Jan. </a:t>
                      </a:r>
                      <a:r>
                        <a:rPr lang="cs-CZ" sz="1100" i="1" dirty="0" err="1" smtClean="0"/>
                        <a:t>denik.cz</a:t>
                      </a:r>
                      <a:r>
                        <a:rPr lang="cs-CZ" sz="1100" dirty="0" smtClean="0"/>
                        <a:t> [online]. [cit.</a:t>
                      </a:r>
                      <a:r>
                        <a:rPr lang="cs-CZ" sz="1100" baseline="0" dirty="0" smtClean="0"/>
                        <a:t>  13.8.</a:t>
                      </a:r>
                      <a:r>
                        <a:rPr lang="cs-CZ" sz="1100" dirty="0" smtClean="0"/>
                        <a:t>2011]. Dostupný na WWW: http://hradecky.denik.cz/zpravy_region/velke-namesti-je-ostudou-mesta-do-kdy-tomu-tak-bude-20130121.html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castolovice.info</a:t>
                      </a:r>
                      <a:r>
                        <a:rPr lang="cs-CZ" sz="1100" dirty="0" smtClean="0"/>
                        <a:t> [online]. [cit. 13.8.2011]. Dostupný na WWW: http://www.</a:t>
                      </a:r>
                      <a:r>
                        <a:rPr lang="cs-CZ" sz="1100" dirty="0" err="1" smtClean="0"/>
                        <a:t>castolovice.info</a:t>
                      </a:r>
                      <a:r>
                        <a:rPr lang="cs-CZ" sz="1100" dirty="0" smtClean="0"/>
                        <a:t>/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dirty="0" smtClean="0"/>
                        <a:t>AUTOR NEUVEDEN. </a:t>
                      </a:r>
                      <a:r>
                        <a:rPr lang="pt-BR" sz="1100" i="1" dirty="0" smtClean="0"/>
                        <a:t>Hamri.cz</a:t>
                      </a:r>
                      <a:r>
                        <a:rPr lang="pt-BR" sz="1100" dirty="0" smtClean="0"/>
                        <a:t> [online]. [cit. </a:t>
                      </a:r>
                      <a:r>
                        <a:rPr lang="cs-CZ" sz="1100" dirty="0" smtClean="0"/>
                        <a:t>1</a:t>
                      </a:r>
                      <a:r>
                        <a:rPr lang="pt-BR" sz="1100" dirty="0" smtClean="0"/>
                        <a:t>3.</a:t>
                      </a:r>
                      <a:r>
                        <a:rPr lang="cs-CZ" sz="1100" dirty="0" smtClean="0"/>
                        <a:t>8</a:t>
                      </a:r>
                      <a:r>
                        <a:rPr lang="pt-BR" sz="1100" dirty="0" smtClean="0"/>
                        <a:t>.201</a:t>
                      </a:r>
                      <a:r>
                        <a:rPr lang="cs-CZ" sz="1100" dirty="0" smtClean="0"/>
                        <a:t>1</a:t>
                      </a:r>
                      <a:r>
                        <a:rPr lang="pt-BR" sz="1100" dirty="0" smtClean="0"/>
                        <a:t>]. Dostupný na WWW: http://www.hamri.cz/novinky_vzdelavani/ </a:t>
                      </a:r>
                      <a:endParaRPr lang="cs-CZ" sz="11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1662</Words>
  <PresentationFormat>Předvádění na obrazovce (4:3)</PresentationFormat>
  <Paragraphs>269</Paragraphs>
  <Slides>19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Rovnice</vt:lpstr>
      <vt:lpstr>Snímek 1</vt:lpstr>
      <vt:lpstr>SLOVNÍ ÚLOHY O POHYBU I.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O POHYBU I.</dc:title>
  <cp:lastModifiedBy>rachotova</cp:lastModifiedBy>
  <cp:revision>15</cp:revision>
  <dcterms:modified xsi:type="dcterms:W3CDTF">2013-06-03T01:17:07Z</dcterms:modified>
</cp:coreProperties>
</file>