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301" r:id="rId2"/>
    <p:sldId id="257" r:id="rId3"/>
    <p:sldId id="294" r:id="rId4"/>
    <p:sldId id="295" r:id="rId5"/>
    <p:sldId id="300" r:id="rId6"/>
    <p:sldId id="265" r:id="rId7"/>
    <p:sldId id="281" r:id="rId8"/>
    <p:sldId id="282" r:id="rId9"/>
    <p:sldId id="272" r:id="rId10"/>
    <p:sldId id="284" r:id="rId11"/>
    <p:sldId id="283" r:id="rId12"/>
    <p:sldId id="277" r:id="rId13"/>
    <p:sldId id="285" r:id="rId14"/>
    <p:sldId id="286" r:id="rId15"/>
    <p:sldId id="278" r:id="rId16"/>
    <p:sldId id="287" r:id="rId17"/>
    <p:sldId id="288" r:id="rId18"/>
    <p:sldId id="289" r:id="rId19"/>
    <p:sldId id="291" r:id="rId20"/>
    <p:sldId id="292" r:id="rId21"/>
    <p:sldId id="293" r:id="rId22"/>
    <p:sldId id="297" r:id="rId23"/>
    <p:sldId id="298" r:id="rId24"/>
    <p:sldId id="299" r:id="rId25"/>
    <p:sldId id="30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489" autoAdjust="0"/>
  </p:normalViewPr>
  <p:slideViewPr>
    <p:cSldViewPr>
      <p:cViewPr varScale="1">
        <p:scale>
          <a:sx n="73" d="100"/>
          <a:sy n="73" d="100"/>
        </p:scale>
        <p:origin x="-10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3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image" Target="../media/image45.wmf"/><Relationship Id="rId1" Type="http://schemas.openxmlformats.org/officeDocument/2006/relationships/image" Target="../media/image4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C7D017-AEB9-49CA-BA54-60398E84C29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E6D7A7-2FF5-4269-9B87-BC29BCF667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4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image" Target="../media/image33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4" Type="http://schemas.openxmlformats.org/officeDocument/2006/relationships/oleObject" Target="../embeddings/oleObject22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1.vml"/><Relationship Id="rId5" Type="http://schemas.openxmlformats.org/officeDocument/2006/relationships/oleObject" Target="../embeddings/oleObject25.bin"/><Relationship Id="rId4" Type="http://schemas.openxmlformats.org/officeDocument/2006/relationships/oleObject" Target="../embeddings/oleObject24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3.vml"/><Relationship Id="rId5" Type="http://schemas.openxmlformats.org/officeDocument/2006/relationships/oleObject" Target="../embeddings/oleObject29.bin"/><Relationship Id="rId4" Type="http://schemas.openxmlformats.org/officeDocument/2006/relationships/oleObject" Target="../embeddings/oleObject28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45922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VY_32_INOVACE_11C_15_Slovní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úlohy 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pohybu-příklady k procvičení z přijímacích testů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20.2.2013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obsahuje sedm příkladů z přijímacích testů, které jsou uvedeny s podrobným řešením včetně zkoušky. DUM je možno využít kdykoliv během daného učiva pro „zdatnější“ žáky, kteří mohou pracovat samostatně a mají k dispozici rychlou kontrolu svých výpočtů. DUM mohou využít i žáci k samostatné přípravě k přijímacím testům, k procvičování učiva,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7772400" cy="4071966"/>
          </a:xfrm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SLOVNÍ ÚLOHY O POHYBU 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příklady k procvičení 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 přijímacích testů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3" name="Picture 1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5643578"/>
            <a:ext cx="704850" cy="952500"/>
          </a:xfrm>
          <a:prstGeom prst="rect">
            <a:avLst/>
          </a:prstGeom>
          <a:noFill/>
        </p:spPr>
      </p:pic>
      <p:pic>
        <p:nvPicPr>
          <p:cNvPr id="44034" name="Picture 2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715016"/>
            <a:ext cx="704850" cy="952500"/>
          </a:xfrm>
          <a:prstGeom prst="rect">
            <a:avLst/>
          </a:prstGeom>
          <a:noFill/>
        </p:spPr>
      </p:pic>
      <p:pic>
        <p:nvPicPr>
          <p:cNvPr id="44035" name="Picture 3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643578"/>
            <a:ext cx="704850" cy="952500"/>
          </a:xfrm>
          <a:prstGeom prst="rect">
            <a:avLst/>
          </a:prstGeom>
          <a:noFill/>
        </p:spPr>
      </p:pic>
      <p:pic>
        <p:nvPicPr>
          <p:cNvPr id="44036" name="Picture 4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5715016"/>
            <a:ext cx="704850" cy="952500"/>
          </a:xfrm>
          <a:prstGeom prst="rect">
            <a:avLst/>
          </a:prstGeom>
          <a:noFill/>
        </p:spPr>
      </p:pic>
      <p:pic>
        <p:nvPicPr>
          <p:cNvPr id="44037" name="Picture 5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5715016"/>
            <a:ext cx="704850" cy="952500"/>
          </a:xfrm>
          <a:prstGeom prst="rect">
            <a:avLst/>
          </a:prstGeom>
          <a:noFill/>
        </p:spPr>
      </p:pic>
      <p:pic>
        <p:nvPicPr>
          <p:cNvPr id="44038" name="Picture 6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5715016"/>
            <a:ext cx="704850" cy="952500"/>
          </a:xfrm>
          <a:prstGeom prst="rect">
            <a:avLst/>
          </a:prstGeom>
          <a:noFill/>
        </p:spPr>
      </p:pic>
      <p:pic>
        <p:nvPicPr>
          <p:cNvPr id="44039" name="Picture 7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4143380"/>
            <a:ext cx="1286355" cy="1738318"/>
          </a:xfrm>
          <a:prstGeom prst="rect">
            <a:avLst/>
          </a:prstGeom>
          <a:noFill/>
        </p:spPr>
      </p:pic>
      <p:pic>
        <p:nvPicPr>
          <p:cNvPr id="44040" name="Picture 8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5715016"/>
            <a:ext cx="704850" cy="952500"/>
          </a:xfrm>
          <a:prstGeom prst="rect">
            <a:avLst/>
          </a:prstGeom>
          <a:noFill/>
        </p:spPr>
      </p:pic>
      <p:pic>
        <p:nvPicPr>
          <p:cNvPr id="44041" name="Picture 9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5643578"/>
            <a:ext cx="704850" cy="952500"/>
          </a:xfrm>
          <a:prstGeom prst="rect">
            <a:avLst/>
          </a:prstGeom>
          <a:noFill/>
        </p:spPr>
      </p:pic>
      <p:pic>
        <p:nvPicPr>
          <p:cNvPr id="44042" name="Picture 10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5715016"/>
            <a:ext cx="704850" cy="952500"/>
          </a:xfrm>
          <a:prstGeom prst="rect">
            <a:avLst/>
          </a:prstGeom>
          <a:noFill/>
        </p:spPr>
      </p:pic>
      <p:pic>
        <p:nvPicPr>
          <p:cNvPr id="44043" name="Picture 11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715016"/>
            <a:ext cx="704850" cy="952500"/>
          </a:xfrm>
          <a:prstGeom prst="rect">
            <a:avLst/>
          </a:prstGeom>
          <a:noFill/>
        </p:spPr>
      </p:pic>
      <p:pic>
        <p:nvPicPr>
          <p:cNvPr id="44044" name="Picture 12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5715016"/>
            <a:ext cx="704850" cy="952500"/>
          </a:xfrm>
          <a:prstGeom prst="rect">
            <a:avLst/>
          </a:prstGeom>
          <a:noFill/>
        </p:spPr>
      </p:pic>
      <p:pic>
        <p:nvPicPr>
          <p:cNvPr id="44045" name="Picture 13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3500438"/>
            <a:ext cx="1709268" cy="2309822"/>
          </a:xfrm>
          <a:prstGeom prst="rect">
            <a:avLst/>
          </a:prstGeom>
          <a:noFill/>
        </p:spPr>
      </p:pic>
      <p:pic>
        <p:nvPicPr>
          <p:cNvPr id="44046" name="Picture 14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5572140"/>
            <a:ext cx="704850" cy="952500"/>
          </a:xfrm>
          <a:prstGeom prst="rect">
            <a:avLst/>
          </a:prstGeom>
          <a:noFill/>
        </p:spPr>
      </p:pic>
      <p:pic>
        <p:nvPicPr>
          <p:cNvPr id="44047" name="Picture 15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5572140"/>
            <a:ext cx="704850" cy="952500"/>
          </a:xfrm>
          <a:prstGeom prst="rect">
            <a:avLst/>
          </a:prstGeom>
          <a:noFill/>
        </p:spPr>
      </p:pic>
      <p:pic>
        <p:nvPicPr>
          <p:cNvPr id="44048" name="Picture 16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5643578"/>
            <a:ext cx="704850" cy="952500"/>
          </a:xfrm>
          <a:prstGeom prst="rect">
            <a:avLst/>
          </a:prstGeom>
          <a:noFill/>
        </p:spPr>
      </p:pic>
      <p:pic>
        <p:nvPicPr>
          <p:cNvPr id="44049" name="Picture 17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5643578"/>
            <a:ext cx="704850" cy="952500"/>
          </a:xfrm>
          <a:prstGeom prst="rect">
            <a:avLst/>
          </a:prstGeom>
          <a:noFill/>
        </p:spPr>
      </p:pic>
      <p:pic>
        <p:nvPicPr>
          <p:cNvPr id="44050" name="Picture 18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1024" y="5715016"/>
            <a:ext cx="704850" cy="952500"/>
          </a:xfrm>
          <a:prstGeom prst="rect">
            <a:avLst/>
          </a:prstGeom>
          <a:noFill/>
        </p:spPr>
      </p:pic>
      <p:pic>
        <p:nvPicPr>
          <p:cNvPr id="44051" name="Picture 19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39150" y="5572140"/>
            <a:ext cx="704850" cy="952500"/>
          </a:xfrm>
          <a:prstGeom prst="rect">
            <a:avLst/>
          </a:prstGeom>
          <a:noFill/>
        </p:spPr>
      </p:pic>
      <p:pic>
        <p:nvPicPr>
          <p:cNvPr id="44052" name="Picture 20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5715016"/>
            <a:ext cx="704850" cy="952500"/>
          </a:xfrm>
          <a:prstGeom prst="rect">
            <a:avLst/>
          </a:prstGeom>
          <a:noFill/>
        </p:spPr>
      </p:pic>
      <p:pic>
        <p:nvPicPr>
          <p:cNvPr id="44053" name="Picture 21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5715016"/>
            <a:ext cx="704850" cy="952500"/>
          </a:xfrm>
          <a:prstGeom prst="rect">
            <a:avLst/>
          </a:prstGeom>
          <a:noFill/>
        </p:spPr>
      </p:pic>
      <p:pic>
        <p:nvPicPr>
          <p:cNvPr id="44054" name="Picture 22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3834" y="4429132"/>
            <a:ext cx="792962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1. </a:t>
            </a:r>
            <a:r>
              <a:rPr lang="cs-CZ" sz="2400" b="1" dirty="0" smtClean="0">
                <a:latin typeface="Calibri" pitchFamily="34" charset="0"/>
              </a:rPr>
              <a:t>Dva osobní vlaky vyjely ve stejný okamžik proti sobě. Jeden jel rychlostí 85 km/h, druhý jel rychlostí 75km/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Jestliže byly stanice od sebe vzdáleny 240km, za jak dlouho se vlaky setkaly?</a:t>
            </a:r>
          </a:p>
        </p:txBody>
      </p:sp>
      <p:sp>
        <p:nvSpPr>
          <p:cNvPr id="5" name="TextovéPole 2"/>
          <p:cNvSpPr txBox="1">
            <a:spLocks noChangeArrowheads="1"/>
          </p:cNvSpPr>
          <p:nvPr/>
        </p:nvSpPr>
        <p:spPr bwMode="auto">
          <a:xfrm>
            <a:off x="357158" y="2071678"/>
            <a:ext cx="81439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2. </a:t>
            </a:r>
            <a:r>
              <a:rPr lang="cs-CZ" sz="2400" b="1" dirty="0" smtClean="0">
                <a:latin typeface="Calibri" pitchFamily="34" charset="0"/>
              </a:rPr>
              <a:t>Chodec vyšel v 9 hodin ráno rychlostí 4km/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O půl dvanácté za ním vyrazil cyklista rychlostí 20km/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Za kolik minut jízdy cyklista chodce dohoní?</a:t>
            </a:r>
          </a:p>
        </p:txBody>
      </p:sp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57158" y="3571876"/>
            <a:ext cx="81439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3. </a:t>
            </a:r>
            <a:r>
              <a:rPr lang="cs-CZ" sz="2400" b="1" dirty="0" smtClean="0">
                <a:latin typeface="Calibri" pitchFamily="34" charset="0"/>
              </a:rPr>
              <a:t>Tomáš vyšel z domu rychlostí 5km/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Za 10 minut za ním vyběhl Radek a dohonil ho za 10 minut. Jakou rychlostí běžel Radek?</a:t>
            </a:r>
          </a:p>
        </p:txBody>
      </p:sp>
      <p:sp>
        <p:nvSpPr>
          <p:cNvPr id="7" name="TextovéPole 2"/>
          <p:cNvSpPr txBox="1">
            <a:spLocks noChangeArrowheads="1"/>
          </p:cNvSpPr>
          <p:nvPr/>
        </p:nvSpPr>
        <p:spPr bwMode="auto">
          <a:xfrm>
            <a:off x="428596" y="5000636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4. </a:t>
            </a:r>
            <a:r>
              <a:rPr lang="cs-CZ" sz="2400" b="1" dirty="0" smtClean="0">
                <a:latin typeface="Calibri" pitchFamily="34" charset="0"/>
              </a:rPr>
              <a:t>Vzdálenost měst A </a:t>
            </a:r>
            <a:r>
              <a:rPr lang="cs-CZ" sz="2400" b="1" dirty="0" err="1" smtClean="0">
                <a:latin typeface="Calibri" pitchFamily="34" charset="0"/>
              </a:rPr>
              <a:t>a</a:t>
            </a:r>
            <a:r>
              <a:rPr lang="cs-CZ" sz="2400" b="1" dirty="0" smtClean="0">
                <a:latin typeface="Calibri" pitchFamily="34" charset="0"/>
              </a:rPr>
              <a:t> B je 165km. Z města A jelo do města B nákladní auto rychlostí 50km/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O 15min později vyjelo z města B do města A osobní auto rychlostí 72km/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Jakou dráhu ujede osobní auto, než se obě auta setkají?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5. </a:t>
            </a:r>
            <a:r>
              <a:rPr lang="cs-CZ" sz="2400" b="1" dirty="0" smtClean="0">
                <a:latin typeface="Calibri" pitchFamily="34" charset="0"/>
              </a:rPr>
              <a:t>Dvě auta vyjela současně proti sobě z míst vzdálených od sebe 170km. Jedno auto jede rychlostí 50km/h a druhé 70km/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Jak daleko budou obě auta od sebe 10 minut před okamžikem setkání?</a:t>
            </a:r>
          </a:p>
        </p:txBody>
      </p:sp>
      <p:sp>
        <p:nvSpPr>
          <p:cNvPr id="5" name="TextovéPole 2"/>
          <p:cNvSpPr txBox="1">
            <a:spLocks noChangeArrowheads="1"/>
          </p:cNvSpPr>
          <p:nvPr/>
        </p:nvSpPr>
        <p:spPr bwMode="auto">
          <a:xfrm>
            <a:off x="428596" y="2285992"/>
            <a:ext cx="8143931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6. </a:t>
            </a:r>
            <a:r>
              <a:rPr lang="cs-CZ" sz="2400" b="1" dirty="0" smtClean="0">
                <a:latin typeface="Calibri" pitchFamily="34" charset="0"/>
              </a:rPr>
              <a:t>V 7 hodin vyjelo z města Krnova nákladní auto rychlostí 40km/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Proti němu vyjelo v 8 hodin 30 minut z města Jihlava osobní auto rychlostí 70km/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Vzdálenost obou měst je 225km. V kolik hodin a v jaké vzdálenosti od Krnova se obě auta setkají?</a:t>
            </a:r>
          </a:p>
        </p:txBody>
      </p:sp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500034" y="4429132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7. </a:t>
            </a:r>
            <a:r>
              <a:rPr lang="cs-CZ" sz="2400" b="1" dirty="0" smtClean="0">
                <a:latin typeface="Calibri" pitchFamily="34" charset="0"/>
              </a:rPr>
              <a:t>Ze dvou míst A, B, jejichž vzdálenost je 30km, vyjela současně dvě auta stejným směrem. Jedno auto jelo průměrnou rychlostí 60km/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Jakou průměrnou rychlostí jelo druhé auto, jestliže dohonilo první auto za 1,5hodiny?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7772400" cy="4071966"/>
          </a:xfrm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SLOVNÍ ÚLOHY O POHYBU 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řešení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4039" name="Picture 7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573016"/>
            <a:ext cx="1495281" cy="2020650"/>
          </a:xfrm>
          <a:prstGeom prst="rect">
            <a:avLst/>
          </a:prstGeom>
          <a:noFill/>
        </p:spPr>
      </p:pic>
      <p:pic>
        <p:nvPicPr>
          <p:cNvPr id="44045" name="Picture 13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3357012" cy="4536504"/>
          </a:xfrm>
          <a:prstGeom prst="rect">
            <a:avLst/>
          </a:prstGeom>
          <a:noFill/>
        </p:spPr>
      </p:pic>
      <p:pic>
        <p:nvPicPr>
          <p:cNvPr id="44054" name="Picture 22" descr="C:\Documents and Settings\rachotova\Local Settings\Temporary Internet Files\Content.IE5\ABZX8RPH\MM9002364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4221088"/>
            <a:ext cx="792962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1. </a:t>
            </a:r>
            <a:r>
              <a:rPr lang="cs-CZ" sz="2400" b="1" dirty="0" smtClean="0">
                <a:latin typeface="Calibri" pitchFamily="34" charset="0"/>
              </a:rPr>
              <a:t>Dva osobní vlaky vyjely ve stejný okamžik proti sobě. Jeden jel rychlostí 85 km/h, druhý jel rychlostí 75km/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Jestliže byly stanice od sebe vzdáleny 240km, za jak dlouho se vlaky setkaly?</a:t>
            </a: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214414" y="4429132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</a:t>
                      </a:r>
                      <a:r>
                        <a:rPr lang="cs-CZ" sz="2000" b="1" baseline="0" dirty="0" smtClean="0"/>
                        <a:t> vlak 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</a:t>
                      </a:r>
                      <a:r>
                        <a:rPr lang="cs-CZ" sz="2000" b="1" baseline="0" dirty="0" smtClean="0"/>
                        <a:t> vlak II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85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75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85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75 </a:t>
                      </a:r>
                      <a:r>
                        <a:rPr lang="cs-CZ" sz="2000" b="1" baseline="0" dirty="0" smtClean="0"/>
                        <a:t>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5" name="Přímá spojovací šipka 14"/>
          <p:cNvCxnSpPr/>
          <p:nvPr/>
        </p:nvCxnSpPr>
        <p:spPr>
          <a:xfrm>
            <a:off x="1500188" y="2928938"/>
            <a:ext cx="5572125" cy="1587"/>
          </a:xfrm>
          <a:prstGeom prst="straightConnector1">
            <a:avLst/>
          </a:prstGeom>
          <a:ln w="38100">
            <a:solidFill>
              <a:srgbClr val="FF000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26"/>
          <p:cNvSpPr txBox="1">
            <a:spLocks noChangeArrowheads="1"/>
          </p:cNvSpPr>
          <p:nvPr/>
        </p:nvSpPr>
        <p:spPr bwMode="auto">
          <a:xfrm>
            <a:off x="2285984" y="3357562"/>
            <a:ext cx="14542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85km/h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20" name="TextovéPole 25"/>
          <p:cNvSpPr txBox="1">
            <a:spLocks noChangeArrowheads="1"/>
          </p:cNvSpPr>
          <p:nvPr/>
        </p:nvSpPr>
        <p:spPr bwMode="auto">
          <a:xfrm>
            <a:off x="3714744" y="2428868"/>
            <a:ext cx="12522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 =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240km</a:t>
            </a:r>
            <a:endParaRPr lang="cs-CZ" sz="2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 rot="10800000">
            <a:off x="4643438" y="3286125"/>
            <a:ext cx="2428875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1500188" y="3286125"/>
            <a:ext cx="3143250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7"/>
          <p:cNvSpPr txBox="1">
            <a:spLocks noChangeArrowheads="1"/>
          </p:cNvSpPr>
          <p:nvPr/>
        </p:nvSpPr>
        <p:spPr bwMode="auto">
          <a:xfrm>
            <a:off x="5357818" y="3357562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75km/h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pic>
        <p:nvPicPr>
          <p:cNvPr id="58369" name="Picture 1" descr="C:\Documents and Settings\rachotova\Local Settings\Temporary Internet Files\Content.IE5\ABZX8RPH\MC9002805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857496"/>
            <a:ext cx="975064" cy="893126"/>
          </a:xfrm>
          <a:prstGeom prst="rect">
            <a:avLst/>
          </a:prstGeom>
          <a:noFill/>
        </p:spPr>
      </p:pic>
      <p:pic>
        <p:nvPicPr>
          <p:cNvPr id="58370" name="Picture 2" descr="C:\Documents and Settings\rachotova\Local Settings\Temporary Internet Files\Content.IE5\DGC6USFP\MC9003267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215206" y="2643182"/>
            <a:ext cx="1169646" cy="1078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290" y="285728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</a:t>
                      </a:r>
                      <a:r>
                        <a:rPr lang="cs-CZ" sz="2000" b="1" baseline="0" dirty="0" smtClean="0"/>
                        <a:t> vlak 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</a:t>
                      </a:r>
                      <a:r>
                        <a:rPr lang="cs-CZ" sz="2000" b="1" baseline="0" dirty="0" smtClean="0"/>
                        <a:t> vlak II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85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75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85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75 </a:t>
                      </a:r>
                      <a:r>
                        <a:rPr lang="cs-CZ" sz="2000" b="1" baseline="0" dirty="0" smtClean="0"/>
                        <a:t>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3490" name="Object 2"/>
          <p:cNvGraphicFramePr>
            <a:graphicFrameLocks noChangeAspect="1"/>
          </p:cNvGraphicFramePr>
          <p:nvPr/>
        </p:nvGraphicFramePr>
        <p:xfrm>
          <a:off x="765175" y="2503488"/>
          <a:ext cx="3072683" cy="2425710"/>
        </p:xfrm>
        <a:graphic>
          <a:graphicData uri="http://schemas.openxmlformats.org/presentationml/2006/ole">
            <p:oleObj spid="_x0000_s63490" name="Rovnice" r:id="rId3" imgW="1384200" imgH="1091880" progId="Equation.3">
              <p:embed/>
            </p:oleObj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571604" y="5429264"/>
            <a:ext cx="59681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Osobní vlaky se setkaly za 1 hodinu 30 minut.</a:t>
            </a:r>
            <a:endParaRPr lang="cs-CZ" sz="2400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214414" y="4857760"/>
            <a:ext cx="250033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214414" y="4929198"/>
            <a:ext cx="250033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57158" y="857232"/>
            <a:ext cx="1610441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vlak I: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1184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Zkouška:</a:t>
            </a:r>
            <a:endParaRPr lang="cs-CZ" sz="2000" b="1" dirty="0">
              <a:latin typeface="Calibri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457200" y="1285874"/>
          <a:ext cx="2732832" cy="1571621"/>
        </p:xfrm>
        <a:graphic>
          <a:graphicData uri="http://schemas.openxmlformats.org/presentationml/2006/ole">
            <p:oleObj spid="_x0000_s64514" name="Rovnice" r:id="rId3" imgW="1104840" imgH="63468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4110038" y="1285874"/>
          <a:ext cx="2638631" cy="1500183"/>
        </p:xfrm>
        <a:graphic>
          <a:graphicData uri="http://schemas.openxmlformats.org/presentationml/2006/ole">
            <p:oleObj spid="_x0000_s64515" name="Rovnice" r:id="rId4" imgW="1117440" imgH="634680" progId="Equation.3">
              <p:embed/>
            </p:oleObj>
          </a:graphicData>
        </a:graphic>
      </p:graphicFrame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3500430" y="857232"/>
            <a:ext cx="2643206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vlak II: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428596" y="3357562"/>
            <a:ext cx="22145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Celková dráha: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517650" y="3857625"/>
          <a:ext cx="2640482" cy="1643077"/>
        </p:xfrm>
        <a:graphic>
          <a:graphicData uri="http://schemas.openxmlformats.org/presentationml/2006/ole">
            <p:oleObj spid="_x0000_s64517" name="Rovnice" r:id="rId5" imgW="1041120" imgH="647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2. </a:t>
            </a:r>
            <a:r>
              <a:rPr lang="cs-CZ" sz="2400" b="1" dirty="0" smtClean="0">
                <a:latin typeface="Calibri" pitchFamily="34" charset="0"/>
              </a:rPr>
              <a:t>Chodec vyšel v 9 hodin ráno rychlostí 4km/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O půl dvanácté za ním vyrazil cyklista rychlostí 20km/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Za kolik minut jízdy cyklista chodce dohoní?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500166" y="2428868"/>
            <a:ext cx="3429024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500166" y="3286124"/>
            <a:ext cx="3429024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1857356" y="1857364"/>
            <a:ext cx="132440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4km/h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1928794" y="3429000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20km/h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214414" y="4429132"/>
          <a:ext cx="657229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90765"/>
                <a:gridCol w="2190765"/>
                <a:gridCol w="219076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chodec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cyklista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4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20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x+2,5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4.(x+2,5)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20 </a:t>
                      </a:r>
                      <a:r>
                        <a:rPr lang="cs-CZ" sz="2000" b="1" baseline="0" dirty="0" smtClean="0"/>
                        <a:t>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571604" y="2857496"/>
            <a:ext cx="295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Cyklista vyjel o 2,5h později!!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5538" name="Picture 2" descr="C:\Documents and Settings\rachotova\Local Settings\Temporary Internet Files\Content.IE5\ABZX8RPH\MC9002298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71612"/>
            <a:ext cx="734493" cy="1126147"/>
          </a:xfrm>
          <a:prstGeom prst="rect">
            <a:avLst/>
          </a:prstGeom>
          <a:noFill/>
        </p:spPr>
      </p:pic>
      <p:pic>
        <p:nvPicPr>
          <p:cNvPr id="65539" name="Picture 3" descr="C:\Documents and Settings\rachotova\Local Settings\Temporary Internet Files\Content.IE5\RWF5BG08\MC9002949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857496"/>
            <a:ext cx="610626" cy="1194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214414" y="428604"/>
          <a:ext cx="657229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90765"/>
                <a:gridCol w="2190765"/>
                <a:gridCol w="219076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chodec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cyklista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4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20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x-2,5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4.(x+2,5)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20</a:t>
                      </a:r>
                      <a:r>
                        <a:rPr lang="cs-CZ" sz="2000" b="1" baseline="0" dirty="0" smtClean="0"/>
                        <a:t> . x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7586" name="Object 2"/>
          <p:cNvGraphicFramePr>
            <a:graphicFrameLocks noChangeAspect="1"/>
          </p:cNvGraphicFramePr>
          <p:nvPr/>
        </p:nvGraphicFramePr>
        <p:xfrm>
          <a:off x="674688" y="2292350"/>
          <a:ext cx="3838575" cy="3632200"/>
        </p:xfrm>
        <a:graphic>
          <a:graphicData uri="http://schemas.openxmlformats.org/presentationml/2006/ole">
            <p:oleObj spid="_x0000_s67586" name="Rovnice" r:id="rId3" imgW="1638000" imgH="1549080" progId="Equation.3">
              <p:embed/>
            </p:oleObj>
          </a:graphicData>
        </a:graphic>
      </p:graphicFrame>
      <p:cxnSp>
        <p:nvCxnSpPr>
          <p:cNvPr id="4" name="Přímá spojovací čára 3"/>
          <p:cNvCxnSpPr/>
          <p:nvPr/>
        </p:nvCxnSpPr>
        <p:spPr>
          <a:xfrm>
            <a:off x="1857356" y="5429264"/>
            <a:ext cx="250033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857356" y="5357826"/>
            <a:ext cx="250033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28596" y="5857892"/>
            <a:ext cx="4983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Cyklista chodce dohoní za 37,5 minut.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57158" y="857232"/>
            <a:ext cx="1610441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chodec: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1184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Zkouška:</a:t>
            </a:r>
            <a:endParaRPr lang="cs-CZ" sz="2000" b="1" dirty="0">
              <a:latin typeface="Calibri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714348" y="1214422"/>
          <a:ext cx="3998913" cy="1282700"/>
        </p:xfrm>
        <a:graphic>
          <a:graphicData uri="http://schemas.openxmlformats.org/presentationml/2006/ole">
            <p:oleObj spid="_x0000_s66562" name="Rovnice" r:id="rId3" imgW="1981080" imgH="63468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714348" y="3071810"/>
          <a:ext cx="2127250" cy="1296987"/>
        </p:xfrm>
        <a:graphic>
          <a:graphicData uri="http://schemas.openxmlformats.org/presentationml/2006/ole">
            <p:oleObj spid="_x0000_s66563" name="Rovnice" r:id="rId4" imgW="1041120" imgH="634680" progId="Equation.3">
              <p:embed/>
            </p:oleObj>
          </a:graphicData>
        </a:graphic>
      </p:graphicFrame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428596" y="2643182"/>
            <a:ext cx="1610441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cyklista: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428596" y="4714884"/>
            <a:ext cx="22145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Celková dráha: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857224" y="5286388"/>
          <a:ext cx="1671638" cy="1052512"/>
        </p:xfrm>
        <a:graphic>
          <a:graphicData uri="http://schemas.openxmlformats.org/presentationml/2006/ole">
            <p:oleObj spid="_x0000_s66565" name="Rovnice" r:id="rId5" imgW="6858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3. </a:t>
            </a:r>
            <a:r>
              <a:rPr lang="cs-CZ" sz="2400" b="1" dirty="0" smtClean="0">
                <a:latin typeface="Calibri" pitchFamily="34" charset="0"/>
              </a:rPr>
              <a:t>Tomáš vyšel z domu rychlostí 5km/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Za 10 minut za ním vyběhl Radek a dohonil ho za 10 minut. Jakou rychlostí běžel Radek?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500166" y="2428868"/>
            <a:ext cx="3429024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500166" y="3286124"/>
            <a:ext cx="3429024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1857356" y="1857364"/>
            <a:ext cx="251222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5 km/h, t₁=20 min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1928794" y="3429000"/>
            <a:ext cx="245291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x km/h, t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</a:rPr>
              <a:t>₂=10 min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214414" y="4429132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Tomáš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Radek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x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</a:t>
                      </a:r>
                      <a:r>
                        <a:rPr lang="cs-CZ" sz="2000" b="1" smtClean="0"/>
                        <a:t>= 1/3 </a:t>
                      </a:r>
                      <a:r>
                        <a:rPr lang="cs-CZ" sz="2000" b="1" dirty="0" smtClean="0"/>
                        <a:t>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1/6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5 . 1/3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x</a:t>
                      </a:r>
                      <a:r>
                        <a:rPr lang="cs-CZ" sz="2000" b="1" baseline="0" dirty="0" smtClean="0"/>
                        <a:t> . 1/6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8614" name="Picture 6" descr="C:\Documents and Settings\rachotova\Local Settings\Temporary Internet Files\Content.IE5\DGC6USFP\MM91000110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928802"/>
            <a:ext cx="857256" cy="989141"/>
          </a:xfrm>
          <a:prstGeom prst="rect">
            <a:avLst/>
          </a:prstGeom>
          <a:noFill/>
        </p:spPr>
      </p:pic>
      <p:pic>
        <p:nvPicPr>
          <p:cNvPr id="68616" name="Picture 8" descr="C:\Documents and Settings\rachotova\Local Settings\Temporary Internet Files\Content.IE5\DGC6USFP\MC9003910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928934"/>
            <a:ext cx="632243" cy="6598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0114" name="Object 2"/>
          <p:cNvGraphicFramePr>
            <a:graphicFrameLocks noChangeAspect="1"/>
          </p:cNvGraphicFramePr>
          <p:nvPr/>
        </p:nvGraphicFramePr>
        <p:xfrm>
          <a:off x="2214546" y="2857496"/>
          <a:ext cx="2357454" cy="2687743"/>
        </p:xfrm>
        <a:graphic>
          <a:graphicData uri="http://schemas.openxmlformats.org/presentationml/2006/ole">
            <p:oleObj spid="_x0000_s90114" name="Rovnice" r:id="rId3" imgW="914400" imgH="1041120" progId="Equation.3">
              <p:embed/>
            </p:oleObj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2976" y="642918"/>
          <a:ext cx="6286545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515"/>
                <a:gridCol w="2095515"/>
                <a:gridCol w="2095515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Tomáš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Radek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5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x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</a:t>
                      </a:r>
                      <a:r>
                        <a:rPr lang="cs-CZ" sz="2000" b="1" smtClean="0"/>
                        <a:t>= 1/3 </a:t>
                      </a:r>
                      <a:r>
                        <a:rPr lang="cs-CZ" sz="2000" b="1" dirty="0" smtClean="0"/>
                        <a:t>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1/6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5 . 1/3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x</a:t>
                      </a:r>
                      <a:r>
                        <a:rPr lang="cs-CZ" sz="2000" b="1" baseline="0" dirty="0" smtClean="0"/>
                        <a:t> . 1/6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500298" y="5572140"/>
            <a:ext cx="2071702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00298" y="5500702"/>
            <a:ext cx="2071702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28596" y="5857892"/>
            <a:ext cx="4026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Radek běžel rychlostí 10km/</a:t>
            </a:r>
            <a:r>
              <a:rPr lang="cs-CZ" sz="2400" b="1" dirty="0" err="1" smtClean="0"/>
              <a:t>h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57158" y="857232"/>
            <a:ext cx="1610441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Tomáš: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1184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Zkouška:</a:t>
            </a:r>
            <a:endParaRPr lang="cs-CZ" sz="2000" b="1" dirty="0">
              <a:latin typeface="Calibri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1928794" y="857232"/>
          <a:ext cx="1589087" cy="1641475"/>
        </p:xfrm>
        <a:graphic>
          <a:graphicData uri="http://schemas.openxmlformats.org/presentationml/2006/ole">
            <p:oleObj spid="_x0000_s91138" name="Rovnice" r:id="rId3" imgW="787320" imgH="81252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5786446" y="857232"/>
          <a:ext cx="1789113" cy="1660525"/>
        </p:xfrm>
        <a:graphic>
          <a:graphicData uri="http://schemas.openxmlformats.org/presentationml/2006/ole">
            <p:oleObj spid="_x0000_s91139" name="Rovnice" r:id="rId4" imgW="876240" imgH="812520" progId="Equation.3">
              <p:embed/>
            </p:oleObj>
          </a:graphicData>
        </a:graphic>
      </p:graphicFrame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4429124" y="857232"/>
            <a:ext cx="1610441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Radek: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428596" y="3143248"/>
            <a:ext cx="22145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Celková dráha: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357422" y="3357562"/>
          <a:ext cx="1022350" cy="1514476"/>
        </p:xfrm>
        <a:graphic>
          <a:graphicData uri="http://schemas.openxmlformats.org/presentationml/2006/ole">
            <p:oleObj spid="_x0000_s91140" name="Rovnice" r:id="rId5" imgW="419040" imgH="634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4. </a:t>
            </a:r>
            <a:r>
              <a:rPr lang="cs-CZ" sz="2400" b="1" dirty="0" smtClean="0">
                <a:latin typeface="Calibri" pitchFamily="34" charset="0"/>
              </a:rPr>
              <a:t>Vzdálenost měst A </a:t>
            </a:r>
            <a:r>
              <a:rPr lang="cs-CZ" sz="2400" b="1" dirty="0" err="1" smtClean="0">
                <a:latin typeface="Calibri" pitchFamily="34" charset="0"/>
              </a:rPr>
              <a:t>a</a:t>
            </a:r>
            <a:r>
              <a:rPr lang="cs-CZ" sz="2400" b="1" dirty="0" smtClean="0">
                <a:latin typeface="Calibri" pitchFamily="34" charset="0"/>
              </a:rPr>
              <a:t> B je 165km. Z města A jelo do města B nákladní auto rychlostí 50km/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O 15min později vyjelo z města B do města A osobní auto rychlostí 72km/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Jakou dráhu ujede osobní auto, než se obě auta setkají?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428728" y="3000372"/>
            <a:ext cx="2857520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4286248" y="3000372"/>
            <a:ext cx="2714644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2000232" y="3071810"/>
            <a:ext cx="14542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50km/h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4929190" y="3071810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72km/h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3500438"/>
            <a:ext cx="3696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Osobní auto vyjelo o 15min později!!</a:t>
            </a:r>
            <a:endParaRPr lang="cs-CZ" b="1" dirty="0">
              <a:solidFill>
                <a:srgbClr val="00B050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428728" y="2643182"/>
            <a:ext cx="5572125" cy="1587"/>
          </a:xfrm>
          <a:prstGeom prst="straightConnector1">
            <a:avLst/>
          </a:prstGeom>
          <a:ln w="38100">
            <a:solidFill>
              <a:srgbClr val="FF000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5"/>
          <p:cNvSpPr txBox="1">
            <a:spLocks noChangeArrowheads="1"/>
          </p:cNvSpPr>
          <p:nvPr/>
        </p:nvSpPr>
        <p:spPr bwMode="auto">
          <a:xfrm>
            <a:off x="3643306" y="2143116"/>
            <a:ext cx="12522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 =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165km</a:t>
            </a:r>
            <a:endParaRPr lang="cs-CZ" sz="2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96257" name="Picture 1" descr="C:\Documents and Settings\rachotova\Local Settings\Temporary Internet Files\Content.IE5\61WXIA5M\MC9002511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42844" y="2643182"/>
            <a:ext cx="1285852" cy="820169"/>
          </a:xfrm>
          <a:prstGeom prst="rect">
            <a:avLst/>
          </a:prstGeom>
          <a:noFill/>
        </p:spPr>
      </p:pic>
      <p:pic>
        <p:nvPicPr>
          <p:cNvPr id="96259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2714620"/>
            <a:ext cx="857118" cy="538160"/>
          </a:xfrm>
          <a:prstGeom prst="rect">
            <a:avLst/>
          </a:prstGeom>
          <a:noFill/>
        </p:spPr>
      </p:pic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1071538" y="4500570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nákladní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50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72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x-1/4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50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72</a:t>
                      </a:r>
                      <a:r>
                        <a:rPr lang="cs-CZ" sz="2000" b="1" baseline="0" dirty="0" smtClean="0"/>
                        <a:t>.(x-1/4)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1538" y="428604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nákladní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50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72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x-1/4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50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72</a:t>
                      </a:r>
                      <a:r>
                        <a:rPr lang="cs-CZ" sz="2000" b="1" baseline="0" dirty="0" smtClean="0"/>
                        <a:t>.(x-1/4)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8306" name="Object 2"/>
          <p:cNvGraphicFramePr>
            <a:graphicFrameLocks noChangeAspect="1"/>
          </p:cNvGraphicFramePr>
          <p:nvPr/>
        </p:nvGraphicFramePr>
        <p:xfrm>
          <a:off x="571472" y="2428868"/>
          <a:ext cx="3805237" cy="2989262"/>
        </p:xfrm>
        <a:graphic>
          <a:graphicData uri="http://schemas.openxmlformats.org/presentationml/2006/ole">
            <p:oleObj spid="_x0000_s98306" name="Rovnice" r:id="rId3" imgW="1714320" imgH="1346040" progId="Equation.3">
              <p:embed/>
            </p:oleObj>
          </a:graphicData>
        </a:graphic>
      </p:graphicFrame>
      <p:graphicFrame>
        <p:nvGraphicFramePr>
          <p:cNvPr id="98307" name="Object 3"/>
          <p:cNvGraphicFramePr>
            <a:graphicFrameLocks noChangeAspect="1"/>
          </p:cNvGraphicFramePr>
          <p:nvPr/>
        </p:nvGraphicFramePr>
        <p:xfrm>
          <a:off x="5357818" y="2214554"/>
          <a:ext cx="2282825" cy="3384550"/>
        </p:xfrm>
        <a:graphic>
          <a:graphicData uri="http://schemas.openxmlformats.org/presentationml/2006/ole">
            <p:oleObj spid="_x0000_s98307" name="Rovnice" r:id="rId4" imgW="1028520" imgH="1523880" progId="Equation.3">
              <p:embed/>
            </p:oleObj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1285852" y="5357826"/>
            <a:ext cx="264320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285852" y="5429264"/>
            <a:ext cx="264320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357818" y="5643578"/>
            <a:ext cx="142876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357818" y="5572140"/>
            <a:ext cx="142876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0" y="5929330"/>
            <a:ext cx="9277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Osobní automobil ujede 90km, než se setká s nákladním automobilem.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57158" y="857232"/>
            <a:ext cx="2357454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Nákladní automobil: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1184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Zkouška:</a:t>
            </a:r>
            <a:endParaRPr lang="cs-CZ" sz="2000" b="1" dirty="0">
              <a:latin typeface="Calibri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676275" y="1285875"/>
          <a:ext cx="2292350" cy="1571625"/>
        </p:xfrm>
        <a:graphic>
          <a:graphicData uri="http://schemas.openxmlformats.org/presentationml/2006/ole">
            <p:oleObj spid="_x0000_s99330" name="Rovnice" r:id="rId3" imgW="927000" imgH="63468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4664075" y="1779588"/>
          <a:ext cx="1528763" cy="511175"/>
        </p:xfrm>
        <a:graphic>
          <a:graphicData uri="http://schemas.openxmlformats.org/presentationml/2006/ole">
            <p:oleObj spid="_x0000_s99331" name="Rovnice" r:id="rId4" imgW="647640" imgH="215640" progId="Equation.3">
              <p:embed/>
            </p:oleObj>
          </a:graphicData>
        </a:graphic>
      </p:graphicFrame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3500430" y="857232"/>
            <a:ext cx="2643206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vlak II: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428596" y="3357562"/>
            <a:ext cx="22145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Celková dráha: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951038" y="3857625"/>
          <a:ext cx="1771650" cy="1643063"/>
        </p:xfrm>
        <a:graphic>
          <a:graphicData uri="http://schemas.openxmlformats.org/presentationml/2006/ole">
            <p:oleObj spid="_x0000_s99332" name="Rovnice" r:id="rId5" imgW="698400" imgH="647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5. </a:t>
            </a:r>
            <a:r>
              <a:rPr lang="cs-CZ" sz="2400" b="1" dirty="0" smtClean="0">
                <a:latin typeface="Calibri" pitchFamily="34" charset="0"/>
              </a:rPr>
              <a:t>Dvě auta vyjela současně proti sobě z míst vzdálených od sebe 170km. Jedno auto jede rychlostí 50km/h a druhé 70km/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Jak daleko budou obě auta od sebe 10 minut před okamžikem setkání?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071538" y="3000372"/>
            <a:ext cx="2857520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4643438" y="3000372"/>
            <a:ext cx="2714644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2000232" y="3071810"/>
            <a:ext cx="14542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50km/h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4929190" y="3071810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70km/h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428728" y="2643182"/>
            <a:ext cx="5572125" cy="1587"/>
          </a:xfrm>
          <a:prstGeom prst="straightConnector1">
            <a:avLst/>
          </a:prstGeom>
          <a:ln w="38100">
            <a:solidFill>
              <a:srgbClr val="FF000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5"/>
          <p:cNvSpPr txBox="1">
            <a:spLocks noChangeArrowheads="1"/>
          </p:cNvSpPr>
          <p:nvPr/>
        </p:nvSpPr>
        <p:spPr bwMode="auto">
          <a:xfrm>
            <a:off x="3643306" y="2143116"/>
            <a:ext cx="12522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 =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170km</a:t>
            </a:r>
            <a:endParaRPr lang="cs-CZ" sz="2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00355" name="Picture 3" descr="C:\Documents and Settings\rachotova\Local Settings\Temporary Internet Files\Content.IE5\RWF5BG08\MC90043710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2500306"/>
            <a:ext cx="942972" cy="942972"/>
          </a:xfrm>
          <a:prstGeom prst="rect">
            <a:avLst/>
          </a:prstGeom>
          <a:noFill/>
        </p:spPr>
      </p:pic>
      <p:pic>
        <p:nvPicPr>
          <p:cNvPr id="100356" name="Picture 4" descr="C:\Documents and Settings\rachotova\Local Settings\Temporary Internet Files\Content.IE5\RWF5BG08\MC9003984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2714620"/>
            <a:ext cx="936073" cy="482473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786182" y="3000372"/>
            <a:ext cx="1024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S=?km</a:t>
            </a:r>
            <a:endParaRPr lang="cs-CZ" sz="2400" b="1" dirty="0"/>
          </a:p>
        </p:txBody>
      </p:sp>
      <p:graphicFrame>
        <p:nvGraphicFramePr>
          <p:cNvPr id="100357" name="Object 5"/>
          <p:cNvGraphicFramePr>
            <a:graphicFrameLocks noChangeAspect="1"/>
          </p:cNvGraphicFramePr>
          <p:nvPr/>
        </p:nvGraphicFramePr>
        <p:xfrm>
          <a:off x="357158" y="3500438"/>
          <a:ext cx="1855784" cy="1585670"/>
        </p:xfrm>
        <a:graphic>
          <a:graphicData uri="http://schemas.openxmlformats.org/presentationml/2006/ole">
            <p:oleObj spid="_x0000_s100357" name="Rovnice" r:id="rId5" imgW="952200" imgH="812520" progId="Equation.3">
              <p:embed/>
            </p:oleObj>
          </a:graphicData>
        </a:graphic>
      </p:graphicFrame>
      <p:graphicFrame>
        <p:nvGraphicFramePr>
          <p:cNvPr id="100358" name="Object 6"/>
          <p:cNvGraphicFramePr>
            <a:graphicFrameLocks noChangeAspect="1"/>
          </p:cNvGraphicFramePr>
          <p:nvPr/>
        </p:nvGraphicFramePr>
        <p:xfrm>
          <a:off x="6715140" y="3500438"/>
          <a:ext cx="1816847" cy="1473772"/>
        </p:xfrm>
        <a:graphic>
          <a:graphicData uri="http://schemas.openxmlformats.org/presentationml/2006/ole">
            <p:oleObj spid="_x0000_s100358" name="Rovnice" r:id="rId6" imgW="965160" imgH="812520" progId="Equation.3">
              <p:embed/>
            </p:oleObj>
          </a:graphicData>
        </a:graphic>
      </p:graphicFrame>
      <p:cxnSp>
        <p:nvCxnSpPr>
          <p:cNvPr id="21" name="Přímá spojovací čára 20"/>
          <p:cNvCxnSpPr/>
          <p:nvPr/>
        </p:nvCxnSpPr>
        <p:spPr>
          <a:xfrm>
            <a:off x="3929058" y="3000372"/>
            <a:ext cx="714380" cy="1588"/>
          </a:xfrm>
          <a:prstGeom prst="line">
            <a:avLst/>
          </a:prstGeom>
          <a:ln w="38100">
            <a:solidFill>
              <a:srgbClr val="D60093"/>
            </a:solidFill>
          </a:ln>
          <a:effectLst>
            <a:innerShdw blurRad="63500" dist="50800" dir="16200000">
              <a:srgbClr val="002060">
                <a:alpha val="50000"/>
              </a:srgb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0359" name="Object 7"/>
          <p:cNvGraphicFramePr>
            <a:graphicFrameLocks noChangeAspect="1"/>
          </p:cNvGraphicFramePr>
          <p:nvPr/>
        </p:nvGraphicFramePr>
        <p:xfrm>
          <a:off x="3000364" y="4429132"/>
          <a:ext cx="2795588" cy="1446212"/>
        </p:xfrm>
        <a:graphic>
          <a:graphicData uri="http://schemas.openxmlformats.org/presentationml/2006/ole">
            <p:oleObj spid="_x0000_s100359" name="Rovnice" r:id="rId7" imgW="1130040" imgH="583920" progId="Equation.3">
              <p:embed/>
            </p:oleObj>
          </a:graphicData>
        </a:graphic>
      </p:graphicFrame>
      <p:cxnSp>
        <p:nvCxnSpPr>
          <p:cNvPr id="23" name="Přímá spojovací čára 22"/>
          <p:cNvCxnSpPr/>
          <p:nvPr/>
        </p:nvCxnSpPr>
        <p:spPr>
          <a:xfrm>
            <a:off x="3000364" y="5929330"/>
            <a:ext cx="142876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000364" y="6000768"/>
            <a:ext cx="142876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57158" y="6143644"/>
            <a:ext cx="828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Obě auta budou 20km od sebe 10min před okamžikem setkání.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57158" y="285750"/>
            <a:ext cx="8143931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6. </a:t>
            </a:r>
            <a:r>
              <a:rPr lang="cs-CZ" sz="2400" b="1" dirty="0" smtClean="0">
                <a:latin typeface="Calibri" pitchFamily="34" charset="0"/>
              </a:rPr>
              <a:t>V 7 hodin vyjelo z města Krnova nákladní auto rychlostí 40km/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Proti němu vyjelo v 8 hodin 30 minut z města Jihlava osobní auto rychlostí 70km/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Vzdálenost obou měst je 225km. V kolik hodin a v jaké vzdálenosti od Krnova se obě auta setkají?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071538" y="3000372"/>
            <a:ext cx="3143272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4214810" y="3000372"/>
            <a:ext cx="3143272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2000232" y="3071810"/>
            <a:ext cx="14542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v₁ 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40km/h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4929190" y="3071810"/>
            <a:ext cx="1476686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70km/h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071538" y="2643182"/>
            <a:ext cx="6286505" cy="1587"/>
          </a:xfrm>
          <a:prstGeom prst="straightConnector1">
            <a:avLst/>
          </a:prstGeom>
          <a:ln w="38100">
            <a:solidFill>
              <a:srgbClr val="FF000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5"/>
          <p:cNvSpPr txBox="1">
            <a:spLocks noChangeArrowheads="1"/>
          </p:cNvSpPr>
          <p:nvPr/>
        </p:nvSpPr>
        <p:spPr bwMode="auto">
          <a:xfrm>
            <a:off x="3643306" y="2143116"/>
            <a:ext cx="12522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 =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225km</a:t>
            </a:r>
            <a:endParaRPr lang="cs-CZ" sz="2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02405" name="Picture 5" descr="C:\Documents and Settings\rachotova\Local Settings\Temporary Internet Files\Content.IE5\ABZX8RPH\MC9004417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14282" y="2500306"/>
            <a:ext cx="785818" cy="867100"/>
          </a:xfrm>
          <a:prstGeom prst="rect">
            <a:avLst/>
          </a:prstGeom>
          <a:noFill/>
        </p:spPr>
      </p:pic>
      <p:pic>
        <p:nvPicPr>
          <p:cNvPr id="102407" name="Picture 7" descr="C:\Documents and Settings\rachotova\Local Settings\Temporary Internet Files\Content.IE5\61WXIA5M\MC9003984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500958" y="2786058"/>
            <a:ext cx="945938" cy="514579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357686" y="3500438"/>
            <a:ext cx="3511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Osobní auto vyjelo o 1,5h později!!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1142976" y="4714884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nákladní</a:t>
                      </a:r>
                      <a:r>
                        <a:rPr lang="cs-CZ" sz="2000" b="1" baseline="0" dirty="0" smtClean="0"/>
                        <a:t>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 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40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70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40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70</a:t>
                      </a:r>
                      <a:r>
                        <a:rPr lang="cs-CZ" sz="2000" b="1" baseline="0" dirty="0" smtClean="0"/>
                        <a:t>.(x-1,5)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2976" y="500042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nákladní</a:t>
                      </a:r>
                      <a:r>
                        <a:rPr lang="cs-CZ" sz="2000" b="1" baseline="0" dirty="0" smtClean="0"/>
                        <a:t> auto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 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40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70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x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x-1,5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40 . x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70</a:t>
                      </a:r>
                      <a:r>
                        <a:rPr lang="cs-CZ" sz="2000" b="1" baseline="0" dirty="0" smtClean="0"/>
                        <a:t>.(x-1,5)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3426" name="Object 2"/>
          <p:cNvGraphicFramePr>
            <a:graphicFrameLocks noChangeAspect="1"/>
          </p:cNvGraphicFramePr>
          <p:nvPr/>
        </p:nvGraphicFramePr>
        <p:xfrm>
          <a:off x="571472" y="2643182"/>
          <a:ext cx="4173670" cy="2928958"/>
        </p:xfrm>
        <a:graphic>
          <a:graphicData uri="http://schemas.openxmlformats.org/presentationml/2006/ole">
            <p:oleObj spid="_x0000_s103426" name="Rovnice" r:id="rId3" imgW="1574640" imgH="1104840" progId="Equation.3">
              <p:embed/>
            </p:oleObj>
          </a:graphicData>
        </a:graphic>
      </p:graphicFrame>
      <p:graphicFrame>
        <p:nvGraphicFramePr>
          <p:cNvPr id="103427" name="Object 3"/>
          <p:cNvGraphicFramePr>
            <a:graphicFrameLocks noChangeAspect="1"/>
          </p:cNvGraphicFramePr>
          <p:nvPr/>
        </p:nvGraphicFramePr>
        <p:xfrm>
          <a:off x="5786446" y="2643182"/>
          <a:ext cx="2643206" cy="1253896"/>
        </p:xfrm>
        <a:graphic>
          <a:graphicData uri="http://schemas.openxmlformats.org/presentationml/2006/ole">
            <p:oleObj spid="_x0000_s103427" name="Rovnice" r:id="rId4" imgW="965160" imgH="457200" progId="Equation.3">
              <p:embed/>
            </p:oleObj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5715008" y="3857628"/>
            <a:ext cx="192882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357290" y="5643578"/>
            <a:ext cx="121444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428728" y="5572140"/>
            <a:ext cx="1071570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715008" y="3929066"/>
            <a:ext cx="192882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57158" y="6143644"/>
            <a:ext cx="5869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Obě auta se potkají v 10h 120km od Krnova.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57158" y="857232"/>
            <a:ext cx="2357454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Nákladní automobil: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1184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Zkouška:</a:t>
            </a:r>
            <a:endParaRPr lang="cs-CZ" sz="2000" b="1" dirty="0">
              <a:latin typeface="Calibri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1142976" y="1357298"/>
          <a:ext cx="1584324" cy="490733"/>
        </p:xfrm>
        <a:graphic>
          <a:graphicData uri="http://schemas.openxmlformats.org/presentationml/2006/ole">
            <p:oleObj spid="_x0000_s104450" name="Rovnice" r:id="rId3" imgW="698400" imgH="21564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4500562" y="1357298"/>
          <a:ext cx="2339971" cy="2175382"/>
        </p:xfrm>
        <a:graphic>
          <a:graphicData uri="http://schemas.openxmlformats.org/presentationml/2006/ole">
            <p:oleObj spid="_x0000_s104451" name="Rovnice" r:id="rId4" imgW="1231560" imgH="1143000" progId="Equation.3">
              <p:embed/>
            </p:oleObj>
          </a:graphicData>
        </a:graphic>
      </p:graphicFrame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3500430" y="857232"/>
            <a:ext cx="2643206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automobil: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428596" y="3357562"/>
            <a:ext cx="22145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Celková dráha: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790700" y="3857625"/>
          <a:ext cx="2093913" cy="1643063"/>
        </p:xfrm>
        <a:graphic>
          <a:graphicData uri="http://schemas.openxmlformats.org/presentationml/2006/ole">
            <p:oleObj spid="_x0000_s104452" name="Rovnice" r:id="rId5" imgW="825480" imgH="647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2357438" y="714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071538" y="2786058"/>
            <a:ext cx="6143668" cy="1588"/>
          </a:xfrm>
          <a:prstGeom prst="straightConnector1">
            <a:avLst/>
          </a:prstGeom>
          <a:ln w="38100">
            <a:solidFill>
              <a:schemeClr val="tx2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000364" y="3000372"/>
            <a:ext cx="4214842" cy="1588"/>
          </a:xfrm>
          <a:prstGeom prst="straightConnector1">
            <a:avLst/>
          </a:prstGeom>
          <a:ln w="38100">
            <a:solidFill>
              <a:srgbClr val="00B05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26"/>
          <p:cNvSpPr txBox="1">
            <a:spLocks noChangeArrowheads="1"/>
          </p:cNvSpPr>
          <p:nvPr/>
        </p:nvSpPr>
        <p:spPr bwMode="auto">
          <a:xfrm>
            <a:off x="1285852" y="2857496"/>
            <a:ext cx="139333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v₂ </a:t>
            </a:r>
            <a:r>
              <a:rPr lang="cs-CZ" sz="2000" b="1" dirty="0">
                <a:solidFill>
                  <a:schemeClr val="tx2"/>
                </a:solidFill>
                <a:latin typeface="Calibri" pitchFamily="34" charset="0"/>
              </a:rPr>
              <a:t>= </a:t>
            </a:r>
            <a:r>
              <a:rPr lang="cs-CZ" sz="2000" b="1" dirty="0" smtClean="0">
                <a:solidFill>
                  <a:schemeClr val="tx2"/>
                </a:solidFill>
                <a:latin typeface="Calibri" pitchFamily="34" charset="0"/>
              </a:rPr>
              <a:t>x km/h</a:t>
            </a:r>
            <a:endParaRPr lang="cs-CZ" sz="2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7" name="TextovéPole 27"/>
          <p:cNvSpPr txBox="1">
            <a:spLocks noChangeArrowheads="1"/>
          </p:cNvSpPr>
          <p:nvPr/>
        </p:nvSpPr>
        <p:spPr bwMode="auto">
          <a:xfrm>
            <a:off x="4429124" y="3143248"/>
            <a:ext cx="1534394" cy="40011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alibri" pitchFamily="34" charset="0"/>
              </a:rPr>
              <a:t>v₂ = </a:t>
            </a:r>
            <a:r>
              <a:rPr lang="cs-CZ" sz="2000" b="1" dirty="0" smtClean="0">
                <a:solidFill>
                  <a:srgbClr val="00B050"/>
                </a:solidFill>
                <a:latin typeface="Calibri" pitchFamily="34" charset="0"/>
              </a:rPr>
              <a:t>60 km/h</a:t>
            </a:r>
            <a:endParaRPr lang="cs-CZ" b="1" dirty="0">
              <a:solidFill>
                <a:srgbClr val="00B050"/>
              </a:solidFill>
              <a:latin typeface="Calibri" pitchFamily="34" charset="0"/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071538" y="2643182"/>
            <a:ext cx="1928826" cy="1588"/>
          </a:xfrm>
          <a:prstGeom prst="straightConnector1">
            <a:avLst/>
          </a:prstGeom>
          <a:ln w="38100">
            <a:solidFill>
              <a:srgbClr val="FF0000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5"/>
          <p:cNvSpPr txBox="1">
            <a:spLocks noChangeArrowheads="1"/>
          </p:cNvSpPr>
          <p:nvPr/>
        </p:nvSpPr>
        <p:spPr bwMode="auto">
          <a:xfrm>
            <a:off x="1428728" y="2143116"/>
            <a:ext cx="112242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alibri" pitchFamily="34" charset="0"/>
              </a:rPr>
              <a:t>s = </a:t>
            </a:r>
            <a:r>
              <a:rPr lang="cs-CZ" sz="2000" b="1" dirty="0" smtClean="0">
                <a:solidFill>
                  <a:srgbClr val="FF0000"/>
                </a:solidFill>
                <a:latin typeface="Calibri" pitchFamily="34" charset="0"/>
              </a:rPr>
              <a:t>30km</a:t>
            </a:r>
            <a:endParaRPr lang="cs-CZ" sz="2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1071538" y="4214818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</a:t>
                      </a:r>
                      <a:r>
                        <a:rPr lang="cs-CZ" sz="2000" b="1" baseline="0" dirty="0" smtClean="0"/>
                        <a:t> auto 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 A 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60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x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1,5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1,5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60 . 1,5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x </a:t>
                      </a:r>
                      <a:r>
                        <a:rPr lang="cs-CZ" sz="2000" b="1" baseline="0" dirty="0" smtClean="0"/>
                        <a:t>. 1,5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8" name="TextovéPole 2"/>
          <p:cNvSpPr txBox="1">
            <a:spLocks noChangeArrowheads="1"/>
          </p:cNvSpPr>
          <p:nvPr/>
        </p:nvSpPr>
        <p:spPr bwMode="auto">
          <a:xfrm>
            <a:off x="428596" y="428604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7. </a:t>
            </a:r>
            <a:r>
              <a:rPr lang="cs-CZ" sz="2400" b="1" dirty="0" smtClean="0">
                <a:latin typeface="Calibri" pitchFamily="34" charset="0"/>
              </a:rPr>
              <a:t>Ze dvou míst A, B, jejichž vzdálenost je 30km, vyjela současně dvě auta stejným směrem. Jedno auto jelo průměrnou rychlostí 60km/</a:t>
            </a:r>
            <a:r>
              <a:rPr lang="cs-CZ" sz="2400" b="1" dirty="0" err="1" smtClean="0">
                <a:latin typeface="Calibri" pitchFamily="34" charset="0"/>
              </a:rPr>
              <a:t>h</a:t>
            </a:r>
            <a:r>
              <a:rPr lang="cs-CZ" sz="2400" b="1" dirty="0" smtClean="0">
                <a:latin typeface="Calibri" pitchFamily="34" charset="0"/>
              </a:rPr>
              <a:t>. Jakou průměrnou rychlostí jelo druhé auto, jestliže dohonilo první auto za 1,5hodiny?</a:t>
            </a:r>
          </a:p>
        </p:txBody>
      </p:sp>
      <p:pic>
        <p:nvPicPr>
          <p:cNvPr id="106498" name="Picture 2" descr="C:\Documents and Settings\rachotova\Local Settings\Temporary Internet Files\Content.IE5\ABZX8RPH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500306"/>
            <a:ext cx="942972" cy="942972"/>
          </a:xfrm>
          <a:prstGeom prst="rect">
            <a:avLst/>
          </a:prstGeom>
          <a:noFill/>
        </p:spPr>
      </p:pic>
      <p:pic>
        <p:nvPicPr>
          <p:cNvPr id="106500" name="Picture 4" descr="C:\Documents and Settings\rachotova\Local Settings\Temporary Internet Files\Content.IE5\RWF5BG08\MC90043979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3071810"/>
            <a:ext cx="809392" cy="528235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857224" y="2214554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57488" y="2214554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426" name="Object 2"/>
          <p:cNvGraphicFramePr>
            <a:graphicFrameLocks noChangeAspect="1"/>
          </p:cNvGraphicFramePr>
          <p:nvPr/>
        </p:nvGraphicFramePr>
        <p:xfrm>
          <a:off x="857250" y="2962275"/>
          <a:ext cx="3602038" cy="2289175"/>
        </p:xfrm>
        <a:graphic>
          <a:graphicData uri="http://schemas.openxmlformats.org/presentationml/2006/ole">
            <p:oleObj spid="_x0000_s107522" name="Rovnice" r:id="rId3" imgW="1358640" imgH="863280" progId="Equation.3">
              <p:embed/>
            </p:oleObj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2428860" y="5357826"/>
            <a:ext cx="1857388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428860" y="5286388"/>
            <a:ext cx="1928826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00034" y="5715016"/>
            <a:ext cx="4487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Druhé auto jelo rychlostí 80km/</a:t>
            </a:r>
            <a:r>
              <a:rPr lang="cs-CZ" sz="2400" b="1" dirty="0" err="1" smtClean="0"/>
              <a:t>h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142976" y="571480"/>
          <a:ext cx="6786609" cy="1584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2203"/>
                <a:gridCol w="2262203"/>
                <a:gridCol w="2262203"/>
              </a:tblGrid>
              <a:tr h="150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</a:t>
                      </a:r>
                      <a:r>
                        <a:rPr lang="cs-CZ" sz="2000" b="1" baseline="0" dirty="0" smtClean="0"/>
                        <a:t> auto 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osobní auto B 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v₁ = 60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v₂ = x [km/h]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t₁ = 1,5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t₂ = 1,5 [h]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 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s₁</a:t>
                      </a:r>
                      <a:r>
                        <a:rPr lang="cs-CZ" sz="2000" b="1" baseline="0" dirty="0" smtClean="0"/>
                        <a:t> = 60 . 1,5 </a:t>
                      </a:r>
                      <a:r>
                        <a:rPr lang="cs-CZ" sz="2000" b="1" dirty="0" smtClean="0"/>
                        <a:t>[km]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s₂ = x </a:t>
                      </a:r>
                      <a:r>
                        <a:rPr lang="cs-CZ" sz="2000" b="1" baseline="0" dirty="0" smtClean="0"/>
                        <a:t>. 1,5 </a:t>
                      </a:r>
                      <a:r>
                        <a:rPr lang="cs-CZ" sz="2000" b="1" dirty="0" smtClean="0"/>
                        <a:t>[</a:t>
                      </a:r>
                      <a:r>
                        <a:rPr lang="cs-CZ" sz="2000" b="1" baseline="0" dirty="0" smtClean="0"/>
                        <a:t>km</a:t>
                      </a:r>
                      <a:r>
                        <a:rPr lang="cs-CZ" sz="2000" b="1" dirty="0" smtClean="0"/>
                        <a:t>]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357158" y="857232"/>
            <a:ext cx="2357454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automobil B: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285720" y="285728"/>
            <a:ext cx="11184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Zkouška:</a:t>
            </a:r>
            <a:endParaRPr lang="cs-CZ" sz="2000" b="1" dirty="0">
              <a:latin typeface="Calibri" pitchFamily="34" charset="0"/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785786" y="1357298"/>
          <a:ext cx="2246313" cy="1038225"/>
        </p:xfrm>
        <a:graphic>
          <a:graphicData uri="http://schemas.openxmlformats.org/presentationml/2006/ole">
            <p:oleObj spid="_x0000_s108546" name="Rovnice" r:id="rId3" imgW="990360" imgH="457200" progId="Equation.3">
              <p:embed/>
            </p:oleObj>
          </a:graphicData>
        </a:graphic>
      </p:graphicFrame>
      <p:sp>
        <p:nvSpPr>
          <p:cNvPr id="8" name="TextovéPole 3"/>
          <p:cNvSpPr txBox="1">
            <a:spLocks noChangeArrowheads="1"/>
          </p:cNvSpPr>
          <p:nvPr/>
        </p:nvSpPr>
        <p:spPr bwMode="auto">
          <a:xfrm>
            <a:off x="3500430" y="857232"/>
            <a:ext cx="2643206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Osobní automobil A: </a:t>
            </a:r>
            <a:endParaRPr lang="cs-CZ" sz="2000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428596" y="3357562"/>
            <a:ext cx="22145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alibri" pitchFamily="34" charset="0"/>
              </a:rPr>
              <a:t>Celková dráha:</a:t>
            </a:r>
            <a:endParaRPr lang="cs-CZ" dirty="0">
              <a:latin typeface="Calibri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774825" y="3857625"/>
          <a:ext cx="2127250" cy="1643063"/>
        </p:xfrm>
        <a:graphic>
          <a:graphicData uri="http://schemas.openxmlformats.org/presentationml/2006/ole">
            <p:oleObj spid="_x0000_s108548" name="Rovnice" r:id="rId4" imgW="838080" imgH="647640" progId="Equation.3">
              <p:embed/>
            </p:oleObj>
          </a:graphicData>
        </a:graphic>
      </p:graphicFrame>
      <p:graphicFrame>
        <p:nvGraphicFramePr>
          <p:cNvPr id="108549" name="Object 5"/>
          <p:cNvGraphicFramePr>
            <a:graphicFrameLocks noChangeAspect="1"/>
          </p:cNvGraphicFramePr>
          <p:nvPr/>
        </p:nvGraphicFramePr>
        <p:xfrm>
          <a:off x="4286248" y="1285860"/>
          <a:ext cx="2419350" cy="1038225"/>
        </p:xfrm>
        <a:graphic>
          <a:graphicData uri="http://schemas.openxmlformats.org/presentationml/2006/ole">
            <p:oleObj spid="_x0000_s108549" name="Rovnice" r:id="rId5" imgW="106668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313" y="3357563"/>
          <a:ext cx="6407150" cy="73609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ČERVINKOVÁ, Petra; KRUPKA, Peter; CACKOVÁ, Hana. </a:t>
                      </a:r>
                      <a:r>
                        <a:rPr lang="cs-CZ" sz="1100" i="1" dirty="0" smtClean="0"/>
                        <a:t>Testy z matematiky 2009</a:t>
                      </a:r>
                      <a:r>
                        <a:rPr lang="cs-CZ" sz="1100" dirty="0" smtClean="0"/>
                        <a:t>. Brno: </a:t>
                      </a:r>
                      <a:r>
                        <a:rPr lang="cs-CZ" sz="1100" dirty="0" err="1" smtClean="0"/>
                        <a:t>didaktis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spol.s.r.o</a:t>
                      </a:r>
                      <a:r>
                        <a:rPr lang="cs-CZ" sz="1100" dirty="0" smtClean="0"/>
                        <a:t>., 2008, ISBN 978-80-7358-124-4.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endParaRPr lang="cs-CZ" sz="1100" dirty="0"/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</TotalTime>
  <Words>1702</Words>
  <Application>Microsoft Office PowerPoint</Application>
  <PresentationFormat>Předvádění na obrazovce (4:3)</PresentationFormat>
  <Paragraphs>235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sady Office</vt:lpstr>
      <vt:lpstr>Rovnice</vt:lpstr>
      <vt:lpstr>Snímek 1</vt:lpstr>
      <vt:lpstr>SLOVNÍ ÚLOHY O POHYBU   příklady k procvičení  z přijímacích testů </vt:lpstr>
      <vt:lpstr>Snímek 3</vt:lpstr>
      <vt:lpstr>Snímek 4</vt:lpstr>
      <vt:lpstr>SLOVNÍ ÚLOHY O POHYBU        řešení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O POHYBU I.</dc:title>
  <cp:lastModifiedBy>rachotova</cp:lastModifiedBy>
  <cp:revision>62</cp:revision>
  <dcterms:modified xsi:type="dcterms:W3CDTF">2013-06-03T08:26:34Z</dcterms:modified>
</cp:coreProperties>
</file>