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1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5.wmf"/><Relationship Id="rId7" Type="http://schemas.openxmlformats.org/officeDocument/2006/relationships/image" Target="../media/image28.wmf"/><Relationship Id="rId2" Type="http://schemas.openxmlformats.org/officeDocument/2006/relationships/image" Target="../media/image11.wmf"/><Relationship Id="rId1" Type="http://schemas.openxmlformats.org/officeDocument/2006/relationships/image" Target="../media/image24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1.wmf"/><Relationship Id="rId1" Type="http://schemas.openxmlformats.org/officeDocument/2006/relationships/image" Target="../media/image24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37.wmf"/><Relationship Id="rId2" Type="http://schemas.openxmlformats.org/officeDocument/2006/relationships/image" Target="../media/image11.wmf"/><Relationship Id="rId1" Type="http://schemas.openxmlformats.org/officeDocument/2006/relationships/image" Target="../media/image24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1.wmf"/><Relationship Id="rId1" Type="http://schemas.openxmlformats.org/officeDocument/2006/relationships/image" Target="../media/image41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49.wmf"/><Relationship Id="rId2" Type="http://schemas.openxmlformats.org/officeDocument/2006/relationships/image" Target="../media/image11.wmf"/><Relationship Id="rId1" Type="http://schemas.openxmlformats.org/officeDocument/2006/relationships/image" Target="../media/image47.wmf"/><Relationship Id="rId6" Type="http://schemas.openxmlformats.org/officeDocument/2006/relationships/image" Target="../media/image44.wmf"/><Relationship Id="rId5" Type="http://schemas.openxmlformats.org/officeDocument/2006/relationships/image" Target="../media/image48.wmf"/><Relationship Id="rId4" Type="http://schemas.openxmlformats.org/officeDocument/2006/relationships/image" Target="../media/image42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3ADE56-0765-4CC9-B93F-AFC3F1B8D37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07D911-2043-49A5-BC8E-4A073766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Čtem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7D911-2043-49A5-BC8E-4A0737661031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4.bin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30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10" Type="http://schemas.openxmlformats.org/officeDocument/2006/relationships/image" Target="../media/image36.wmf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37.bin"/><Relationship Id="rId9" Type="http://schemas.openxmlformats.org/officeDocument/2006/relationships/oleObject" Target="../embeddings/oleObject4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46.bin"/><Relationship Id="rId4" Type="http://schemas.openxmlformats.org/officeDocument/2006/relationships/oleObject" Target="../embeddings/oleObject45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8.bin"/><Relationship Id="rId11" Type="http://schemas.openxmlformats.org/officeDocument/2006/relationships/image" Target="../media/image46.jpeg"/><Relationship Id="rId5" Type="http://schemas.openxmlformats.org/officeDocument/2006/relationships/oleObject" Target="../embeddings/oleObject47.bin"/><Relationship Id="rId10" Type="http://schemas.openxmlformats.org/officeDocument/2006/relationships/oleObject" Target="../embeddings/oleObject52.bin"/><Relationship Id="rId4" Type="http://schemas.openxmlformats.org/officeDocument/2006/relationships/image" Target="../media/image45.jpeg"/><Relationship Id="rId9" Type="http://schemas.openxmlformats.org/officeDocument/2006/relationships/oleObject" Target="../embeddings/oleObject51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10" Type="http://schemas.openxmlformats.org/officeDocument/2006/relationships/oleObject" Target="../embeddings/oleObject59.bin"/><Relationship Id="rId4" Type="http://schemas.openxmlformats.org/officeDocument/2006/relationships/oleObject" Target="../embeddings/oleObject53.bin"/><Relationship Id="rId9" Type="http://schemas.openxmlformats.org/officeDocument/2006/relationships/oleObject" Target="../embeddings/oleObject58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62.bin"/><Relationship Id="rId4" Type="http://schemas.openxmlformats.org/officeDocument/2006/relationships/oleObject" Target="../embeddings/oleObject6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43000" y="2857500"/>
          <a:ext cx="6846913" cy="3021460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53087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Úprkova 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Rachotová Markéta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VY_32_INOVACE_11C_16_Slovní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úlohy o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společné práci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11C_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9.roč.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13.2.2013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9.A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podrobnému výkladu učiva, uvádí žáky do problematiky řešení úloh o společné práci. Seznamuje žáky s konkrétním řešením různých typů úloh. DUM je také možné využít k aktivnímu opakování, k samostudiu (v případě nemocnosti žáka, …), ….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33363"/>
            <a:ext cx="7904162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9175" y="190976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6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087" name="Rectangle 4"/>
          <p:cNvSpPr>
            <a:spLocks noChangeArrowheads="1"/>
          </p:cNvSpPr>
          <p:nvPr/>
        </p:nvSpPr>
        <p:spPr bwMode="auto">
          <a:xfrm>
            <a:off x="755650" y="1268413"/>
            <a:ext cx="775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88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9600" dirty="0" smtClean="0"/>
              <a:t>SLOVNÍ ÚLOHY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42910" y="3643314"/>
            <a:ext cx="7854696" cy="17526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O SPOLEČNÉ PRÁCI</a:t>
            </a:r>
            <a:endParaRPr lang="cs-CZ" sz="5400" dirty="0"/>
          </a:p>
        </p:txBody>
      </p:sp>
      <p:pic>
        <p:nvPicPr>
          <p:cNvPr id="5" name="Picture 3" descr="C:\Documents and Settings\rachotova\Local Settings\Temporary Internet Files\Content.IE5\DGC6USFP\MP90031399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14528"/>
            <a:ext cx="2040066" cy="2043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Slovní úlohy o společné práci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571612"/>
            <a:ext cx="8229600" cy="500066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Úlohy o společné práci se velmi podobají a řeší se stále obdobným způsobem.</a:t>
            </a:r>
          </a:p>
          <a:p>
            <a:r>
              <a:rPr lang="cs-CZ" sz="2800" dirty="0" smtClean="0"/>
              <a:t>Pracují dvě, tři, čtyři, … tělesa, osoby najednou.</a:t>
            </a:r>
          </a:p>
          <a:p>
            <a:pPr marL="548640" lvl="2" indent="-274320">
              <a:buClr>
                <a:schemeClr val="accent3"/>
              </a:buClr>
              <a:buSzPct val="95000"/>
            </a:pPr>
            <a:r>
              <a:rPr lang="cs-CZ" sz="2400" dirty="0" smtClean="0"/>
              <a:t>Práci začínají a ukončují současně </a:t>
            </a:r>
            <a:r>
              <a:rPr lang="cs-CZ" sz="2400" i="1" dirty="0" smtClean="0"/>
              <a:t>(</a:t>
            </a:r>
            <a:r>
              <a:rPr lang="cs-CZ" sz="2400" dirty="0" smtClean="0"/>
              <a:t>stejný čas společné práce).</a:t>
            </a:r>
          </a:p>
          <a:p>
            <a:pPr marL="548640" lvl="2" indent="-274320">
              <a:buClr>
                <a:schemeClr val="accent3"/>
              </a:buClr>
              <a:buSzPct val="95000"/>
            </a:pPr>
            <a:r>
              <a:rPr lang="cs-CZ" sz="2400" dirty="0" smtClean="0"/>
              <a:t>Práci vykonává určitý počet těles , osob a ostatní se přidávají.</a:t>
            </a:r>
          </a:p>
          <a:p>
            <a:pPr marL="548640" lvl="2" indent="-274320">
              <a:buClr>
                <a:schemeClr val="accent3"/>
              </a:buClr>
              <a:buSzPct val="95000"/>
            </a:pPr>
            <a:r>
              <a:rPr lang="cs-CZ" sz="2400" dirty="0" smtClean="0"/>
              <a:t>Práci vykonává určitý počet těles , osob a po určité době se počet pracujících zmenšuje.</a:t>
            </a:r>
          </a:p>
          <a:p>
            <a:r>
              <a:rPr lang="cs-CZ" sz="2800" dirty="0" smtClean="0"/>
              <a:t>Celá </a:t>
            </a:r>
            <a:r>
              <a:rPr lang="cs-CZ" sz="2800" dirty="0" smtClean="0">
                <a:solidFill>
                  <a:srgbClr val="FF0000"/>
                </a:solidFill>
              </a:rPr>
              <a:t>společná práce se rovná  jedné </a:t>
            </a:r>
            <a:r>
              <a:rPr lang="cs-CZ" sz="2800" dirty="0" smtClean="0"/>
              <a:t>(nezáleží na počtu pracujících).</a:t>
            </a:r>
          </a:p>
          <a:p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Slovní úlohy o společné práci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500174"/>
            <a:ext cx="8229600" cy="500066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Při výpočtech je důležité správně určit-vyjádřit, jakou část společné práce vykoná každé těleso, osoba za časovou jednotku (za den, hodinu, pracovní směnu, …).</a:t>
            </a:r>
          </a:p>
          <a:p>
            <a:r>
              <a:rPr lang="cs-CZ" sz="2800" dirty="0" smtClean="0"/>
              <a:t>Celá společná práce (která je vždy rovna jedné) je tvořena součtem prací vykonaných jednotlivými pracujícími tělesy, osobami.</a:t>
            </a:r>
          </a:p>
          <a:p>
            <a:r>
              <a:rPr lang="cs-CZ" sz="2800" dirty="0" smtClean="0"/>
              <a:t>Můžeme se setkat i s příkladem, kdy tělesa, osoby pracují proti sobě (např. jedním přítokem voda přitéká a druhým odtéká). V tomto případě je společná práce dána rozdílem.</a:t>
            </a:r>
          </a:p>
          <a:p>
            <a:pPr lvl="1">
              <a:buNone/>
            </a:pPr>
            <a:endParaRPr lang="cs-CZ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Začínáme….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14488"/>
            <a:ext cx="8229600" cy="57150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Pozorně si přečteme zadání (nejlépe několikrát).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5786" y="2500306"/>
            <a:ext cx="7143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Jirka s Adamem slíbili odstranění </a:t>
            </a:r>
            <a:r>
              <a:rPr lang="cs-CZ" sz="2400" dirty="0" smtClean="0"/>
              <a:t>graffiti </a:t>
            </a:r>
            <a:r>
              <a:rPr lang="cs-CZ" sz="2400" dirty="0" smtClean="0"/>
              <a:t>z budovy školní jídelny. Jirka by na jejich odstranění potřeboval 18 hodin a Adam dokonce 24  hodin. Za kolik hodin odstraní nežádoucí </a:t>
            </a:r>
            <a:r>
              <a:rPr lang="cs-CZ" sz="2400" dirty="0" smtClean="0"/>
              <a:t>graffiti, </a:t>
            </a:r>
            <a:r>
              <a:rPr lang="cs-CZ" sz="2400" dirty="0" smtClean="0"/>
              <a:t>když budou pracovat společně?</a:t>
            </a:r>
            <a:endParaRPr lang="cs-CZ" sz="2400" dirty="0"/>
          </a:p>
        </p:txBody>
      </p:sp>
      <p:pic>
        <p:nvPicPr>
          <p:cNvPr id="25602" name="Picture 2" descr="577521_444856002259574_170953108_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500570"/>
            <a:ext cx="2857488" cy="17591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2285992"/>
            <a:ext cx="8229600" cy="57150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Úvaha: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158" y="571480"/>
            <a:ext cx="84296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Jirka s Adamem slíbili odstranění </a:t>
            </a:r>
            <a:r>
              <a:rPr lang="cs-CZ" sz="2400" dirty="0" err="1" smtClean="0"/>
              <a:t>graffit</a:t>
            </a:r>
            <a:r>
              <a:rPr lang="cs-CZ" sz="2400" dirty="0" smtClean="0"/>
              <a:t> z budovy školní jídelny. Jirka by na jejich odstranění potřeboval 10 hodin a Adam dokonce 15  hodin. Za kolik hodin odstraní nežádoucí </a:t>
            </a:r>
            <a:r>
              <a:rPr lang="cs-CZ" sz="2400" dirty="0" smtClean="0"/>
              <a:t>graffiti, </a:t>
            </a:r>
            <a:r>
              <a:rPr lang="cs-CZ" sz="2400" dirty="0" smtClean="0"/>
              <a:t>když budou pracovat společně?</a:t>
            </a:r>
            <a:endParaRPr lang="cs-CZ" sz="2400" dirty="0"/>
          </a:p>
        </p:txBody>
      </p:sp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968375" y="2928938"/>
          <a:ext cx="7580313" cy="1285875"/>
        </p:xfrm>
        <a:graphic>
          <a:graphicData uri="http://schemas.openxmlformats.org/presentationml/2006/ole">
            <p:oleObj spid="_x0000_s2051" name="Rovnice" r:id="rId4" imgW="3593880" imgH="609480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973138" y="4572000"/>
          <a:ext cx="7713662" cy="1285875"/>
        </p:xfrm>
        <a:graphic>
          <a:graphicData uri="http://schemas.openxmlformats.org/presentationml/2006/ole">
            <p:oleObj spid="_x0000_s2052" name="Rovnice" r:id="rId5" imgW="3657600" imgH="609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673100" y="714375"/>
          <a:ext cx="5738813" cy="928688"/>
        </p:xfrm>
        <a:graphic>
          <a:graphicData uri="http://schemas.openxmlformats.org/presentationml/2006/ole">
            <p:oleObj spid="_x0000_s3074" name="Rovnice" r:id="rId4" imgW="3593880" imgH="609480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3233738" y="1857375"/>
          <a:ext cx="5497512" cy="909638"/>
        </p:xfrm>
        <a:graphic>
          <a:graphicData uri="http://schemas.openxmlformats.org/presentationml/2006/ole">
            <p:oleObj spid="_x0000_s3075" name="Rovnice" r:id="rId5" imgW="3682800" imgH="609480" progId="Equation.3">
              <p:embed/>
            </p:oleObj>
          </a:graphicData>
        </a:graphic>
      </p:graphicFrame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214282" y="2928934"/>
            <a:ext cx="8229600" cy="57150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Sestavíme tabulku: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214282" y="3571876"/>
          <a:ext cx="8715440" cy="2850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6"/>
                <a:gridCol w="2357454"/>
                <a:gridCol w="2178860"/>
                <a:gridCol w="2178860"/>
              </a:tblGrid>
              <a:tr h="4286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celá práce (1</a:t>
                      </a:r>
                      <a:r>
                        <a:rPr lang="cs-CZ" b="1" baseline="0" dirty="0" smtClean="0"/>
                        <a:t> - celek ) 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1 hodinu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x hodin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Jirka</a:t>
                      </a:r>
                      <a:endParaRPr lang="cs-CZ" sz="2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18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Adam</a:t>
                      </a:r>
                      <a:endParaRPr lang="cs-CZ" sz="2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24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společně</a:t>
                      </a:r>
                      <a:endParaRPr lang="cs-CZ" sz="2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x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214942" y="4004967"/>
          <a:ext cx="366408" cy="709917"/>
        </p:xfrm>
        <a:graphic>
          <a:graphicData uri="http://schemas.openxmlformats.org/presentationml/2006/ole">
            <p:oleObj spid="_x0000_s3076" name="Rovnice" r:id="rId6" imgW="203040" imgH="39348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286380" y="5715016"/>
          <a:ext cx="357190" cy="681409"/>
        </p:xfrm>
        <a:graphic>
          <a:graphicData uri="http://schemas.openxmlformats.org/presentationml/2006/ole">
            <p:oleObj spid="_x0000_s3077" name="Rovnice" r:id="rId7" imgW="152280" imgH="393480" progId="Equation.3">
              <p:embed/>
            </p:oleObj>
          </a:graphicData>
        </a:graphic>
      </p:graphicFrame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5214942" y="4806165"/>
          <a:ext cx="428628" cy="738193"/>
        </p:xfrm>
        <a:graphic>
          <a:graphicData uri="http://schemas.openxmlformats.org/presentationml/2006/ole">
            <p:oleObj spid="_x0000_s3078" name="Rovnice" r:id="rId8" imgW="228600" imgH="39348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7358082" y="5643578"/>
          <a:ext cx="678207" cy="750872"/>
        </p:xfrm>
        <a:graphic>
          <a:graphicData uri="http://schemas.openxmlformats.org/presentationml/2006/ole">
            <p:oleObj spid="_x0000_s3079" name="Rovnice" r:id="rId9" imgW="355320" imgH="39348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429520" y="4857760"/>
          <a:ext cx="501630" cy="740886"/>
        </p:xfrm>
        <a:graphic>
          <a:graphicData uri="http://schemas.openxmlformats.org/presentationml/2006/ole">
            <p:oleObj spid="_x0000_s3080" name="Rovnice" r:id="rId10" imgW="228600" imgH="3934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7429520" y="4071942"/>
          <a:ext cx="357190" cy="692056"/>
        </p:xfrm>
        <a:graphic>
          <a:graphicData uri="http://schemas.openxmlformats.org/presentationml/2006/ole">
            <p:oleObj spid="_x0000_s3081" name="Rovnice" r:id="rId11" imgW="203040" imgH="393480" progId="Equation.3">
              <p:embed/>
            </p:oleObj>
          </a:graphicData>
        </a:graphic>
      </p:graphicFrame>
      <p:sp>
        <p:nvSpPr>
          <p:cNvPr id="13" name="Obdélník 12"/>
          <p:cNvSpPr/>
          <p:nvPr/>
        </p:nvSpPr>
        <p:spPr>
          <a:xfrm>
            <a:off x="3059832" y="5805264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12232" y="430148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131840" y="5085184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220072" y="5805264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004048" y="486916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076056" y="4077072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092280" y="5733256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308304" y="4941168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164288" y="4077072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214282" y="642918"/>
          <a:ext cx="8715440" cy="2850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6"/>
                <a:gridCol w="2357454"/>
                <a:gridCol w="2178860"/>
                <a:gridCol w="2178860"/>
              </a:tblGrid>
              <a:tr h="4286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celá práce (1</a:t>
                      </a:r>
                      <a:r>
                        <a:rPr lang="cs-CZ" baseline="0" dirty="0" smtClean="0"/>
                        <a:t> - celek ) 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 1 hodinu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 x hodin</a:t>
                      </a:r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Jirka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10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Adam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15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společně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x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500694" y="1142984"/>
          <a:ext cx="366408" cy="709917"/>
        </p:xfrm>
        <a:graphic>
          <a:graphicData uri="http://schemas.openxmlformats.org/presentationml/2006/ole">
            <p:oleObj spid="_x0000_s4100" name="Rovnice" r:id="rId4" imgW="203040" imgH="39348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572132" y="2714620"/>
          <a:ext cx="357190" cy="681409"/>
        </p:xfrm>
        <a:graphic>
          <a:graphicData uri="http://schemas.openxmlformats.org/presentationml/2006/ole">
            <p:oleObj spid="_x0000_s4101" name="Rovnice" r:id="rId5" imgW="152280" imgH="393480" progId="Equation.3">
              <p:embed/>
            </p:oleObj>
          </a:graphicData>
        </a:graphic>
      </p:graphicFrame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5500694" y="1928802"/>
          <a:ext cx="381000" cy="738187"/>
        </p:xfrm>
        <a:graphic>
          <a:graphicData uri="http://schemas.openxmlformats.org/presentationml/2006/ole">
            <p:oleObj spid="_x0000_s4102" name="Rovnice" r:id="rId6" imgW="203040" imgH="39348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7572396" y="2643182"/>
          <a:ext cx="678207" cy="750872"/>
        </p:xfrm>
        <a:graphic>
          <a:graphicData uri="http://schemas.openxmlformats.org/presentationml/2006/ole">
            <p:oleObj spid="_x0000_s4103" name="Rovnice" r:id="rId7" imgW="355320" imgH="39348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643834" y="1857364"/>
          <a:ext cx="446087" cy="741362"/>
        </p:xfrm>
        <a:graphic>
          <a:graphicData uri="http://schemas.openxmlformats.org/presentationml/2006/ole">
            <p:oleObj spid="_x0000_s4104" name="Rovnice" r:id="rId8" imgW="203040" imgH="3934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7643834" y="1142984"/>
          <a:ext cx="357190" cy="692056"/>
        </p:xfrm>
        <a:graphic>
          <a:graphicData uri="http://schemas.openxmlformats.org/presentationml/2006/ole">
            <p:oleObj spid="_x0000_s4105" name="Rovnice" r:id="rId9" imgW="203040" imgH="393480" progId="Equation.3">
              <p:embed/>
            </p:oleObj>
          </a:graphicData>
        </a:graphic>
      </p:graphicFrame>
      <p:sp>
        <p:nvSpPr>
          <p:cNvPr id="14" name="Zástupný symbol pro obsah 2"/>
          <p:cNvSpPr>
            <a:spLocks noGrp="1"/>
          </p:cNvSpPr>
          <p:nvPr>
            <p:ph idx="1"/>
          </p:nvPr>
        </p:nvSpPr>
        <p:spPr>
          <a:xfrm>
            <a:off x="214282" y="3571876"/>
            <a:ext cx="8229600" cy="57150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Sestavíme  a vyřešíme rovnici: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/>
          </a:p>
        </p:txBody>
      </p:sp>
      <p:graphicFrame>
        <p:nvGraphicFramePr>
          <p:cNvPr id="15" name="Objekt 14"/>
          <p:cNvGraphicFramePr>
            <a:graphicFrameLocks noChangeAspect="1"/>
          </p:cNvGraphicFramePr>
          <p:nvPr/>
        </p:nvGraphicFramePr>
        <p:xfrm>
          <a:off x="5429256" y="3500438"/>
          <a:ext cx="2286000" cy="2928938"/>
        </p:xfrm>
        <a:graphic>
          <a:graphicData uri="http://schemas.openxmlformats.org/presentationml/2006/ole">
            <p:oleObj spid="_x0000_s4106" name="Rovnice" r:id="rId10" imgW="812520" imgH="1041120" progId="Equation.3">
              <p:embed/>
            </p:oleObj>
          </a:graphicData>
        </a:graphic>
      </p:graphicFrame>
      <p:cxnSp>
        <p:nvCxnSpPr>
          <p:cNvPr id="17" name="Přímá spojovací čára 16"/>
          <p:cNvCxnSpPr/>
          <p:nvPr/>
        </p:nvCxnSpPr>
        <p:spPr>
          <a:xfrm>
            <a:off x="6500826" y="6500834"/>
            <a:ext cx="128588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6500826" y="6429396"/>
            <a:ext cx="128588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229600" cy="493388"/>
          </a:xfrm>
        </p:spPr>
        <p:txBody>
          <a:bodyPr/>
          <a:lstStyle/>
          <a:p>
            <a:r>
              <a:rPr lang="cs-CZ" dirty="0" smtClean="0"/>
              <a:t>Zkouška: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20675" y="1928813"/>
          <a:ext cx="8386763" cy="1000125"/>
        </p:xfrm>
        <a:graphic>
          <a:graphicData uri="http://schemas.openxmlformats.org/presentationml/2006/ole">
            <p:oleObj spid="_x0000_s5122" name="Rovnice" r:id="rId3" imgW="3301920" imgH="393480" progId="Equation.3">
              <p:embed/>
            </p:oleObj>
          </a:graphicData>
        </a:graphic>
      </p:graphicFrame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668338" y="3429000"/>
          <a:ext cx="6451600" cy="1000125"/>
        </p:xfrm>
        <a:graphic>
          <a:graphicData uri="http://schemas.openxmlformats.org/presentationml/2006/ole">
            <p:oleObj spid="_x0000_s5123" name="Rovnice" r:id="rId4" imgW="2539800" imgH="393480" progId="Equation.3">
              <p:embed/>
            </p:oleObj>
          </a:graphicData>
        </a:graphic>
      </p:graphicFrame>
      <p:sp>
        <p:nvSpPr>
          <p:cNvPr id="6" name="Zástupný symbol pro obsah 2"/>
          <p:cNvSpPr txBox="1">
            <a:spLocks/>
          </p:cNvSpPr>
          <p:nvPr/>
        </p:nvSpPr>
        <p:spPr>
          <a:xfrm>
            <a:off x="214282" y="4857760"/>
            <a:ext cx="8229600" cy="4933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cs-CZ" sz="2600" dirty="0" smtClean="0"/>
              <a:t>Odpověď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500034" y="5429264"/>
            <a:ext cx="8229600" cy="4933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cs-CZ" sz="2600" dirty="0" smtClean="0"/>
              <a:t>Jirka s Adamem společně odstraní graffiti</a:t>
            </a:r>
            <a:r>
              <a:rPr lang="cs-CZ" sz="2600" dirty="0" smtClean="0"/>
              <a:t> za 6 hodin.</a:t>
            </a: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285720" y="2571744"/>
          <a:ext cx="8715440" cy="36573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6"/>
                <a:gridCol w="2357454"/>
                <a:gridCol w="2178860"/>
                <a:gridCol w="2178860"/>
              </a:tblGrid>
              <a:tr h="4286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celá práce (1</a:t>
                      </a:r>
                      <a:r>
                        <a:rPr lang="cs-CZ" b="1" baseline="0" dirty="0" smtClean="0"/>
                        <a:t> - celek ) 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1 hodinu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x hodin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Karel</a:t>
                      </a:r>
                      <a:endParaRPr lang="cs-CZ" sz="2000" b="1" dirty="0"/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10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Emil</a:t>
                      </a:r>
                      <a:endParaRPr lang="cs-CZ" sz="2000" b="1" dirty="0"/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Pepa</a:t>
                      </a:r>
                      <a:endParaRPr lang="cs-CZ" sz="2000" b="1" dirty="0"/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r>
                        <a:rPr lang="cs-CZ" sz="2000" baseline="0" dirty="0" smtClean="0">
                          <a:latin typeface="Arial" pitchFamily="34" charset="0"/>
                          <a:cs typeface="Arial" pitchFamily="34" charset="0"/>
                        </a:rPr>
                        <a:t>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sz="2000" b="1" smtClean="0"/>
                        <a:t>společně</a:t>
                      </a:r>
                      <a:endParaRPr lang="cs-CZ" sz="2000" b="1" dirty="0"/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x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500694" y="3071810"/>
          <a:ext cx="366408" cy="709917"/>
        </p:xfrm>
        <a:graphic>
          <a:graphicData uri="http://schemas.openxmlformats.org/presentationml/2006/ole">
            <p:oleObj spid="_x0000_s6148" name="Rovnice" r:id="rId4" imgW="203040" imgH="39348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572132" y="5500702"/>
          <a:ext cx="357190" cy="681409"/>
        </p:xfrm>
        <a:graphic>
          <a:graphicData uri="http://schemas.openxmlformats.org/presentationml/2006/ole">
            <p:oleObj spid="_x0000_s6149" name="Rovnice" r:id="rId5" imgW="152280" imgH="393480" progId="Equation.3">
              <p:embed/>
            </p:oleObj>
          </a:graphicData>
        </a:graphic>
      </p:graphicFrame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5572132" y="3857628"/>
          <a:ext cx="381000" cy="738188"/>
        </p:xfrm>
        <a:graphic>
          <a:graphicData uri="http://schemas.openxmlformats.org/presentationml/2006/ole">
            <p:oleObj spid="_x0000_s6150" name="Rovnice" r:id="rId6" imgW="203040" imgH="39348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7572396" y="5429264"/>
          <a:ext cx="678207" cy="750872"/>
        </p:xfrm>
        <a:graphic>
          <a:graphicData uri="http://schemas.openxmlformats.org/presentationml/2006/ole">
            <p:oleObj spid="_x0000_s6151" name="Rovnice" r:id="rId7" imgW="355320" imgH="39348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599363" y="3857625"/>
          <a:ext cx="446087" cy="741363"/>
        </p:xfrm>
        <a:graphic>
          <a:graphicData uri="http://schemas.openxmlformats.org/presentationml/2006/ole">
            <p:oleObj spid="_x0000_s6152" name="Rovnice" r:id="rId8" imgW="203040" imgH="3934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7643834" y="3000372"/>
          <a:ext cx="357190" cy="692056"/>
        </p:xfrm>
        <a:graphic>
          <a:graphicData uri="http://schemas.openxmlformats.org/presentationml/2006/ole">
            <p:oleObj spid="_x0000_s6153" name="Rovnice" r:id="rId9" imgW="203040" imgH="393480" progId="Equation.3">
              <p:embed/>
            </p:oleObj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428596" y="714356"/>
            <a:ext cx="84296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latin typeface="Arial" pitchFamily="34" charset="0"/>
                <a:cs typeface="Arial" pitchFamily="34" charset="0"/>
              </a:rPr>
              <a:t>Tři učni natírají stěnu školní jídelny. Karel by sám natřel stěnu za 10 hodin, Emil za 12 hodin a Pepa za 15 hodin. V kolik hodin skončili práci, když od 8 hodin natírali všichni společně a měli půlhodinovou přestávku?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5572132" y="4643446"/>
          <a:ext cx="381000" cy="738188"/>
        </p:xfrm>
        <a:graphic>
          <a:graphicData uri="http://schemas.openxmlformats.org/presentationml/2006/ole">
            <p:oleObj spid="_x0000_s6154" name="Rovnice" r:id="rId10" imgW="203040" imgH="393480" progId="Equation.3">
              <p:embed/>
            </p:oleObj>
          </a:graphicData>
        </a:graphic>
      </p:graphicFrame>
      <p:graphicFrame>
        <p:nvGraphicFramePr>
          <p:cNvPr id="6155" name="Object 11"/>
          <p:cNvGraphicFramePr>
            <a:graphicFrameLocks noChangeAspect="1"/>
          </p:cNvGraphicFramePr>
          <p:nvPr/>
        </p:nvGraphicFramePr>
        <p:xfrm>
          <a:off x="7643834" y="4643446"/>
          <a:ext cx="446087" cy="741363"/>
        </p:xfrm>
        <a:graphic>
          <a:graphicData uri="http://schemas.openxmlformats.org/presentationml/2006/ole">
            <p:oleObj spid="_x0000_s6155" name="Rovnice" r:id="rId11" imgW="203040" imgH="393480" progId="Equation.3">
              <p:embed/>
            </p:oleObj>
          </a:graphicData>
        </a:graphic>
      </p:graphicFrame>
      <p:sp>
        <p:nvSpPr>
          <p:cNvPr id="14" name="Obdélník 13"/>
          <p:cNvSpPr/>
          <p:nvPr/>
        </p:nvSpPr>
        <p:spPr>
          <a:xfrm>
            <a:off x="2483768" y="3140968"/>
            <a:ext cx="5904656" cy="3096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000232" y="1000108"/>
          <a:ext cx="3143272" cy="2962624"/>
        </p:xfrm>
        <a:graphic>
          <a:graphicData uri="http://schemas.openxmlformats.org/presentationml/2006/ole">
            <p:oleObj spid="_x0000_s7170" name="Rovnice" r:id="rId3" imgW="1104840" imgH="1041120" progId="Equation.3">
              <p:embed/>
            </p:oleObj>
          </a:graphicData>
        </a:graphic>
      </p:graphicFrame>
      <p:cxnSp>
        <p:nvCxnSpPr>
          <p:cNvPr id="5" name="Přímá spojovací čára 4"/>
          <p:cNvCxnSpPr/>
          <p:nvPr/>
        </p:nvCxnSpPr>
        <p:spPr>
          <a:xfrm>
            <a:off x="3857620" y="4000504"/>
            <a:ext cx="128588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3857620" y="4071942"/>
            <a:ext cx="128588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71472" y="4643446"/>
            <a:ext cx="55338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Učni skončí práci ve 12 hodin 30 minut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229600" cy="493388"/>
          </a:xfrm>
        </p:spPr>
        <p:txBody>
          <a:bodyPr/>
          <a:lstStyle/>
          <a:p>
            <a:r>
              <a:rPr lang="cs-CZ" dirty="0" smtClean="0"/>
              <a:t>Zkouška: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142844" y="1857364"/>
          <a:ext cx="8797953" cy="906116"/>
        </p:xfrm>
        <a:graphic>
          <a:graphicData uri="http://schemas.openxmlformats.org/presentationml/2006/ole">
            <p:oleObj spid="_x0000_s8194" name="Rovnice" r:id="rId3" imgW="3822480" imgH="393480" progId="Equation.3">
              <p:embed/>
            </p:oleObj>
          </a:graphicData>
        </a:graphic>
      </p:graphicFrame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1000100" y="3143248"/>
          <a:ext cx="6483350" cy="1000125"/>
        </p:xfrm>
        <a:graphic>
          <a:graphicData uri="http://schemas.openxmlformats.org/presentationml/2006/ole">
            <p:oleObj spid="_x0000_s8195" name="Rovnice" r:id="rId4" imgW="25524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214282" y="3071810"/>
          <a:ext cx="8715440" cy="2850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6"/>
                <a:gridCol w="2357454"/>
                <a:gridCol w="2178860"/>
                <a:gridCol w="2178860"/>
              </a:tblGrid>
              <a:tr h="4286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celá práce (1</a:t>
                      </a:r>
                      <a:r>
                        <a:rPr lang="cs-CZ" b="1" baseline="0" dirty="0" smtClean="0"/>
                        <a:t> - celek ) 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1 hodinu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x hodin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r>
                        <a:rPr lang="cs-CZ" b="1" baseline="0" dirty="0" smtClean="0">
                          <a:latin typeface="Arial" pitchFamily="34" charset="0"/>
                          <a:cs typeface="Arial" pitchFamily="34" charset="0"/>
                        </a:rPr>
                        <a:t> přítok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6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 přítok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10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společně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x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500694" y="4357694"/>
          <a:ext cx="366408" cy="709917"/>
        </p:xfrm>
        <a:graphic>
          <a:graphicData uri="http://schemas.openxmlformats.org/presentationml/2006/ole">
            <p:oleObj spid="_x0000_s33794" name="Rovnice" r:id="rId4" imgW="203040" imgH="39348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572132" y="5214950"/>
          <a:ext cx="357190" cy="681409"/>
        </p:xfrm>
        <a:graphic>
          <a:graphicData uri="http://schemas.openxmlformats.org/presentationml/2006/ole">
            <p:oleObj spid="_x0000_s33795" name="Rovnice" r:id="rId5" imgW="152280" imgH="39348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7572396" y="5143512"/>
          <a:ext cx="678207" cy="750872"/>
        </p:xfrm>
        <a:graphic>
          <a:graphicData uri="http://schemas.openxmlformats.org/presentationml/2006/ole">
            <p:oleObj spid="_x0000_s33797" name="Rovnice" r:id="rId6" imgW="355320" imgH="39348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627938" y="3571875"/>
          <a:ext cx="333375" cy="741363"/>
        </p:xfrm>
        <a:graphic>
          <a:graphicData uri="http://schemas.openxmlformats.org/presentationml/2006/ole">
            <p:oleObj spid="_x0000_s33798" name="Rovnice" r:id="rId7" imgW="152280" imgH="3934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7510463" y="4357688"/>
          <a:ext cx="625475" cy="692150"/>
        </p:xfrm>
        <a:graphic>
          <a:graphicData uri="http://schemas.openxmlformats.org/presentationml/2006/ole">
            <p:oleObj spid="_x0000_s33799" name="Rovnice" r:id="rId8" imgW="355320" imgH="393480" progId="Equation.3">
              <p:embed/>
            </p:oleObj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428596" y="1142984"/>
            <a:ext cx="84296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latin typeface="Arial" pitchFamily="34" charset="0"/>
                <a:cs typeface="Arial" pitchFamily="34" charset="0"/>
              </a:rPr>
              <a:t>Bazén se naplní prvním přítokem za 6 hodin, druhým za 10 hodin. Správce otevřel v 7 hodin první přítok. Protože voda přibývala pomalu, otevřel v 9 hodin druhý přítok. V kolik hodin byl bazén naplněn?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5476875" y="3571875"/>
          <a:ext cx="285750" cy="738188"/>
        </p:xfrm>
        <a:graphic>
          <a:graphicData uri="http://schemas.openxmlformats.org/presentationml/2006/ole">
            <p:oleObj spid="_x0000_s33800" name="Rovnice" r:id="rId9" imgW="152280" imgH="393480" progId="Equation.3">
              <p:embed/>
            </p:oleObj>
          </a:graphicData>
        </a:graphic>
      </p:graphicFrame>
      <p:sp>
        <p:nvSpPr>
          <p:cNvPr id="11" name="Obdélník 10"/>
          <p:cNvSpPr/>
          <p:nvPr/>
        </p:nvSpPr>
        <p:spPr>
          <a:xfrm>
            <a:off x="2555776" y="3645024"/>
            <a:ext cx="6048672" cy="21602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801" name="Picture 9" descr="C:\Documents and Settings\rachotova\Local Settings\Temporary Internet Files\Content.IE5\ABZX8RPH\MC900424734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159750" y="5937084"/>
            <a:ext cx="984250" cy="920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42844" y="571480"/>
          <a:ext cx="8715440" cy="2850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6"/>
                <a:gridCol w="2357454"/>
                <a:gridCol w="2178860"/>
                <a:gridCol w="2178860"/>
              </a:tblGrid>
              <a:tr h="4286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celá práce (1</a:t>
                      </a:r>
                      <a:r>
                        <a:rPr lang="cs-CZ" b="1" baseline="0" dirty="0" smtClean="0"/>
                        <a:t> - celek ) 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1 hodinu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x hodin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r>
                        <a:rPr lang="cs-CZ" b="1" baseline="0" dirty="0" smtClean="0">
                          <a:latin typeface="Arial" pitchFamily="34" charset="0"/>
                          <a:cs typeface="Arial" pitchFamily="34" charset="0"/>
                        </a:rPr>
                        <a:t> přítok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6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 přítok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10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společně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x h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429256" y="1928802"/>
          <a:ext cx="366408" cy="709917"/>
        </p:xfrm>
        <a:graphic>
          <a:graphicData uri="http://schemas.openxmlformats.org/presentationml/2006/ole">
            <p:oleObj spid="_x0000_s35842" name="Rovnice" r:id="rId4" imgW="203040" imgH="39348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429256" y="2714620"/>
          <a:ext cx="357190" cy="681409"/>
        </p:xfrm>
        <a:graphic>
          <a:graphicData uri="http://schemas.openxmlformats.org/presentationml/2006/ole">
            <p:oleObj spid="_x0000_s35843" name="Rovnice" r:id="rId5" imgW="152280" imgH="39348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7500958" y="2643182"/>
          <a:ext cx="678207" cy="750872"/>
        </p:xfrm>
        <a:graphic>
          <a:graphicData uri="http://schemas.openxmlformats.org/presentationml/2006/ole">
            <p:oleObj spid="_x0000_s35844" name="Rovnice" r:id="rId6" imgW="355320" imgH="39348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643834" y="1071546"/>
          <a:ext cx="333375" cy="741363"/>
        </p:xfrm>
        <a:graphic>
          <a:graphicData uri="http://schemas.openxmlformats.org/presentationml/2006/ole">
            <p:oleObj spid="_x0000_s35845" name="Rovnice" r:id="rId7" imgW="152280" imgH="3934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7500958" y="1928802"/>
          <a:ext cx="625475" cy="692150"/>
        </p:xfrm>
        <a:graphic>
          <a:graphicData uri="http://schemas.openxmlformats.org/presentationml/2006/ole">
            <p:oleObj spid="_x0000_s35846" name="Rovnice" r:id="rId8" imgW="355320" imgH="393480" progId="Equation.3">
              <p:embed/>
            </p:oleObj>
          </a:graphicData>
        </a:graphic>
      </p:graphicFrame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5429256" y="1071546"/>
          <a:ext cx="285750" cy="738188"/>
        </p:xfrm>
        <a:graphic>
          <a:graphicData uri="http://schemas.openxmlformats.org/presentationml/2006/ole">
            <p:oleObj spid="_x0000_s35847" name="Rovnice" r:id="rId9" imgW="152280" imgH="393480" progId="Equation.3">
              <p:embed/>
            </p:oleObj>
          </a:graphicData>
        </a:graphic>
      </p:graphicFrame>
      <p:graphicFrame>
        <p:nvGraphicFramePr>
          <p:cNvPr id="35848" name="Object 8"/>
          <p:cNvGraphicFramePr>
            <a:graphicFrameLocks noChangeAspect="1"/>
          </p:cNvGraphicFramePr>
          <p:nvPr/>
        </p:nvGraphicFramePr>
        <p:xfrm>
          <a:off x="142844" y="3500438"/>
          <a:ext cx="4286273" cy="2936200"/>
        </p:xfrm>
        <a:graphic>
          <a:graphicData uri="http://schemas.openxmlformats.org/presentationml/2006/ole">
            <p:oleObj spid="_x0000_s35848" name="Rovnice" r:id="rId10" imgW="1854000" imgH="1269720" progId="Equation.3">
              <p:embed/>
            </p:oleObj>
          </a:graphicData>
        </a:graphic>
      </p:graphicFrame>
      <p:cxnSp>
        <p:nvCxnSpPr>
          <p:cNvPr id="15" name="Přímá spojovací čára 14"/>
          <p:cNvCxnSpPr/>
          <p:nvPr/>
        </p:nvCxnSpPr>
        <p:spPr>
          <a:xfrm>
            <a:off x="1403648" y="6525344"/>
            <a:ext cx="3000396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1403648" y="6453336"/>
            <a:ext cx="3000396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857752" y="5857892"/>
            <a:ext cx="4435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Bazén byl naplněn v 11h30min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229600" cy="493388"/>
          </a:xfrm>
        </p:spPr>
        <p:txBody>
          <a:bodyPr/>
          <a:lstStyle/>
          <a:p>
            <a:r>
              <a:rPr lang="cs-CZ" dirty="0" smtClean="0"/>
              <a:t>Zkouška: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1785926"/>
            <a:ext cx="469070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1.přítok za 4,5 hodiny vykonal práci: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2500306"/>
            <a:ext cx="780053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2.přítok pracoval o 2h méně, tedy 2,5 hodiny a vykonal práci: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4643438" y="1571612"/>
          <a:ext cx="571504" cy="885831"/>
        </p:xfrm>
        <a:graphic>
          <a:graphicData uri="http://schemas.openxmlformats.org/presentationml/2006/ole">
            <p:oleObj spid="_x0000_s36869" name="Rovnice" r:id="rId3" imgW="253800" imgH="393480" progId="Equation.3">
              <p:embed/>
            </p:oleObj>
          </a:graphicData>
        </a:graphic>
      </p:graphicFrame>
      <p:graphicFrame>
        <p:nvGraphicFramePr>
          <p:cNvPr id="36870" name="Object 6"/>
          <p:cNvGraphicFramePr>
            <a:graphicFrameLocks noChangeAspect="1"/>
          </p:cNvGraphicFramePr>
          <p:nvPr/>
        </p:nvGraphicFramePr>
        <p:xfrm>
          <a:off x="7715272" y="2285992"/>
          <a:ext cx="571500" cy="885825"/>
        </p:xfrm>
        <a:graphic>
          <a:graphicData uri="http://schemas.openxmlformats.org/presentationml/2006/ole">
            <p:oleObj spid="_x0000_s36870" name="Rovnice" r:id="rId4" imgW="253800" imgH="39348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14282" y="3500438"/>
            <a:ext cx="230383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Společná práce: 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2714612" y="3143248"/>
          <a:ext cx="4187825" cy="1647825"/>
        </p:xfrm>
        <a:graphic>
          <a:graphicData uri="http://schemas.openxmlformats.org/presentationml/2006/ole">
            <p:oleObj spid="_x0000_s36871" name="Rovnice" r:id="rId5" imgW="1612800" imgH="6346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8" name="Picture 10" descr="C:\Documents and Settings\rachotova\Local Settings\Temporary Internet Files\Content.IE5\61WXIA5M\MP90044867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5876" y="6000768"/>
            <a:ext cx="1288124" cy="857232"/>
          </a:xfrm>
          <a:prstGeom prst="rect">
            <a:avLst/>
          </a:prstGeom>
          <a:noFill/>
        </p:spPr>
      </p:pic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214282" y="3071810"/>
          <a:ext cx="8715440" cy="2807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6"/>
                <a:gridCol w="2357454"/>
                <a:gridCol w="2178860"/>
                <a:gridCol w="2178860"/>
              </a:tblGrid>
              <a:tr h="4286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krmivo (1</a:t>
                      </a:r>
                      <a:r>
                        <a:rPr lang="cs-CZ" b="1" baseline="0" dirty="0" smtClean="0"/>
                        <a:t> - celek ) 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1 den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x dnů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>
                          <a:latin typeface="Arial" pitchFamily="34" charset="0"/>
                          <a:cs typeface="Arial" pitchFamily="34" charset="0"/>
                        </a:rPr>
                        <a:t>Jumbo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12 dní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4450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>
                          <a:latin typeface="Arial" pitchFamily="34" charset="0"/>
                          <a:cs typeface="Arial" pitchFamily="34" charset="0"/>
                        </a:rPr>
                        <a:t>Bimba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16 dní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společně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x dní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500694" y="4357694"/>
          <a:ext cx="366408" cy="709917"/>
        </p:xfrm>
        <a:graphic>
          <a:graphicData uri="http://schemas.openxmlformats.org/presentationml/2006/ole">
            <p:oleObj spid="_x0000_s37890" name="Rovnice" r:id="rId5" imgW="203040" imgH="39348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572132" y="5214950"/>
          <a:ext cx="357190" cy="681409"/>
        </p:xfrm>
        <a:graphic>
          <a:graphicData uri="http://schemas.openxmlformats.org/presentationml/2006/ole">
            <p:oleObj spid="_x0000_s37891" name="Rovnice" r:id="rId6" imgW="152280" imgH="39348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7572396" y="5143512"/>
          <a:ext cx="678207" cy="750872"/>
        </p:xfrm>
        <a:graphic>
          <a:graphicData uri="http://schemas.openxmlformats.org/presentationml/2006/ole">
            <p:oleObj spid="_x0000_s37892" name="Rovnice" r:id="rId7" imgW="355320" imgH="39348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572375" y="3571875"/>
          <a:ext cx="444500" cy="741363"/>
        </p:xfrm>
        <a:graphic>
          <a:graphicData uri="http://schemas.openxmlformats.org/presentationml/2006/ole">
            <p:oleObj spid="_x0000_s37893" name="Rovnice" r:id="rId8" imgW="203040" imgH="3934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7510463" y="4357688"/>
          <a:ext cx="625475" cy="692150"/>
        </p:xfrm>
        <a:graphic>
          <a:graphicData uri="http://schemas.openxmlformats.org/presentationml/2006/ole">
            <p:oleObj spid="_x0000_s37894" name="Rovnice" r:id="rId9" imgW="355320" imgH="393480" progId="Equation.3">
              <p:embed/>
            </p:oleObj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428596" y="785794"/>
            <a:ext cx="84296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latin typeface="Arial" pitchFamily="34" charset="0"/>
                <a:cs typeface="Arial" pitchFamily="34" charset="0"/>
              </a:rPr>
              <a:t>Zásoba krmiva v ZOO by vystačila pro slona </a:t>
            </a:r>
            <a:r>
              <a:rPr lang="cs-CZ" sz="2200" b="1" dirty="0" err="1" smtClean="0">
                <a:latin typeface="Arial" pitchFamily="34" charset="0"/>
                <a:cs typeface="Arial" pitchFamily="34" charset="0"/>
              </a:rPr>
              <a:t>Jumba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na 12 dní a pro slonici </a:t>
            </a:r>
            <a:r>
              <a:rPr lang="cs-CZ" sz="2200" b="1" dirty="0" err="1" smtClean="0">
                <a:latin typeface="Arial" pitchFamily="34" charset="0"/>
                <a:cs typeface="Arial" pitchFamily="34" charset="0"/>
              </a:rPr>
              <a:t>Bimbu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na 16 dní. </a:t>
            </a:r>
            <a:r>
              <a:rPr lang="cs-CZ" sz="2200" b="1" dirty="0" err="1" smtClean="0">
                <a:latin typeface="Arial" pitchFamily="34" charset="0"/>
                <a:cs typeface="Arial" pitchFamily="34" charset="0"/>
              </a:rPr>
              <a:t>Bimba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držela pět dní dietu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          a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dostávala pouze speciální stravu. V dalších dnech již byli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 ze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zásoby krmeni oba sloni. </a:t>
            </a:r>
          </a:p>
          <a:p>
            <a:r>
              <a:rPr lang="cs-CZ" sz="2200" b="1" dirty="0" smtClean="0">
                <a:latin typeface="Arial" pitchFamily="34" charset="0"/>
                <a:cs typeface="Arial" pitchFamily="34" charset="0"/>
              </a:rPr>
              <a:t>Na kolik dní celkem krmivo vystačilo?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5429250" y="3571875"/>
          <a:ext cx="381000" cy="738188"/>
        </p:xfrm>
        <a:graphic>
          <a:graphicData uri="http://schemas.openxmlformats.org/presentationml/2006/ole">
            <p:oleObj spid="_x0000_s37895" name="Rovnice" r:id="rId10" imgW="203040" imgH="393480" progId="Equation.3">
              <p:embed/>
            </p:oleObj>
          </a:graphicData>
        </a:graphic>
      </p:graphicFrame>
      <p:sp>
        <p:nvSpPr>
          <p:cNvPr id="11" name="Obdélník 10"/>
          <p:cNvSpPr/>
          <p:nvPr/>
        </p:nvSpPr>
        <p:spPr>
          <a:xfrm>
            <a:off x="2627784" y="3501008"/>
            <a:ext cx="6192688" cy="23762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Picture 10" descr="C:\Documents and Settings\rachotova\Local Settings\Temporary Internet Files\Content.IE5\61WXIA5M\MP900448677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0" y="6000768"/>
            <a:ext cx="1214446" cy="857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214282" y="571480"/>
          <a:ext cx="8715440" cy="2807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6"/>
                <a:gridCol w="2357454"/>
                <a:gridCol w="2178860"/>
                <a:gridCol w="2178860"/>
              </a:tblGrid>
              <a:tr h="4286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krmivo (1</a:t>
                      </a:r>
                      <a:r>
                        <a:rPr lang="cs-CZ" b="1" baseline="0" dirty="0" smtClean="0"/>
                        <a:t> - celek ) 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1 den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za x dnů</a:t>
                      </a:r>
                      <a:endParaRPr lang="cs-CZ" b="1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>
                          <a:latin typeface="Arial" pitchFamily="34" charset="0"/>
                          <a:cs typeface="Arial" pitchFamily="34" charset="0"/>
                        </a:rPr>
                        <a:t>Jumbo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12 dní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4450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>
                          <a:latin typeface="Arial" pitchFamily="34" charset="0"/>
                          <a:cs typeface="Arial" pitchFamily="34" charset="0"/>
                        </a:rPr>
                        <a:t>Bimba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16 dní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7186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společně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x dní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71472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429256" y="1857364"/>
          <a:ext cx="366408" cy="709917"/>
        </p:xfrm>
        <a:graphic>
          <a:graphicData uri="http://schemas.openxmlformats.org/presentationml/2006/ole">
            <p:oleObj spid="_x0000_s38914" name="Rovnice" r:id="rId4" imgW="203040" imgH="39348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429256" y="2714620"/>
          <a:ext cx="357190" cy="681409"/>
        </p:xfrm>
        <a:graphic>
          <a:graphicData uri="http://schemas.openxmlformats.org/presentationml/2006/ole">
            <p:oleObj spid="_x0000_s38915" name="Rovnice" r:id="rId5" imgW="152280" imgH="39348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7500958" y="2643182"/>
          <a:ext cx="678207" cy="750872"/>
        </p:xfrm>
        <a:graphic>
          <a:graphicData uri="http://schemas.openxmlformats.org/presentationml/2006/ole">
            <p:oleObj spid="_x0000_s38916" name="Rovnice" r:id="rId6" imgW="355320" imgH="39348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572396" y="1071546"/>
          <a:ext cx="444500" cy="741363"/>
        </p:xfrm>
        <a:graphic>
          <a:graphicData uri="http://schemas.openxmlformats.org/presentationml/2006/ole">
            <p:oleObj spid="_x0000_s38917" name="Rovnice" r:id="rId7" imgW="203040" imgH="3934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7500958" y="1857364"/>
          <a:ext cx="625475" cy="692150"/>
        </p:xfrm>
        <a:graphic>
          <a:graphicData uri="http://schemas.openxmlformats.org/presentationml/2006/ole">
            <p:oleObj spid="_x0000_s38918" name="Rovnice" r:id="rId8" imgW="355320" imgH="393480" progId="Equation.3">
              <p:embed/>
            </p:oleObj>
          </a:graphicData>
        </a:graphic>
      </p:graphicFrame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5429256" y="1071546"/>
          <a:ext cx="381000" cy="738188"/>
        </p:xfrm>
        <a:graphic>
          <a:graphicData uri="http://schemas.openxmlformats.org/presentationml/2006/ole">
            <p:oleObj spid="_x0000_s38919" name="Rovnice" r:id="rId9" imgW="203040" imgH="393480" progId="Equation.3">
              <p:embed/>
            </p:oleObj>
          </a:graphicData>
        </a:graphic>
      </p:graphicFrame>
      <p:graphicFrame>
        <p:nvGraphicFramePr>
          <p:cNvPr id="38920" name="Object 8"/>
          <p:cNvGraphicFramePr>
            <a:graphicFrameLocks noChangeAspect="1"/>
          </p:cNvGraphicFramePr>
          <p:nvPr/>
        </p:nvGraphicFramePr>
        <p:xfrm>
          <a:off x="642911" y="3533923"/>
          <a:ext cx="3022628" cy="2638277"/>
        </p:xfrm>
        <a:graphic>
          <a:graphicData uri="http://schemas.openxmlformats.org/presentationml/2006/ole">
            <p:oleObj spid="_x0000_s38920" name="Rovnice" r:id="rId10" imgW="1193760" imgH="1041120" progId="Equation.3">
              <p:embed/>
            </p:oleObj>
          </a:graphicData>
        </a:graphic>
      </p:graphicFrame>
      <p:cxnSp>
        <p:nvCxnSpPr>
          <p:cNvPr id="15" name="Přímá spojovací čára 14"/>
          <p:cNvCxnSpPr/>
          <p:nvPr/>
        </p:nvCxnSpPr>
        <p:spPr>
          <a:xfrm>
            <a:off x="2214546" y="6215082"/>
            <a:ext cx="1428760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143108" y="6286520"/>
            <a:ext cx="1500198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357686" y="5786454"/>
            <a:ext cx="3666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Krmivo vystačilo na 9 dní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229600" cy="493388"/>
          </a:xfrm>
        </p:spPr>
        <p:txBody>
          <a:bodyPr/>
          <a:lstStyle/>
          <a:p>
            <a:r>
              <a:rPr lang="cs-CZ" dirty="0" smtClean="0"/>
              <a:t>Zkouška: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10" y="1785926"/>
            <a:ext cx="30732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Jumbo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snědl z krmiva: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2910" y="2500306"/>
            <a:ext cx="69669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Bimba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5 dní „nejedla“ → z krmiva ujídala pouze 4 dny: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3571868" y="1500174"/>
          <a:ext cx="1028700" cy="885825"/>
        </p:xfrm>
        <a:graphic>
          <a:graphicData uri="http://schemas.openxmlformats.org/presentationml/2006/ole">
            <p:oleObj spid="_x0000_s39938" name="Rovnice" r:id="rId3" imgW="457200" imgH="393480" progId="Equation.3">
              <p:embed/>
            </p:oleObj>
          </a:graphicData>
        </a:graphic>
      </p:graphicFrame>
      <p:graphicFrame>
        <p:nvGraphicFramePr>
          <p:cNvPr id="36870" name="Object 6"/>
          <p:cNvGraphicFramePr>
            <a:graphicFrameLocks noChangeAspect="1"/>
          </p:cNvGraphicFramePr>
          <p:nvPr/>
        </p:nvGraphicFramePr>
        <p:xfrm>
          <a:off x="7500958" y="2214554"/>
          <a:ext cx="1028700" cy="885825"/>
        </p:xfrm>
        <a:graphic>
          <a:graphicData uri="http://schemas.openxmlformats.org/presentationml/2006/ole">
            <p:oleObj spid="_x0000_s39939" name="Rovnice" r:id="rId4" imgW="457200" imgH="39348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14282" y="3500438"/>
            <a:ext cx="230383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Společná práce: 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2428860" y="3143248"/>
          <a:ext cx="1517650" cy="1647825"/>
        </p:xfrm>
        <a:graphic>
          <a:graphicData uri="http://schemas.openxmlformats.org/presentationml/2006/ole">
            <p:oleObj spid="_x0000_s39940" name="Rovnice" r:id="rId5" imgW="583920" imgH="6346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57313" y="3357563"/>
          <a:ext cx="6407150" cy="1136904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COUFALOVÁ, Jana a kol. </a:t>
                      </a:r>
                      <a:r>
                        <a:rPr lang="cs-CZ" sz="1200" i="1" dirty="0" smtClean="0"/>
                        <a:t>Matematika pro 9. ročník základní školy</a:t>
                      </a:r>
                      <a:r>
                        <a:rPr lang="cs-CZ" sz="1200" dirty="0" smtClean="0"/>
                        <a:t>. Praha: Fortuna, 2007, ISBN 978-80-7168-995-9.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AUTOR NEUVEDEN. </a:t>
                      </a:r>
                      <a:r>
                        <a:rPr lang="cs-CZ" sz="1200" i="1" dirty="0" smtClean="0"/>
                        <a:t>NEIGHBORHOOD LOVE</a:t>
                      </a:r>
                      <a:r>
                        <a:rPr lang="cs-CZ" sz="1200" dirty="0" smtClean="0"/>
                        <a:t> [online]. [cit. 2.8.2011]. Dostupný na WWW: http://neighborhood-love.com/gallery-2/graffiti/ </a:t>
                      </a:r>
                      <a:endParaRPr lang="cs-CZ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brázky jsou použity I z galerie Microsoft office. </a:t>
                      </a:r>
                    </a:p>
                    <a:p>
                      <a:endParaRPr lang="cs-CZ" sz="1100" dirty="0"/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3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6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087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088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293</TotalTime>
  <Words>831</Words>
  <Application>Microsoft Office PowerPoint</Application>
  <PresentationFormat>Předvádění na obrazovce (4:3)</PresentationFormat>
  <Paragraphs>165</Paragraphs>
  <Slides>19</Slides>
  <Notes>10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2" baseType="lpstr">
      <vt:lpstr>Tok</vt:lpstr>
      <vt:lpstr>Editor rovnic 3.0</vt:lpstr>
      <vt:lpstr>Rovnice</vt:lpstr>
      <vt:lpstr>Snímek 1</vt:lpstr>
      <vt:lpstr>SLOVNÍ ÚLOHY</vt:lpstr>
      <vt:lpstr>Slovní úlohy o společné práci</vt:lpstr>
      <vt:lpstr>Slovní úlohy o společné práci</vt:lpstr>
      <vt:lpstr>Začínáme….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</dc:title>
  <cp:lastModifiedBy>rachotova</cp:lastModifiedBy>
  <cp:revision>38</cp:revision>
  <dcterms:modified xsi:type="dcterms:W3CDTF">2013-06-03T09:09:00Z</dcterms:modified>
</cp:coreProperties>
</file>