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322" r:id="rId2"/>
    <p:sldId id="257" r:id="rId3"/>
    <p:sldId id="294" r:id="rId4"/>
    <p:sldId id="300" r:id="rId5"/>
    <p:sldId id="316" r:id="rId6"/>
    <p:sldId id="317" r:id="rId7"/>
    <p:sldId id="318" r:id="rId8"/>
    <p:sldId id="319" r:id="rId9"/>
    <p:sldId id="320" r:id="rId10"/>
    <p:sldId id="321" r:id="rId11"/>
    <p:sldId id="303" r:id="rId12"/>
    <p:sldId id="304" r:id="rId13"/>
    <p:sldId id="302" r:id="rId14"/>
    <p:sldId id="310" r:id="rId15"/>
    <p:sldId id="306" r:id="rId16"/>
    <p:sldId id="307" r:id="rId17"/>
    <p:sldId id="309" r:id="rId18"/>
    <p:sldId id="311" r:id="rId19"/>
    <p:sldId id="312" r:id="rId20"/>
    <p:sldId id="313" r:id="rId21"/>
    <p:sldId id="314" r:id="rId22"/>
    <p:sldId id="315" r:id="rId23"/>
    <p:sldId id="323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489" autoAdjust="0"/>
  </p:normalViewPr>
  <p:slideViewPr>
    <p:cSldViewPr>
      <p:cViewPr varScale="1">
        <p:scale>
          <a:sx n="73" d="100"/>
          <a:sy n="73" d="100"/>
        </p:scale>
        <p:origin x="-57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2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6" Type="http://schemas.openxmlformats.org/officeDocument/2006/relationships/image" Target="../media/image10.wmf"/><Relationship Id="rId5" Type="http://schemas.openxmlformats.org/officeDocument/2006/relationships/image" Target="../media/image11.wmf"/><Relationship Id="rId4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17.wmf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22.wmf"/><Relationship Id="rId2" Type="http://schemas.openxmlformats.org/officeDocument/2006/relationships/image" Target="../media/image6.wmf"/><Relationship Id="rId1" Type="http://schemas.openxmlformats.org/officeDocument/2006/relationships/image" Target="../media/image21.wmf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image" Target="../media/image24.wmf"/></Relationships>
</file>

<file path=ppt/drawings/_rels/vmlDrawing7.v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3" Type="http://schemas.openxmlformats.org/officeDocument/2006/relationships/image" Target="../media/image29.wmf"/><Relationship Id="rId7" Type="http://schemas.openxmlformats.org/officeDocument/2006/relationships/image" Target="../media/image33.wmf"/><Relationship Id="rId2" Type="http://schemas.openxmlformats.org/officeDocument/2006/relationships/image" Target="../media/image28.wmf"/><Relationship Id="rId1" Type="http://schemas.openxmlformats.org/officeDocument/2006/relationships/image" Target="../media/image27.wmf"/><Relationship Id="rId6" Type="http://schemas.openxmlformats.org/officeDocument/2006/relationships/image" Target="../media/image32.wmf"/><Relationship Id="rId5" Type="http://schemas.openxmlformats.org/officeDocument/2006/relationships/image" Target="../media/image31.wmf"/><Relationship Id="rId4" Type="http://schemas.openxmlformats.org/officeDocument/2006/relationships/image" Target="../media/image30.wmf"/></Relationships>
</file>

<file path=ppt/drawings/_rels/vmlDrawing8.v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3" Type="http://schemas.openxmlformats.org/officeDocument/2006/relationships/image" Target="../media/image36.wmf"/><Relationship Id="rId7" Type="http://schemas.openxmlformats.org/officeDocument/2006/relationships/image" Target="../media/image33.wmf"/><Relationship Id="rId2" Type="http://schemas.openxmlformats.org/officeDocument/2006/relationships/image" Target="../media/image35.wmf"/><Relationship Id="rId1" Type="http://schemas.openxmlformats.org/officeDocument/2006/relationships/image" Target="../media/image27.wmf"/><Relationship Id="rId6" Type="http://schemas.openxmlformats.org/officeDocument/2006/relationships/image" Target="../media/image32.wmf"/><Relationship Id="rId5" Type="http://schemas.openxmlformats.org/officeDocument/2006/relationships/image" Target="../media/image31.wmf"/><Relationship Id="rId4" Type="http://schemas.openxmlformats.org/officeDocument/2006/relationships/image" Target="../media/image30.wmf"/><Relationship Id="rId9" Type="http://schemas.openxmlformats.org/officeDocument/2006/relationships/image" Target="../media/image37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2" Type="http://schemas.openxmlformats.org/officeDocument/2006/relationships/image" Target="../media/image40.wmf"/><Relationship Id="rId1" Type="http://schemas.openxmlformats.org/officeDocument/2006/relationships/image" Target="../media/image39.wmf"/><Relationship Id="rId5" Type="http://schemas.openxmlformats.org/officeDocument/2006/relationships/image" Target="../media/image43.wmf"/><Relationship Id="rId4" Type="http://schemas.openxmlformats.org/officeDocument/2006/relationships/image" Target="../media/image42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44.wmf"/><Relationship Id="rId6" Type="http://schemas.openxmlformats.org/officeDocument/2006/relationships/image" Target="../media/image47.wmf"/><Relationship Id="rId5" Type="http://schemas.openxmlformats.org/officeDocument/2006/relationships/image" Target="../media/image46.wmf"/><Relationship Id="rId4" Type="http://schemas.openxmlformats.org/officeDocument/2006/relationships/image" Target="../media/image45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48.wmf"/><Relationship Id="rId2" Type="http://schemas.openxmlformats.org/officeDocument/2006/relationships/image" Target="../media/image6.wmf"/><Relationship Id="rId1" Type="http://schemas.openxmlformats.org/officeDocument/2006/relationships/image" Target="../media/image44.wmf"/><Relationship Id="rId6" Type="http://schemas.openxmlformats.org/officeDocument/2006/relationships/image" Target="../media/image47.wmf"/><Relationship Id="rId5" Type="http://schemas.openxmlformats.org/officeDocument/2006/relationships/image" Target="../media/image46.wmf"/><Relationship Id="rId4" Type="http://schemas.openxmlformats.org/officeDocument/2006/relationships/image" Target="../media/image45.wmf"/></Relationships>
</file>

<file path=ppt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52.wmf"/><Relationship Id="rId2" Type="http://schemas.openxmlformats.org/officeDocument/2006/relationships/image" Target="../media/image51.wmf"/><Relationship Id="rId1" Type="http://schemas.openxmlformats.org/officeDocument/2006/relationships/image" Target="../media/image50.w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44.wmf"/><Relationship Id="rId6" Type="http://schemas.openxmlformats.org/officeDocument/2006/relationships/image" Target="../media/image47.wmf"/><Relationship Id="rId5" Type="http://schemas.openxmlformats.org/officeDocument/2006/relationships/image" Target="../media/image46.wmf"/><Relationship Id="rId4" Type="http://schemas.openxmlformats.org/officeDocument/2006/relationships/image" Target="../media/image53.wmf"/></Relationships>
</file>

<file path=ppt/drawings/_rels/vmlDrawing14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56.wmf"/><Relationship Id="rId2" Type="http://schemas.openxmlformats.org/officeDocument/2006/relationships/image" Target="../media/image6.wmf"/><Relationship Id="rId1" Type="http://schemas.openxmlformats.org/officeDocument/2006/relationships/image" Target="../media/image44.wmf"/><Relationship Id="rId6" Type="http://schemas.openxmlformats.org/officeDocument/2006/relationships/image" Target="../media/image47.wmf"/><Relationship Id="rId5" Type="http://schemas.openxmlformats.org/officeDocument/2006/relationships/image" Target="../media/image46.wmf"/><Relationship Id="rId4" Type="http://schemas.openxmlformats.org/officeDocument/2006/relationships/image" Target="../media/image55.wmf"/></Relationships>
</file>

<file path=ppt/drawings/_rels/vmlDrawing15.vml.rels><?xml version="1.0" encoding="UTF-8" standalone="yes"?>
<Relationships xmlns="http://schemas.openxmlformats.org/package/2006/relationships"><Relationship Id="rId3" Type="http://schemas.openxmlformats.org/officeDocument/2006/relationships/image" Target="../media/image59.wmf"/><Relationship Id="rId2" Type="http://schemas.openxmlformats.org/officeDocument/2006/relationships/image" Target="../media/image58.wmf"/><Relationship Id="rId1" Type="http://schemas.openxmlformats.org/officeDocument/2006/relationships/image" Target="../media/image57.wmf"/></Relationships>
</file>

<file path=ppt/drawings/_rels/vmlDrawing16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60.wmf"/><Relationship Id="rId6" Type="http://schemas.openxmlformats.org/officeDocument/2006/relationships/image" Target="../media/image63.wmf"/><Relationship Id="rId5" Type="http://schemas.openxmlformats.org/officeDocument/2006/relationships/image" Target="../media/image62.wmf"/><Relationship Id="rId4" Type="http://schemas.openxmlformats.org/officeDocument/2006/relationships/image" Target="../media/image61.wmf"/></Relationships>
</file>

<file path=ppt/drawings/_rels/vmlDrawing17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66.wmf"/><Relationship Id="rId2" Type="http://schemas.openxmlformats.org/officeDocument/2006/relationships/image" Target="../media/image6.wmf"/><Relationship Id="rId1" Type="http://schemas.openxmlformats.org/officeDocument/2006/relationships/image" Target="../media/image60.wmf"/><Relationship Id="rId6" Type="http://schemas.openxmlformats.org/officeDocument/2006/relationships/image" Target="../media/image63.wmf"/><Relationship Id="rId5" Type="http://schemas.openxmlformats.org/officeDocument/2006/relationships/image" Target="../media/image65.wmf"/><Relationship Id="rId4" Type="http://schemas.openxmlformats.org/officeDocument/2006/relationships/image" Target="../media/image64.wmf"/></Relationships>
</file>

<file path=ppt/drawings/_rels/vmlDrawing18.vml.rels><?xml version="1.0" encoding="UTF-8" standalone="yes"?>
<Relationships xmlns="http://schemas.openxmlformats.org/package/2006/relationships"><Relationship Id="rId3" Type="http://schemas.openxmlformats.org/officeDocument/2006/relationships/image" Target="../media/image70.wmf"/><Relationship Id="rId2" Type="http://schemas.openxmlformats.org/officeDocument/2006/relationships/image" Target="../media/image69.wmf"/><Relationship Id="rId1" Type="http://schemas.openxmlformats.org/officeDocument/2006/relationships/image" Target="../media/image6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C7D017-AEB9-49CA-BA54-60398E84C29C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E6D7A7-2FF5-4269-9B87-BC29BCF667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Čtem</a:t>
            </a:r>
            <a:r>
              <a:rPr lang="cs-CZ" smtClean="0"/>
              <a:t>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07D911-2043-49A5-BC8E-4A073766103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Čtem</a:t>
            </a:r>
            <a:r>
              <a:rPr lang="cs-CZ" smtClean="0"/>
              <a:t>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07D911-2043-49A5-BC8E-4A073766103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Čtem</a:t>
            </a:r>
            <a:r>
              <a:rPr lang="cs-CZ" smtClean="0"/>
              <a:t>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07D911-2043-49A5-BC8E-4A073766103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Čtem</a:t>
            </a:r>
            <a:r>
              <a:rPr lang="cs-CZ" smtClean="0"/>
              <a:t>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07D911-2043-49A5-BC8E-4A0737661031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Čtem</a:t>
            </a:r>
            <a:r>
              <a:rPr lang="cs-CZ" smtClean="0"/>
              <a:t>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07D911-2043-49A5-BC8E-4A0737661031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Čtem</a:t>
            </a:r>
            <a:r>
              <a:rPr lang="cs-CZ" smtClean="0"/>
              <a:t>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07D911-2043-49A5-BC8E-4A0737661031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Čtem</a:t>
            </a:r>
            <a:r>
              <a:rPr lang="cs-CZ" smtClean="0"/>
              <a:t>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07D911-2043-49A5-BC8E-4A0737661031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Čtem</a:t>
            </a:r>
            <a:r>
              <a:rPr lang="cs-CZ" smtClean="0"/>
              <a:t>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07D911-2043-49A5-BC8E-4A0737661031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Čtem</a:t>
            </a:r>
            <a:r>
              <a:rPr lang="cs-CZ" smtClean="0"/>
              <a:t>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07D911-2043-49A5-BC8E-4A0737661031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Čtem</a:t>
            </a:r>
            <a:r>
              <a:rPr lang="cs-CZ" smtClean="0"/>
              <a:t>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07D911-2043-49A5-BC8E-4A0737661031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Čtem</a:t>
            </a:r>
            <a:r>
              <a:rPr lang="cs-CZ" smtClean="0"/>
              <a:t>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07D911-2043-49A5-BC8E-4A0737661031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Čtem</a:t>
            </a:r>
            <a:r>
              <a:rPr lang="cs-CZ" smtClean="0"/>
              <a:t>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07D911-2043-49A5-BC8E-4A0737661031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3" Type="http://schemas.openxmlformats.org/officeDocument/2006/relationships/notesSlide" Target="../notesSlides/notesSlide1.xml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Relationship Id="rId9" Type="http://schemas.openxmlformats.org/officeDocument/2006/relationships/oleObject" Target="../embeddings/oleObject6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1.bin"/><Relationship Id="rId3" Type="http://schemas.openxmlformats.org/officeDocument/2006/relationships/notesSlide" Target="../notesSlides/notesSlide2.xml"/><Relationship Id="rId7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9.bin"/><Relationship Id="rId11" Type="http://schemas.openxmlformats.org/officeDocument/2006/relationships/image" Target="../media/image13.wmf"/><Relationship Id="rId5" Type="http://schemas.openxmlformats.org/officeDocument/2006/relationships/oleObject" Target="../embeddings/oleObject8.bin"/><Relationship Id="rId10" Type="http://schemas.openxmlformats.org/officeDocument/2006/relationships/oleObject" Target="../embeddings/oleObject13.bin"/><Relationship Id="rId4" Type="http://schemas.openxmlformats.org/officeDocument/2006/relationships/oleObject" Target="../embeddings/oleObject7.bin"/><Relationship Id="rId9" Type="http://schemas.openxmlformats.org/officeDocument/2006/relationships/oleObject" Target="../embeddings/oleObject12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16.bin"/><Relationship Id="rId4" Type="http://schemas.openxmlformats.org/officeDocument/2006/relationships/oleObject" Target="../embeddings/oleObject15.bin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1.bin"/><Relationship Id="rId3" Type="http://schemas.openxmlformats.org/officeDocument/2006/relationships/notesSlide" Target="../notesSlides/notesSlide3.xml"/><Relationship Id="rId7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9.bin"/><Relationship Id="rId5" Type="http://schemas.openxmlformats.org/officeDocument/2006/relationships/oleObject" Target="../embeddings/oleObject18.bin"/><Relationship Id="rId4" Type="http://schemas.openxmlformats.org/officeDocument/2006/relationships/oleObject" Target="../embeddings/oleObject17.bin"/><Relationship Id="rId9" Type="http://schemas.openxmlformats.org/officeDocument/2006/relationships/oleObject" Target="../embeddings/oleObject22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7.bin"/><Relationship Id="rId3" Type="http://schemas.openxmlformats.org/officeDocument/2006/relationships/notesSlide" Target="../notesSlides/notesSlide4.xml"/><Relationship Id="rId7" Type="http://schemas.openxmlformats.org/officeDocument/2006/relationships/oleObject" Target="../embeddings/oleObject2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25.bin"/><Relationship Id="rId11" Type="http://schemas.openxmlformats.org/officeDocument/2006/relationships/image" Target="../media/image23.wmf"/><Relationship Id="rId5" Type="http://schemas.openxmlformats.org/officeDocument/2006/relationships/oleObject" Target="../embeddings/oleObject24.bin"/><Relationship Id="rId10" Type="http://schemas.openxmlformats.org/officeDocument/2006/relationships/oleObject" Target="../embeddings/oleObject29.bin"/><Relationship Id="rId4" Type="http://schemas.openxmlformats.org/officeDocument/2006/relationships/oleObject" Target="../embeddings/oleObject23.bin"/><Relationship Id="rId9" Type="http://schemas.openxmlformats.org/officeDocument/2006/relationships/oleObject" Target="../embeddings/oleObject28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oleObject" Target="../embeddings/oleObject32.bin"/><Relationship Id="rId4" Type="http://schemas.openxmlformats.org/officeDocument/2006/relationships/oleObject" Target="../embeddings/oleObject31.bin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7.bin"/><Relationship Id="rId3" Type="http://schemas.openxmlformats.org/officeDocument/2006/relationships/notesSlide" Target="../notesSlides/notesSlide5.xml"/><Relationship Id="rId7" Type="http://schemas.openxmlformats.org/officeDocument/2006/relationships/oleObject" Target="../embeddings/oleObject3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35.bin"/><Relationship Id="rId11" Type="http://schemas.openxmlformats.org/officeDocument/2006/relationships/oleObject" Target="../embeddings/oleObject40.bin"/><Relationship Id="rId5" Type="http://schemas.openxmlformats.org/officeDocument/2006/relationships/oleObject" Target="../embeddings/oleObject34.bin"/><Relationship Id="rId10" Type="http://schemas.openxmlformats.org/officeDocument/2006/relationships/oleObject" Target="../embeddings/oleObject39.bin"/><Relationship Id="rId4" Type="http://schemas.openxmlformats.org/officeDocument/2006/relationships/oleObject" Target="../embeddings/oleObject33.bin"/><Relationship Id="rId9" Type="http://schemas.openxmlformats.org/officeDocument/2006/relationships/oleObject" Target="../embeddings/oleObject38.bin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5.bin"/><Relationship Id="rId13" Type="http://schemas.openxmlformats.org/officeDocument/2006/relationships/image" Target="../media/image38.wmf"/><Relationship Id="rId3" Type="http://schemas.openxmlformats.org/officeDocument/2006/relationships/notesSlide" Target="../notesSlides/notesSlide6.xml"/><Relationship Id="rId7" Type="http://schemas.openxmlformats.org/officeDocument/2006/relationships/oleObject" Target="../embeddings/oleObject44.bin"/><Relationship Id="rId12" Type="http://schemas.openxmlformats.org/officeDocument/2006/relationships/oleObject" Target="../embeddings/oleObject4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43.bin"/><Relationship Id="rId11" Type="http://schemas.openxmlformats.org/officeDocument/2006/relationships/oleObject" Target="../embeddings/oleObject48.bin"/><Relationship Id="rId5" Type="http://schemas.openxmlformats.org/officeDocument/2006/relationships/oleObject" Target="../embeddings/oleObject42.bin"/><Relationship Id="rId10" Type="http://schemas.openxmlformats.org/officeDocument/2006/relationships/oleObject" Target="../embeddings/oleObject47.bin"/><Relationship Id="rId4" Type="http://schemas.openxmlformats.org/officeDocument/2006/relationships/oleObject" Target="../embeddings/oleObject41.bin"/><Relationship Id="rId9" Type="http://schemas.openxmlformats.org/officeDocument/2006/relationships/oleObject" Target="../embeddings/oleObject46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0.bin"/><Relationship Id="rId7" Type="http://schemas.openxmlformats.org/officeDocument/2006/relationships/oleObject" Target="../embeddings/oleObject5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53.bin"/><Relationship Id="rId5" Type="http://schemas.openxmlformats.org/officeDocument/2006/relationships/oleObject" Target="../embeddings/oleObject52.bin"/><Relationship Id="rId4" Type="http://schemas.openxmlformats.org/officeDocument/2006/relationships/oleObject" Target="../embeddings/oleObject51.bin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9.bin"/><Relationship Id="rId3" Type="http://schemas.openxmlformats.org/officeDocument/2006/relationships/notesSlide" Target="../notesSlides/notesSlide7.xml"/><Relationship Id="rId7" Type="http://schemas.openxmlformats.org/officeDocument/2006/relationships/oleObject" Target="../embeddings/oleObject5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57.bin"/><Relationship Id="rId5" Type="http://schemas.openxmlformats.org/officeDocument/2006/relationships/oleObject" Target="../embeddings/oleObject56.bin"/><Relationship Id="rId4" Type="http://schemas.openxmlformats.org/officeDocument/2006/relationships/oleObject" Target="../embeddings/oleObject55.bin"/><Relationship Id="rId9" Type="http://schemas.openxmlformats.org/officeDocument/2006/relationships/oleObject" Target="../embeddings/oleObject60.bin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5.bin"/><Relationship Id="rId3" Type="http://schemas.openxmlformats.org/officeDocument/2006/relationships/notesSlide" Target="../notesSlides/notesSlide8.xml"/><Relationship Id="rId7" Type="http://schemas.openxmlformats.org/officeDocument/2006/relationships/oleObject" Target="../embeddings/oleObject6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63.bin"/><Relationship Id="rId11" Type="http://schemas.openxmlformats.org/officeDocument/2006/relationships/image" Target="../media/image49.wmf"/><Relationship Id="rId5" Type="http://schemas.openxmlformats.org/officeDocument/2006/relationships/oleObject" Target="../embeddings/oleObject62.bin"/><Relationship Id="rId10" Type="http://schemas.openxmlformats.org/officeDocument/2006/relationships/oleObject" Target="../embeddings/oleObject67.bin"/><Relationship Id="rId4" Type="http://schemas.openxmlformats.org/officeDocument/2006/relationships/oleObject" Target="../embeddings/oleObject61.bin"/><Relationship Id="rId9" Type="http://schemas.openxmlformats.org/officeDocument/2006/relationships/oleObject" Target="../embeddings/oleObject66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5" Type="http://schemas.openxmlformats.org/officeDocument/2006/relationships/oleObject" Target="../embeddings/oleObject70.bin"/><Relationship Id="rId4" Type="http://schemas.openxmlformats.org/officeDocument/2006/relationships/oleObject" Target="../embeddings/oleObject69.bin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5.bin"/><Relationship Id="rId3" Type="http://schemas.openxmlformats.org/officeDocument/2006/relationships/notesSlide" Target="../notesSlides/notesSlide9.xml"/><Relationship Id="rId7" Type="http://schemas.openxmlformats.org/officeDocument/2006/relationships/oleObject" Target="../embeddings/oleObject7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6" Type="http://schemas.openxmlformats.org/officeDocument/2006/relationships/oleObject" Target="../embeddings/oleObject73.bin"/><Relationship Id="rId5" Type="http://schemas.openxmlformats.org/officeDocument/2006/relationships/oleObject" Target="../embeddings/oleObject72.bin"/><Relationship Id="rId10" Type="http://schemas.openxmlformats.org/officeDocument/2006/relationships/image" Target="../media/image54.jpeg"/><Relationship Id="rId4" Type="http://schemas.openxmlformats.org/officeDocument/2006/relationships/oleObject" Target="../embeddings/oleObject71.bin"/><Relationship Id="rId9" Type="http://schemas.openxmlformats.org/officeDocument/2006/relationships/oleObject" Target="../embeddings/oleObject76.bin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1.bin"/><Relationship Id="rId3" Type="http://schemas.openxmlformats.org/officeDocument/2006/relationships/notesSlide" Target="../notesSlides/notesSlide10.xml"/><Relationship Id="rId7" Type="http://schemas.openxmlformats.org/officeDocument/2006/relationships/oleObject" Target="../embeddings/oleObject8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oleObject" Target="../embeddings/oleObject79.bin"/><Relationship Id="rId5" Type="http://schemas.openxmlformats.org/officeDocument/2006/relationships/oleObject" Target="../embeddings/oleObject78.bin"/><Relationship Id="rId10" Type="http://schemas.openxmlformats.org/officeDocument/2006/relationships/oleObject" Target="../embeddings/oleObject83.bin"/><Relationship Id="rId4" Type="http://schemas.openxmlformats.org/officeDocument/2006/relationships/oleObject" Target="../embeddings/oleObject77.bin"/><Relationship Id="rId9" Type="http://schemas.openxmlformats.org/officeDocument/2006/relationships/oleObject" Target="../embeddings/oleObject82.bin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5" Type="http://schemas.openxmlformats.org/officeDocument/2006/relationships/oleObject" Target="../embeddings/oleObject86.bin"/><Relationship Id="rId4" Type="http://schemas.openxmlformats.org/officeDocument/2006/relationships/oleObject" Target="../embeddings/oleObject85.bin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1.bin"/><Relationship Id="rId3" Type="http://schemas.openxmlformats.org/officeDocument/2006/relationships/notesSlide" Target="../notesSlides/notesSlide11.xml"/><Relationship Id="rId7" Type="http://schemas.openxmlformats.org/officeDocument/2006/relationships/oleObject" Target="../embeddings/oleObject9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oleObject" Target="../embeddings/oleObject89.bin"/><Relationship Id="rId5" Type="http://schemas.openxmlformats.org/officeDocument/2006/relationships/oleObject" Target="../embeddings/oleObject88.bin"/><Relationship Id="rId4" Type="http://schemas.openxmlformats.org/officeDocument/2006/relationships/oleObject" Target="../embeddings/oleObject87.bin"/><Relationship Id="rId9" Type="http://schemas.openxmlformats.org/officeDocument/2006/relationships/oleObject" Target="../embeddings/oleObject92.bin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7.bin"/><Relationship Id="rId3" Type="http://schemas.openxmlformats.org/officeDocument/2006/relationships/notesSlide" Target="../notesSlides/notesSlide12.xml"/><Relationship Id="rId7" Type="http://schemas.openxmlformats.org/officeDocument/2006/relationships/oleObject" Target="../embeddings/oleObject9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6" Type="http://schemas.openxmlformats.org/officeDocument/2006/relationships/oleObject" Target="../embeddings/oleObject95.bin"/><Relationship Id="rId11" Type="http://schemas.openxmlformats.org/officeDocument/2006/relationships/image" Target="../media/image67.wmf"/><Relationship Id="rId5" Type="http://schemas.openxmlformats.org/officeDocument/2006/relationships/oleObject" Target="../embeddings/oleObject94.bin"/><Relationship Id="rId10" Type="http://schemas.openxmlformats.org/officeDocument/2006/relationships/oleObject" Target="../embeddings/oleObject99.bin"/><Relationship Id="rId4" Type="http://schemas.openxmlformats.org/officeDocument/2006/relationships/oleObject" Target="../embeddings/oleObject93.bin"/><Relationship Id="rId9" Type="http://schemas.openxmlformats.org/officeDocument/2006/relationships/oleObject" Target="../embeddings/oleObject98.bin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5" Type="http://schemas.openxmlformats.org/officeDocument/2006/relationships/oleObject" Target="../embeddings/oleObject102.bin"/><Relationship Id="rId4" Type="http://schemas.openxmlformats.org/officeDocument/2006/relationships/oleObject" Target="../embeddings/oleObject101.bin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43000" y="2857500"/>
          <a:ext cx="6846913" cy="3459228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53087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VY_32_INOVACE_11C_18_Slovní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úlohy o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společné práci – úlohy k procvičení z přijímacích testů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11C_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9.roč.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5.3.2013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9.A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obsahuje pět úloh z přijímacích testů, které jsou uvedeny s podrobným řešením včetně zkoušky. DUM je možno využít kdykoliv během daného učiva pro „zdatnější“ žáky, kteří mohou pracovat samostatně a mají k dispozici rychlou kontrolu svých výpočtů. DUM mohou využít i žáci k samostatné přípravě k přijímacím testům, k procvičování učiva, ….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970" name="Picture 2" descr="C:\Documents and Settings\rachotova\Local Settings\Temporary Internet Files\Content.IE5\61WXIA5M\MP9004392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897099"/>
            <a:ext cx="8429684" cy="560373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428604"/>
            <a:ext cx="5843574" cy="4071966"/>
          </a:xfrm>
          <a:scene3d>
            <a:camera prst="perspectiveLeft"/>
            <a:lightRig rig="threePt" dir="t"/>
          </a:scene3d>
          <a:sp3d>
            <a:bevelT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SLOVNÍ ÚLOHY </a:t>
            </a:r>
            <a:b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POLEČNÉ PRÁCI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úlohy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 procvičení </a:t>
            </a:r>
            <a:b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 přijímacích testů</a:t>
            </a:r>
            <a:b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2"/>
          <p:cNvSpPr txBox="1">
            <a:spLocks noChangeArrowheads="1"/>
          </p:cNvSpPr>
          <p:nvPr/>
        </p:nvSpPr>
        <p:spPr bwMode="auto">
          <a:xfrm>
            <a:off x="428596" y="4429132"/>
            <a:ext cx="8143931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3. </a:t>
            </a:r>
            <a:r>
              <a:rPr lang="cs-CZ" sz="2400" b="1" dirty="0" smtClean="0">
                <a:latin typeface="Calibri" pitchFamily="34" charset="0"/>
              </a:rPr>
              <a:t>Tři uklízečky umyly společně okna na budově za 2 hodiny. První z nich by sama umyla okna za 6 hodin, druhé z nich by to trvalo 12 hodin. Jak dlouho by to trvalo samotné třetí uklízečce?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00034" y="357166"/>
            <a:ext cx="8143931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1. </a:t>
            </a:r>
            <a:r>
              <a:rPr lang="cs-CZ" sz="2400" b="1" dirty="0" smtClean="0">
                <a:latin typeface="Calibri" pitchFamily="34" charset="0"/>
              </a:rPr>
              <a:t>Vodní nádrž by se naplnila jedním přívodem za 36 minut, druhým za 45 minut. Za jak dlouho se nádrž naplní, přitéká-li voda nejprve 9 minut prvním přívodem a pak oběma současně?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00034" y="2214554"/>
            <a:ext cx="8143931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2. </a:t>
            </a:r>
            <a:r>
              <a:rPr lang="cs-CZ" sz="2400" b="1" dirty="0" smtClean="0">
                <a:latin typeface="Calibri" pitchFamily="34" charset="0"/>
              </a:rPr>
              <a:t>Karel si našel brigádu na roznášení letáků do schránek. Celá práce by mu zabrala 9 hodin. Karel ji ovšem chce zvládnout dřív, a tak nabídne spolupráci Haně. Hana je o něco pomalejší a sama by letáky rozdávala 12 hodin. Za jak dlouho roznesou Karel s Hankou letáky společně?  </a:t>
            </a:r>
          </a:p>
        </p:txBody>
      </p:sp>
      <p:pic>
        <p:nvPicPr>
          <p:cNvPr id="171009" name="Picture 1" descr="C:\Documents and Settings\rachotova\Local Settings\Temporary Internet Files\Content.IE5\RWF5BG08\MC90042448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5786454"/>
            <a:ext cx="2098675" cy="850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2"/>
          <p:cNvSpPr txBox="1">
            <a:spLocks noChangeArrowheads="1"/>
          </p:cNvSpPr>
          <p:nvPr/>
        </p:nvSpPr>
        <p:spPr bwMode="auto">
          <a:xfrm>
            <a:off x="285720" y="857232"/>
            <a:ext cx="8143931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4. </a:t>
            </a:r>
            <a:r>
              <a:rPr lang="cs-CZ" sz="2400" b="1" dirty="0" smtClean="0">
                <a:latin typeface="Calibri" pitchFamily="34" charset="0"/>
              </a:rPr>
              <a:t>První zedník potřebuje na nanesení omítky 9 hodin, druhý zedník by tutéž práci provedl za 6 hodin.</a:t>
            </a:r>
          </a:p>
          <a:p>
            <a:r>
              <a:rPr lang="cs-CZ" sz="2400" b="1" dirty="0" smtClean="0">
                <a:latin typeface="Calibri" pitchFamily="34" charset="0"/>
              </a:rPr>
              <a:t>a)Za jak dlouho nanesou omítku oba zedníci, budou-li pracovat společně? Výsledek vyjádři v hodinách a minutách.</a:t>
            </a:r>
          </a:p>
          <a:p>
            <a:r>
              <a:rPr lang="cs-CZ" sz="2400" b="1" dirty="0" smtClean="0">
                <a:latin typeface="Calibri" pitchFamily="34" charset="0"/>
              </a:rPr>
              <a:t>b)Za jak dlouho zedníci omítku nanesou, jestliže začali pracovat společně, ale po dvou hodinách první zedník odešel k lékaři a druhý zedník práci dokončil sám?</a:t>
            </a:r>
          </a:p>
        </p:txBody>
      </p:sp>
      <p:sp>
        <p:nvSpPr>
          <p:cNvPr id="6" name="TextovéPole 2"/>
          <p:cNvSpPr txBox="1">
            <a:spLocks noChangeArrowheads="1"/>
          </p:cNvSpPr>
          <p:nvPr/>
        </p:nvSpPr>
        <p:spPr bwMode="auto">
          <a:xfrm>
            <a:off x="428596" y="4071942"/>
            <a:ext cx="8143931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5. </a:t>
            </a:r>
            <a:r>
              <a:rPr lang="cs-CZ" sz="2400" b="1" dirty="0" smtClean="0">
                <a:latin typeface="Calibri" pitchFamily="34" charset="0"/>
              </a:rPr>
              <a:t>Anežka nasbírá kyblík borůvek za dvě hodiny. Pepa za každou hodinu naplní jednu třetinu kyblíku. Za jak dlouho by společně naplnili jeden kyblík až po okraj.</a:t>
            </a:r>
          </a:p>
        </p:txBody>
      </p:sp>
      <p:pic>
        <p:nvPicPr>
          <p:cNvPr id="168961" name="Picture 1" descr="C:\Documents and Settings\rachotova\Local Settings\Temporary Internet Files\Content.IE5\RWF5BG08\MC90042448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40" y="5643578"/>
            <a:ext cx="2098675" cy="850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85720" y="2643182"/>
          <a:ext cx="8715440" cy="28501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00266"/>
                <a:gridCol w="2357454"/>
                <a:gridCol w="2178860"/>
                <a:gridCol w="2178860"/>
              </a:tblGrid>
              <a:tr h="4286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celá práce (1</a:t>
                      </a:r>
                      <a:r>
                        <a:rPr lang="cs-CZ" b="1" baseline="0" dirty="0" smtClean="0"/>
                        <a:t> - celek ) 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1 minutu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x minut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r>
                        <a:rPr lang="cs-CZ" b="1" baseline="0" dirty="0" smtClean="0">
                          <a:latin typeface="Arial" pitchFamily="34" charset="0"/>
                          <a:cs typeface="Arial" pitchFamily="34" charset="0"/>
                        </a:rPr>
                        <a:t> přítok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36 min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2. přítok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45</a:t>
                      </a:r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 min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společně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x min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71472" y="235743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5549900" y="3929063"/>
          <a:ext cx="412750" cy="709612"/>
        </p:xfrm>
        <a:graphic>
          <a:graphicData uri="http://schemas.openxmlformats.org/presentationml/2006/ole">
            <p:oleObj spid="_x0000_s150530" name="Rovnice" r:id="rId4" imgW="228600" imgH="39348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5643570" y="4786322"/>
          <a:ext cx="357190" cy="681409"/>
        </p:xfrm>
        <a:graphic>
          <a:graphicData uri="http://schemas.openxmlformats.org/presentationml/2006/ole">
            <p:oleObj spid="_x0000_s150531" name="Rovnice" r:id="rId5" imgW="152280" imgH="393480" progId="Equation.3">
              <p:embed/>
            </p:oleObj>
          </a:graphicData>
        </a:graphic>
      </p:graphicFrame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7572396" y="4714884"/>
          <a:ext cx="678207" cy="750872"/>
        </p:xfrm>
        <a:graphic>
          <a:graphicData uri="http://schemas.openxmlformats.org/presentationml/2006/ole">
            <p:oleObj spid="_x0000_s150532" name="Rovnice" r:id="rId6" imgW="355320" imgH="393480" progId="Equation.3">
              <p:embed/>
            </p:oleObj>
          </a:graphicData>
        </a:graphic>
      </p:graphicFrame>
      <p:graphicFrame>
        <p:nvGraphicFramePr>
          <p:cNvPr id="3080" name="Object 8"/>
          <p:cNvGraphicFramePr>
            <a:graphicFrameLocks noChangeAspect="1"/>
          </p:cNvGraphicFramePr>
          <p:nvPr/>
        </p:nvGraphicFramePr>
        <p:xfrm>
          <a:off x="7645400" y="3143250"/>
          <a:ext cx="473075" cy="741363"/>
        </p:xfrm>
        <a:graphic>
          <a:graphicData uri="http://schemas.openxmlformats.org/presentationml/2006/ole">
            <p:oleObj spid="_x0000_s150533" name="Rovnice" r:id="rId7" imgW="215640" imgH="393480" progId="Equation.3">
              <p:embed/>
            </p:oleObj>
          </a:graphicData>
        </a:graphic>
      </p:graphicFrame>
      <p:graphicFrame>
        <p:nvGraphicFramePr>
          <p:cNvPr id="3081" name="Object 9"/>
          <p:cNvGraphicFramePr>
            <a:graphicFrameLocks noChangeAspect="1"/>
          </p:cNvGraphicFramePr>
          <p:nvPr/>
        </p:nvGraphicFramePr>
        <p:xfrm>
          <a:off x="7572396" y="3929066"/>
          <a:ext cx="625475" cy="692150"/>
        </p:xfrm>
        <a:graphic>
          <a:graphicData uri="http://schemas.openxmlformats.org/presentationml/2006/ole">
            <p:oleObj spid="_x0000_s150534" name="Rovnice" r:id="rId8" imgW="355320" imgH="393480" progId="Equation.3">
              <p:embed/>
            </p:oleObj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428596" y="642918"/>
            <a:ext cx="84296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1. </a:t>
            </a:r>
            <a:r>
              <a:rPr lang="cs-CZ" sz="2400" b="1" dirty="0" smtClean="0">
                <a:latin typeface="Calibri" pitchFamily="34" charset="0"/>
              </a:rPr>
              <a:t>Vodní nádrž by se naplnila jedním přívodem za 36 minut, druhým za 45 minut. Za jak dlouho se nádrž naplní, přitéká-li voda nejprve 9 minut prvním přívodem a pak oběma současně?</a:t>
            </a:r>
          </a:p>
        </p:txBody>
      </p:sp>
      <p:graphicFrame>
        <p:nvGraphicFramePr>
          <p:cNvPr id="6154" name="Object 10"/>
          <p:cNvGraphicFramePr>
            <a:graphicFrameLocks noChangeAspect="1"/>
          </p:cNvGraphicFramePr>
          <p:nvPr/>
        </p:nvGraphicFramePr>
        <p:xfrm>
          <a:off x="5513388" y="3143250"/>
          <a:ext cx="404812" cy="738188"/>
        </p:xfrm>
        <a:graphic>
          <a:graphicData uri="http://schemas.openxmlformats.org/presentationml/2006/ole">
            <p:oleObj spid="_x0000_s150535" name="Rovnice" r:id="rId9" imgW="2156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14282" y="357166"/>
          <a:ext cx="8715440" cy="28501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00266"/>
                <a:gridCol w="2357454"/>
                <a:gridCol w="2178860"/>
                <a:gridCol w="2178860"/>
              </a:tblGrid>
              <a:tr h="4286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celá práce (1</a:t>
                      </a:r>
                      <a:r>
                        <a:rPr lang="cs-CZ" b="1" baseline="0" dirty="0" smtClean="0"/>
                        <a:t> - celek ) 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1 minutu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x minut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r>
                        <a:rPr lang="cs-CZ" b="1" baseline="0" dirty="0" smtClean="0">
                          <a:latin typeface="Arial" pitchFamily="34" charset="0"/>
                          <a:cs typeface="Arial" pitchFamily="34" charset="0"/>
                        </a:rPr>
                        <a:t> přítok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36 min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2. přítok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45</a:t>
                      </a:r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 min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společně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x min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71472" y="235743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5572132" y="1643050"/>
          <a:ext cx="412750" cy="709612"/>
        </p:xfrm>
        <a:graphic>
          <a:graphicData uri="http://schemas.openxmlformats.org/presentationml/2006/ole">
            <p:oleObj spid="_x0000_s151554" name="Rovnice" r:id="rId4" imgW="228600" imgH="39348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5643570" y="2500306"/>
          <a:ext cx="357190" cy="681409"/>
        </p:xfrm>
        <a:graphic>
          <a:graphicData uri="http://schemas.openxmlformats.org/presentationml/2006/ole">
            <p:oleObj spid="_x0000_s151555" name="Rovnice" r:id="rId5" imgW="152280" imgH="393480" progId="Equation.3">
              <p:embed/>
            </p:oleObj>
          </a:graphicData>
        </a:graphic>
      </p:graphicFrame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7643834" y="2428868"/>
          <a:ext cx="678207" cy="750872"/>
        </p:xfrm>
        <a:graphic>
          <a:graphicData uri="http://schemas.openxmlformats.org/presentationml/2006/ole">
            <p:oleObj spid="_x0000_s151556" name="Rovnice" r:id="rId6" imgW="355320" imgH="393480" progId="Equation.3">
              <p:embed/>
            </p:oleObj>
          </a:graphicData>
        </a:graphic>
      </p:graphicFrame>
      <p:graphicFrame>
        <p:nvGraphicFramePr>
          <p:cNvPr id="3080" name="Object 8"/>
          <p:cNvGraphicFramePr>
            <a:graphicFrameLocks noChangeAspect="1"/>
          </p:cNvGraphicFramePr>
          <p:nvPr/>
        </p:nvGraphicFramePr>
        <p:xfrm>
          <a:off x="7643834" y="857232"/>
          <a:ext cx="473075" cy="741363"/>
        </p:xfrm>
        <a:graphic>
          <a:graphicData uri="http://schemas.openxmlformats.org/presentationml/2006/ole">
            <p:oleObj spid="_x0000_s151557" name="Rovnice" r:id="rId7" imgW="215640" imgH="393480" progId="Equation.3">
              <p:embed/>
            </p:oleObj>
          </a:graphicData>
        </a:graphic>
      </p:graphicFrame>
      <p:graphicFrame>
        <p:nvGraphicFramePr>
          <p:cNvPr id="3081" name="Object 9"/>
          <p:cNvGraphicFramePr>
            <a:graphicFrameLocks noChangeAspect="1"/>
          </p:cNvGraphicFramePr>
          <p:nvPr/>
        </p:nvGraphicFramePr>
        <p:xfrm>
          <a:off x="7572396" y="1714488"/>
          <a:ext cx="625475" cy="692150"/>
        </p:xfrm>
        <a:graphic>
          <a:graphicData uri="http://schemas.openxmlformats.org/presentationml/2006/ole">
            <p:oleObj spid="_x0000_s151558" name="Rovnice" r:id="rId8" imgW="355320" imgH="393480" progId="Equation.3">
              <p:embed/>
            </p:oleObj>
          </a:graphicData>
        </a:graphic>
      </p:graphicFrame>
      <p:graphicFrame>
        <p:nvGraphicFramePr>
          <p:cNvPr id="6154" name="Object 10"/>
          <p:cNvGraphicFramePr>
            <a:graphicFrameLocks noChangeAspect="1"/>
          </p:cNvGraphicFramePr>
          <p:nvPr/>
        </p:nvGraphicFramePr>
        <p:xfrm>
          <a:off x="5500694" y="857232"/>
          <a:ext cx="404812" cy="738188"/>
        </p:xfrm>
        <a:graphic>
          <a:graphicData uri="http://schemas.openxmlformats.org/presentationml/2006/ole">
            <p:oleObj spid="_x0000_s151559" name="Rovnice" r:id="rId9" imgW="215640" imgH="393480" progId="Equation.3">
              <p:embed/>
            </p:oleObj>
          </a:graphicData>
        </a:graphic>
      </p:graphicFrame>
      <p:graphicFrame>
        <p:nvGraphicFramePr>
          <p:cNvPr id="151560" name="Object 8"/>
          <p:cNvGraphicFramePr>
            <a:graphicFrameLocks noChangeAspect="1"/>
          </p:cNvGraphicFramePr>
          <p:nvPr/>
        </p:nvGraphicFramePr>
        <p:xfrm>
          <a:off x="744538" y="3763963"/>
          <a:ext cx="3082925" cy="2408237"/>
        </p:xfrm>
        <a:graphic>
          <a:graphicData uri="http://schemas.openxmlformats.org/presentationml/2006/ole">
            <p:oleObj spid="_x0000_s151560" name="Rovnice" r:id="rId10" imgW="1333440" imgH="1041120" progId="Equation.3">
              <p:embed/>
            </p:oleObj>
          </a:graphicData>
        </a:graphic>
      </p:graphicFrame>
      <p:cxnSp>
        <p:nvCxnSpPr>
          <p:cNvPr id="15" name="Přímá spojovací čára 14"/>
          <p:cNvCxnSpPr/>
          <p:nvPr/>
        </p:nvCxnSpPr>
        <p:spPr>
          <a:xfrm>
            <a:off x="2285984" y="6215082"/>
            <a:ext cx="1428760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285984" y="6286520"/>
            <a:ext cx="1428760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643438" y="5786454"/>
            <a:ext cx="38475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Nádrž se naplní za 24min.</a:t>
            </a:r>
            <a:endParaRPr lang="cs-CZ" dirty="0"/>
          </a:p>
        </p:txBody>
      </p:sp>
      <p:pic>
        <p:nvPicPr>
          <p:cNvPr id="151561" name="Picture 9" descr="C:\Documents and Settings\rachotova\Local Settings\Temporary Internet Files\Content.IE5\DGC6USFP\MC900424484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14282" y="5643578"/>
            <a:ext cx="1120776" cy="10261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500042"/>
            <a:ext cx="8229600" cy="49338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Zkouška: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1285860"/>
            <a:ext cx="423545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1.přítok za 24 min vykonal práci: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2285992"/>
            <a:ext cx="803617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    2.přítok pracoval o 9 min méně, tedy 15 min a vykonal práci: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429124" y="1071547"/>
          <a:ext cx="1071570" cy="874176"/>
        </p:xfrm>
        <a:graphic>
          <a:graphicData uri="http://schemas.openxmlformats.org/presentationml/2006/ole">
            <p:oleObj spid="_x0000_s152578" name="Rovnice" r:id="rId3" imgW="482400" imgH="393480" progId="Equation.3">
              <p:embed/>
            </p:oleObj>
          </a:graphicData>
        </a:graphic>
      </p:graphicFrame>
      <p:graphicFrame>
        <p:nvGraphicFramePr>
          <p:cNvPr id="36870" name="Object 6"/>
          <p:cNvGraphicFramePr>
            <a:graphicFrameLocks noChangeAspect="1"/>
          </p:cNvGraphicFramePr>
          <p:nvPr/>
        </p:nvGraphicFramePr>
        <p:xfrm>
          <a:off x="7929586" y="2071678"/>
          <a:ext cx="1023176" cy="857256"/>
        </p:xfrm>
        <a:graphic>
          <a:graphicData uri="http://schemas.openxmlformats.org/presentationml/2006/ole">
            <p:oleObj spid="_x0000_s152579" name="Rovnice" r:id="rId4" imgW="469800" imgH="393480" progId="Equation.3">
              <p:embed/>
            </p:oleObj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214282" y="3500438"/>
            <a:ext cx="230383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Společná práce: 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2428860" y="3214686"/>
          <a:ext cx="1484312" cy="1647825"/>
        </p:xfrm>
        <a:graphic>
          <a:graphicData uri="http://schemas.openxmlformats.org/presentationml/2006/ole">
            <p:oleObj spid="_x0000_s152580" name="Rovnice" r:id="rId5" imgW="571320" imgH="6346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85720" y="2928934"/>
          <a:ext cx="8715440" cy="28074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00266"/>
                <a:gridCol w="2357454"/>
                <a:gridCol w="2178860"/>
                <a:gridCol w="2178860"/>
              </a:tblGrid>
              <a:tr h="4286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celá práce (1</a:t>
                      </a:r>
                      <a:r>
                        <a:rPr lang="cs-CZ" b="1" baseline="0" dirty="0" smtClean="0"/>
                        <a:t> - celek ) 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1 hodinu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x hodin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Karel</a:t>
                      </a:r>
                    </a:p>
                    <a:p>
                      <a:pPr algn="ctr"/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9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6445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Hanka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12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společně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x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71472" y="235743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5443538" y="4143375"/>
          <a:ext cx="366712" cy="709613"/>
        </p:xfrm>
        <a:graphic>
          <a:graphicData uri="http://schemas.openxmlformats.org/presentationml/2006/ole">
            <p:oleObj spid="_x0000_s153602" name="Rovnice" r:id="rId4" imgW="203040" imgH="39348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5500694" y="5000636"/>
          <a:ext cx="357190" cy="681409"/>
        </p:xfrm>
        <a:graphic>
          <a:graphicData uri="http://schemas.openxmlformats.org/presentationml/2006/ole">
            <p:oleObj spid="_x0000_s153603" name="Rovnice" r:id="rId5" imgW="152280" imgH="393480" progId="Equation.3">
              <p:embed/>
            </p:oleObj>
          </a:graphicData>
        </a:graphic>
      </p:graphicFrame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7500958" y="5000636"/>
          <a:ext cx="678207" cy="750872"/>
        </p:xfrm>
        <a:graphic>
          <a:graphicData uri="http://schemas.openxmlformats.org/presentationml/2006/ole">
            <p:oleObj spid="_x0000_s153604" name="Rovnice" r:id="rId6" imgW="355320" imgH="393480" progId="Equation.3">
              <p:embed/>
            </p:oleObj>
          </a:graphicData>
        </a:graphic>
      </p:graphicFrame>
      <p:graphicFrame>
        <p:nvGraphicFramePr>
          <p:cNvPr id="3080" name="Object 8"/>
          <p:cNvGraphicFramePr>
            <a:graphicFrameLocks noChangeAspect="1"/>
          </p:cNvGraphicFramePr>
          <p:nvPr/>
        </p:nvGraphicFramePr>
        <p:xfrm>
          <a:off x="7572396" y="3429000"/>
          <a:ext cx="333375" cy="741362"/>
        </p:xfrm>
        <a:graphic>
          <a:graphicData uri="http://schemas.openxmlformats.org/presentationml/2006/ole">
            <p:oleObj spid="_x0000_s153605" name="Rovnice" r:id="rId7" imgW="152280" imgH="393480" progId="Equation.3">
              <p:embed/>
            </p:oleObj>
          </a:graphicData>
        </a:graphic>
      </p:graphicFrame>
      <p:graphicFrame>
        <p:nvGraphicFramePr>
          <p:cNvPr id="3081" name="Object 9"/>
          <p:cNvGraphicFramePr>
            <a:graphicFrameLocks noChangeAspect="1"/>
          </p:cNvGraphicFramePr>
          <p:nvPr/>
        </p:nvGraphicFramePr>
        <p:xfrm>
          <a:off x="7599363" y="4214813"/>
          <a:ext cx="357187" cy="692150"/>
        </p:xfrm>
        <a:graphic>
          <a:graphicData uri="http://schemas.openxmlformats.org/presentationml/2006/ole">
            <p:oleObj spid="_x0000_s153606" name="Rovnice" r:id="rId8" imgW="203040" imgH="393480" progId="Equation.3">
              <p:embed/>
            </p:oleObj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214282" y="428604"/>
            <a:ext cx="84296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2. </a:t>
            </a:r>
            <a:r>
              <a:rPr lang="cs-CZ" sz="2400" b="1" dirty="0" smtClean="0">
                <a:latin typeface="Calibri" pitchFamily="34" charset="0"/>
              </a:rPr>
              <a:t>Karel si našel brigádu na roznášení letáků do schránek. Celá práce by mu zabrala 9 hodin. Karel ji ovšem chce zvládnout dřív, a tak nabídne spolupráci Haně. Hana je o něco pomalejší a sama by letáky rozdávala 12 hodin. Za jak dlouho roznesou Karel s Hankou letáky společně?  </a:t>
            </a:r>
          </a:p>
        </p:txBody>
      </p:sp>
      <p:graphicFrame>
        <p:nvGraphicFramePr>
          <p:cNvPr id="6154" name="Object 10"/>
          <p:cNvGraphicFramePr>
            <a:graphicFrameLocks noChangeAspect="1"/>
          </p:cNvGraphicFramePr>
          <p:nvPr/>
        </p:nvGraphicFramePr>
        <p:xfrm>
          <a:off x="5511800" y="3357563"/>
          <a:ext cx="261938" cy="738187"/>
        </p:xfrm>
        <a:graphic>
          <a:graphicData uri="http://schemas.openxmlformats.org/presentationml/2006/ole">
            <p:oleObj spid="_x0000_s153607" name="Rovnice" r:id="rId9" imgW="1396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14282" y="357166"/>
          <a:ext cx="8715440" cy="28074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00266"/>
                <a:gridCol w="2357454"/>
                <a:gridCol w="2178860"/>
                <a:gridCol w="2178860"/>
              </a:tblGrid>
              <a:tr h="4286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celá práce (1</a:t>
                      </a:r>
                      <a:r>
                        <a:rPr lang="cs-CZ" b="1" baseline="0" dirty="0" smtClean="0"/>
                        <a:t> - celek ) 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1 hodinu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x hodin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Karel</a:t>
                      </a:r>
                    </a:p>
                    <a:p>
                      <a:pPr algn="ctr"/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9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6445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Hanka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12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společně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x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71472" y="235743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5429256" y="1643050"/>
          <a:ext cx="366712" cy="709613"/>
        </p:xfrm>
        <a:graphic>
          <a:graphicData uri="http://schemas.openxmlformats.org/presentationml/2006/ole">
            <p:oleObj spid="_x0000_s154626" name="Rovnice" r:id="rId4" imgW="203040" imgH="39348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5429256" y="2500306"/>
          <a:ext cx="357190" cy="681409"/>
        </p:xfrm>
        <a:graphic>
          <a:graphicData uri="http://schemas.openxmlformats.org/presentationml/2006/ole">
            <p:oleObj spid="_x0000_s154627" name="Rovnice" r:id="rId5" imgW="152280" imgH="393480" progId="Equation.3">
              <p:embed/>
            </p:oleObj>
          </a:graphicData>
        </a:graphic>
      </p:graphicFrame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7500958" y="2428868"/>
          <a:ext cx="678207" cy="750872"/>
        </p:xfrm>
        <a:graphic>
          <a:graphicData uri="http://schemas.openxmlformats.org/presentationml/2006/ole">
            <p:oleObj spid="_x0000_s154628" name="Rovnice" r:id="rId6" imgW="355320" imgH="393480" progId="Equation.3">
              <p:embed/>
            </p:oleObj>
          </a:graphicData>
        </a:graphic>
      </p:graphicFrame>
      <p:graphicFrame>
        <p:nvGraphicFramePr>
          <p:cNvPr id="3080" name="Object 8"/>
          <p:cNvGraphicFramePr>
            <a:graphicFrameLocks noChangeAspect="1"/>
          </p:cNvGraphicFramePr>
          <p:nvPr/>
        </p:nvGraphicFramePr>
        <p:xfrm>
          <a:off x="7643834" y="857232"/>
          <a:ext cx="333375" cy="741362"/>
        </p:xfrm>
        <a:graphic>
          <a:graphicData uri="http://schemas.openxmlformats.org/presentationml/2006/ole">
            <p:oleObj spid="_x0000_s154629" name="Rovnice" r:id="rId7" imgW="152280" imgH="393480" progId="Equation.3">
              <p:embed/>
            </p:oleObj>
          </a:graphicData>
        </a:graphic>
      </p:graphicFrame>
      <p:graphicFrame>
        <p:nvGraphicFramePr>
          <p:cNvPr id="3081" name="Object 9"/>
          <p:cNvGraphicFramePr>
            <a:graphicFrameLocks noChangeAspect="1"/>
          </p:cNvGraphicFramePr>
          <p:nvPr/>
        </p:nvGraphicFramePr>
        <p:xfrm>
          <a:off x="7643834" y="1643050"/>
          <a:ext cx="357187" cy="692150"/>
        </p:xfrm>
        <a:graphic>
          <a:graphicData uri="http://schemas.openxmlformats.org/presentationml/2006/ole">
            <p:oleObj spid="_x0000_s154630" name="Rovnice" r:id="rId8" imgW="203040" imgH="393480" progId="Equation.3">
              <p:embed/>
            </p:oleObj>
          </a:graphicData>
        </a:graphic>
      </p:graphicFrame>
      <p:graphicFrame>
        <p:nvGraphicFramePr>
          <p:cNvPr id="6154" name="Object 10"/>
          <p:cNvGraphicFramePr>
            <a:graphicFrameLocks noChangeAspect="1"/>
          </p:cNvGraphicFramePr>
          <p:nvPr/>
        </p:nvGraphicFramePr>
        <p:xfrm>
          <a:off x="5500694" y="857232"/>
          <a:ext cx="261938" cy="738187"/>
        </p:xfrm>
        <a:graphic>
          <a:graphicData uri="http://schemas.openxmlformats.org/presentationml/2006/ole">
            <p:oleObj spid="_x0000_s154631" name="Rovnice" r:id="rId9" imgW="139680" imgH="393480" progId="Equation.3">
              <p:embed/>
            </p:oleObj>
          </a:graphicData>
        </a:graphic>
      </p:graphicFrame>
      <p:graphicFrame>
        <p:nvGraphicFramePr>
          <p:cNvPr id="154632" name="Object 8"/>
          <p:cNvGraphicFramePr>
            <a:graphicFrameLocks noChangeAspect="1"/>
          </p:cNvGraphicFramePr>
          <p:nvPr/>
        </p:nvGraphicFramePr>
        <p:xfrm>
          <a:off x="1312863" y="3429000"/>
          <a:ext cx="2346325" cy="3216275"/>
        </p:xfrm>
        <a:graphic>
          <a:graphicData uri="http://schemas.openxmlformats.org/presentationml/2006/ole">
            <p:oleObj spid="_x0000_s154632" name="Rovnice" r:id="rId10" imgW="927000" imgH="1269720" progId="Equation.3">
              <p:embed/>
            </p:oleObj>
          </a:graphicData>
        </a:graphic>
      </p:graphicFrame>
      <p:cxnSp>
        <p:nvCxnSpPr>
          <p:cNvPr id="15" name="Přímá spojovací čára 14"/>
          <p:cNvCxnSpPr/>
          <p:nvPr/>
        </p:nvCxnSpPr>
        <p:spPr>
          <a:xfrm>
            <a:off x="2285984" y="6715148"/>
            <a:ext cx="1428760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285984" y="6643710"/>
            <a:ext cx="1428760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600495" y="4071942"/>
            <a:ext cx="55435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Karel s Hankou roznesou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společně letáky za 5h a necelých 9min.</a:t>
            </a:r>
            <a:endParaRPr lang="cs-CZ" dirty="0"/>
          </a:p>
        </p:txBody>
      </p:sp>
      <p:pic>
        <p:nvPicPr>
          <p:cNvPr id="154633" name="Picture 9" descr="C:\Documents and Settings\rachotova\Local Settings\Temporary Internet Files\Content.IE5\RWF5BG08\MC900424474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0" y="5781588"/>
            <a:ext cx="1019176" cy="10764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14290"/>
            <a:ext cx="8229600" cy="49338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Zkouška: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720" y="5715016"/>
            <a:ext cx="230383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Společná práce: 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2801938" y="5397500"/>
          <a:ext cx="1517650" cy="1020763"/>
        </p:xfrm>
        <a:graphic>
          <a:graphicData uri="http://schemas.openxmlformats.org/presentationml/2006/ole">
            <p:oleObj spid="_x0000_s155650" name="Rovnice" r:id="rId3" imgW="583920" imgH="393480" progId="Equation.3">
              <p:embed/>
            </p:oleObj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1357290" y="3000372"/>
          <a:ext cx="5129213" cy="2211387"/>
        </p:xfrm>
        <a:graphic>
          <a:graphicData uri="http://schemas.openxmlformats.org/presentationml/2006/ole">
            <p:oleObj spid="_x0000_s155651" name="Rovnice" r:id="rId4" imgW="2298600" imgH="990360" progId="Equation.3">
              <p:embed/>
            </p:oleObj>
          </a:graphicData>
        </a:graphic>
      </p:graphicFrame>
      <p:graphicFrame>
        <p:nvGraphicFramePr>
          <p:cNvPr id="141319" name="Object 7"/>
          <p:cNvGraphicFramePr>
            <a:graphicFrameLocks noChangeAspect="1"/>
          </p:cNvGraphicFramePr>
          <p:nvPr/>
        </p:nvGraphicFramePr>
        <p:xfrm>
          <a:off x="1357290" y="714356"/>
          <a:ext cx="4846638" cy="2211387"/>
        </p:xfrm>
        <a:graphic>
          <a:graphicData uri="http://schemas.openxmlformats.org/presentationml/2006/ole">
            <p:oleObj spid="_x0000_s155652" name="Rovnice" r:id="rId5" imgW="2171520" imgH="9903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235743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285720" y="2571744"/>
          <a:ext cx="8715440" cy="36573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00266"/>
                <a:gridCol w="2357454"/>
                <a:gridCol w="2178860"/>
                <a:gridCol w="2178860"/>
              </a:tblGrid>
              <a:tr h="4286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celá práce (1</a:t>
                      </a:r>
                      <a:r>
                        <a:rPr lang="cs-CZ" b="1" baseline="0" dirty="0" smtClean="0"/>
                        <a:t> - celek ) 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1 hodinu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2 hodin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1.uklízečka</a:t>
                      </a:r>
                      <a:endParaRPr lang="cs-CZ" sz="20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6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2.uklízečka</a:t>
                      </a:r>
                      <a:endParaRPr lang="cs-CZ" sz="20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smtClean="0">
                          <a:latin typeface="Arial" pitchFamily="34" charset="0"/>
                          <a:cs typeface="Arial" pitchFamily="34" charset="0"/>
                        </a:rPr>
                        <a:t>12 </a:t>
                      </a:r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3.uklízečka</a:t>
                      </a:r>
                      <a:endParaRPr lang="cs-CZ" sz="20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x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sz="2000" b="1" smtClean="0"/>
                        <a:t>společně</a:t>
                      </a:r>
                      <a:endParaRPr lang="cs-CZ" sz="20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2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5546725" y="3071813"/>
          <a:ext cx="274638" cy="709612"/>
        </p:xfrm>
        <a:graphic>
          <a:graphicData uri="http://schemas.openxmlformats.org/presentationml/2006/ole">
            <p:oleObj spid="_x0000_s111618" name="Rovnice" r:id="rId4" imgW="152280" imgH="39348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5572132" y="5500702"/>
          <a:ext cx="357190" cy="681409"/>
        </p:xfrm>
        <a:graphic>
          <a:graphicData uri="http://schemas.openxmlformats.org/presentationml/2006/ole">
            <p:oleObj spid="_x0000_s111619" name="Rovnice" r:id="rId5" imgW="152280" imgH="393480" progId="Equation.3">
              <p:embed/>
            </p:oleObj>
          </a:graphicData>
        </a:graphic>
      </p:graphicFrame>
      <p:graphicFrame>
        <p:nvGraphicFramePr>
          <p:cNvPr id="3078" name="Object 6"/>
          <p:cNvGraphicFramePr>
            <a:graphicFrameLocks noChangeAspect="1"/>
          </p:cNvGraphicFramePr>
          <p:nvPr/>
        </p:nvGraphicFramePr>
        <p:xfrm>
          <a:off x="5572132" y="3857628"/>
          <a:ext cx="381000" cy="738188"/>
        </p:xfrm>
        <a:graphic>
          <a:graphicData uri="http://schemas.openxmlformats.org/presentationml/2006/ole">
            <p:oleObj spid="_x0000_s111620" name="Rovnice" r:id="rId6" imgW="203040" imgH="393480" progId="Equation.3">
              <p:embed/>
            </p:oleObj>
          </a:graphicData>
        </a:graphic>
      </p:graphicFrame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7585075" y="5429250"/>
          <a:ext cx="652463" cy="750888"/>
        </p:xfrm>
        <a:graphic>
          <a:graphicData uri="http://schemas.openxmlformats.org/presentationml/2006/ole">
            <p:oleObj spid="_x0000_s111621" name="Rovnice" r:id="rId7" imgW="342720" imgH="393480" progId="Equation.3">
              <p:embed/>
            </p:oleObj>
          </a:graphicData>
        </a:graphic>
      </p:graphicFrame>
      <p:graphicFrame>
        <p:nvGraphicFramePr>
          <p:cNvPr id="3080" name="Object 8"/>
          <p:cNvGraphicFramePr>
            <a:graphicFrameLocks noChangeAspect="1"/>
          </p:cNvGraphicFramePr>
          <p:nvPr/>
        </p:nvGraphicFramePr>
        <p:xfrm>
          <a:off x="7321550" y="3857625"/>
          <a:ext cx="1003300" cy="741363"/>
        </p:xfrm>
        <a:graphic>
          <a:graphicData uri="http://schemas.openxmlformats.org/presentationml/2006/ole">
            <p:oleObj spid="_x0000_s111622" name="Rovnice" r:id="rId8" imgW="457200" imgH="393480" progId="Equation.3">
              <p:embed/>
            </p:oleObj>
          </a:graphicData>
        </a:graphic>
      </p:graphicFrame>
      <p:graphicFrame>
        <p:nvGraphicFramePr>
          <p:cNvPr id="3081" name="Object 9"/>
          <p:cNvGraphicFramePr>
            <a:graphicFrameLocks noChangeAspect="1"/>
          </p:cNvGraphicFramePr>
          <p:nvPr/>
        </p:nvGraphicFramePr>
        <p:xfrm>
          <a:off x="7477125" y="3000375"/>
          <a:ext cx="692150" cy="692150"/>
        </p:xfrm>
        <a:graphic>
          <a:graphicData uri="http://schemas.openxmlformats.org/presentationml/2006/ole">
            <p:oleObj spid="_x0000_s111623" name="Rovnice" r:id="rId9" imgW="393480" imgH="393480" progId="Equation.3">
              <p:embed/>
            </p:oleObj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357158" y="714356"/>
            <a:ext cx="84296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3. </a:t>
            </a:r>
            <a:r>
              <a:rPr lang="cs-CZ" sz="2400" b="1" dirty="0" smtClean="0">
                <a:latin typeface="Calibri" pitchFamily="34" charset="0"/>
              </a:rPr>
              <a:t>Tři uklízečky umyly společně okna na budově za 2 hodiny. První z nich by sama umyla okna za 6 hodin, druhé z nich by to trvalo 12 hodin. Jak dlouho by to trvalo samotné třetí uklízečce?</a:t>
            </a:r>
          </a:p>
        </p:txBody>
      </p:sp>
      <p:graphicFrame>
        <p:nvGraphicFramePr>
          <p:cNvPr id="6154" name="Object 10"/>
          <p:cNvGraphicFramePr>
            <a:graphicFrameLocks noChangeAspect="1"/>
          </p:cNvGraphicFramePr>
          <p:nvPr/>
        </p:nvGraphicFramePr>
        <p:xfrm>
          <a:off x="5619750" y="4643438"/>
          <a:ext cx="285750" cy="738187"/>
        </p:xfrm>
        <a:graphic>
          <a:graphicData uri="http://schemas.openxmlformats.org/presentationml/2006/ole">
            <p:oleObj spid="_x0000_s111624" name="Rovnice" r:id="rId10" imgW="152280" imgH="393480" progId="Equation.3">
              <p:embed/>
            </p:oleObj>
          </a:graphicData>
        </a:graphic>
      </p:graphicFrame>
      <p:graphicFrame>
        <p:nvGraphicFramePr>
          <p:cNvPr id="6155" name="Object 11"/>
          <p:cNvGraphicFramePr>
            <a:graphicFrameLocks noChangeAspect="1"/>
          </p:cNvGraphicFramePr>
          <p:nvPr/>
        </p:nvGraphicFramePr>
        <p:xfrm>
          <a:off x="7699375" y="4643438"/>
          <a:ext cx="334963" cy="741362"/>
        </p:xfrm>
        <a:graphic>
          <a:graphicData uri="http://schemas.openxmlformats.org/presentationml/2006/ole">
            <p:oleObj spid="_x0000_s111625" name="Rovnice" r:id="rId11" imgW="1522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235743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214282" y="142852"/>
          <a:ext cx="8715440" cy="36573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00266"/>
                <a:gridCol w="2357454"/>
                <a:gridCol w="2178860"/>
                <a:gridCol w="2178860"/>
              </a:tblGrid>
              <a:tr h="4286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celá práce (1</a:t>
                      </a:r>
                      <a:r>
                        <a:rPr lang="cs-CZ" b="1" baseline="0" dirty="0" smtClean="0"/>
                        <a:t> - celek ) 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1 hodinu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2 hodin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1.uklízečka</a:t>
                      </a:r>
                      <a:endParaRPr lang="cs-CZ" sz="20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6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2.uklízečka</a:t>
                      </a:r>
                      <a:endParaRPr lang="cs-CZ" sz="20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smtClean="0">
                          <a:latin typeface="Arial" pitchFamily="34" charset="0"/>
                          <a:cs typeface="Arial" pitchFamily="34" charset="0"/>
                        </a:rPr>
                        <a:t>12 </a:t>
                      </a:r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3.uklízečka</a:t>
                      </a:r>
                      <a:endParaRPr lang="cs-CZ" sz="20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x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sz="2000" b="1" smtClean="0"/>
                        <a:t>společně</a:t>
                      </a:r>
                      <a:endParaRPr lang="cs-CZ" sz="2000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2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5643570" y="642918"/>
          <a:ext cx="274638" cy="709612"/>
        </p:xfrm>
        <a:graphic>
          <a:graphicData uri="http://schemas.openxmlformats.org/presentationml/2006/ole">
            <p:oleObj spid="_x0000_s112642" name="Rovnice" r:id="rId4" imgW="152280" imgH="39348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5643570" y="3071810"/>
          <a:ext cx="357190" cy="681409"/>
        </p:xfrm>
        <a:graphic>
          <a:graphicData uri="http://schemas.openxmlformats.org/presentationml/2006/ole">
            <p:oleObj spid="_x0000_s112643" name="Rovnice" r:id="rId5" imgW="152280" imgH="393480" progId="Equation.3">
              <p:embed/>
            </p:oleObj>
          </a:graphicData>
        </a:graphic>
      </p:graphicFrame>
      <p:graphicFrame>
        <p:nvGraphicFramePr>
          <p:cNvPr id="3078" name="Object 6"/>
          <p:cNvGraphicFramePr>
            <a:graphicFrameLocks noChangeAspect="1"/>
          </p:cNvGraphicFramePr>
          <p:nvPr/>
        </p:nvGraphicFramePr>
        <p:xfrm>
          <a:off x="5572132" y="1428736"/>
          <a:ext cx="381000" cy="738188"/>
        </p:xfrm>
        <a:graphic>
          <a:graphicData uri="http://schemas.openxmlformats.org/presentationml/2006/ole">
            <p:oleObj spid="_x0000_s112644" name="Rovnice" r:id="rId6" imgW="203040" imgH="393480" progId="Equation.3">
              <p:embed/>
            </p:oleObj>
          </a:graphicData>
        </a:graphic>
      </p:graphicFrame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7786710" y="3000372"/>
          <a:ext cx="652463" cy="750888"/>
        </p:xfrm>
        <a:graphic>
          <a:graphicData uri="http://schemas.openxmlformats.org/presentationml/2006/ole">
            <p:oleObj spid="_x0000_s112645" name="Rovnice" r:id="rId7" imgW="342720" imgH="393480" progId="Equation.3">
              <p:embed/>
            </p:oleObj>
          </a:graphicData>
        </a:graphic>
      </p:graphicFrame>
      <p:graphicFrame>
        <p:nvGraphicFramePr>
          <p:cNvPr id="3080" name="Object 8"/>
          <p:cNvGraphicFramePr>
            <a:graphicFrameLocks noChangeAspect="1"/>
          </p:cNvGraphicFramePr>
          <p:nvPr/>
        </p:nvGraphicFramePr>
        <p:xfrm>
          <a:off x="7500958" y="1428736"/>
          <a:ext cx="1003300" cy="741363"/>
        </p:xfrm>
        <a:graphic>
          <a:graphicData uri="http://schemas.openxmlformats.org/presentationml/2006/ole">
            <p:oleObj spid="_x0000_s112646" name="Rovnice" r:id="rId8" imgW="457200" imgH="393480" progId="Equation.3">
              <p:embed/>
            </p:oleObj>
          </a:graphicData>
        </a:graphic>
      </p:graphicFrame>
      <p:graphicFrame>
        <p:nvGraphicFramePr>
          <p:cNvPr id="3081" name="Object 9"/>
          <p:cNvGraphicFramePr>
            <a:graphicFrameLocks noChangeAspect="1"/>
          </p:cNvGraphicFramePr>
          <p:nvPr/>
        </p:nvGraphicFramePr>
        <p:xfrm>
          <a:off x="7643834" y="642918"/>
          <a:ext cx="692150" cy="692150"/>
        </p:xfrm>
        <a:graphic>
          <a:graphicData uri="http://schemas.openxmlformats.org/presentationml/2006/ole">
            <p:oleObj spid="_x0000_s112647" name="Rovnice" r:id="rId9" imgW="393480" imgH="393480" progId="Equation.3">
              <p:embed/>
            </p:oleObj>
          </a:graphicData>
        </a:graphic>
      </p:graphicFrame>
      <p:graphicFrame>
        <p:nvGraphicFramePr>
          <p:cNvPr id="6154" name="Object 10"/>
          <p:cNvGraphicFramePr>
            <a:graphicFrameLocks noChangeAspect="1"/>
          </p:cNvGraphicFramePr>
          <p:nvPr/>
        </p:nvGraphicFramePr>
        <p:xfrm>
          <a:off x="5643570" y="2214554"/>
          <a:ext cx="285750" cy="738187"/>
        </p:xfrm>
        <a:graphic>
          <a:graphicData uri="http://schemas.openxmlformats.org/presentationml/2006/ole">
            <p:oleObj spid="_x0000_s112648" name="Rovnice" r:id="rId10" imgW="152280" imgH="393480" progId="Equation.3">
              <p:embed/>
            </p:oleObj>
          </a:graphicData>
        </a:graphic>
      </p:graphicFrame>
      <p:graphicFrame>
        <p:nvGraphicFramePr>
          <p:cNvPr id="6155" name="Object 11"/>
          <p:cNvGraphicFramePr>
            <a:graphicFrameLocks noChangeAspect="1"/>
          </p:cNvGraphicFramePr>
          <p:nvPr/>
        </p:nvGraphicFramePr>
        <p:xfrm>
          <a:off x="7929586" y="2214554"/>
          <a:ext cx="334963" cy="741362"/>
        </p:xfrm>
        <a:graphic>
          <a:graphicData uri="http://schemas.openxmlformats.org/presentationml/2006/ole">
            <p:oleObj spid="_x0000_s112649" name="Rovnice" r:id="rId11" imgW="152280" imgH="393480" progId="Equation.3">
              <p:embed/>
            </p:oleObj>
          </a:graphicData>
        </a:graphic>
      </p:graphicFrame>
      <p:graphicFrame>
        <p:nvGraphicFramePr>
          <p:cNvPr id="112650" name="Object 10"/>
          <p:cNvGraphicFramePr>
            <a:graphicFrameLocks noChangeAspect="1"/>
          </p:cNvGraphicFramePr>
          <p:nvPr/>
        </p:nvGraphicFramePr>
        <p:xfrm>
          <a:off x="1071538" y="4000504"/>
          <a:ext cx="2392378" cy="2307069"/>
        </p:xfrm>
        <a:graphic>
          <a:graphicData uri="http://schemas.openxmlformats.org/presentationml/2006/ole">
            <p:oleObj spid="_x0000_s112650" name="Rovnice" r:id="rId12" imgW="1079280" imgH="1041120" progId="Equation.3">
              <p:embed/>
            </p:oleObj>
          </a:graphicData>
        </a:graphic>
      </p:graphicFrame>
      <p:cxnSp>
        <p:nvCxnSpPr>
          <p:cNvPr id="14" name="Přímá spojovací čára 13"/>
          <p:cNvCxnSpPr/>
          <p:nvPr/>
        </p:nvCxnSpPr>
        <p:spPr>
          <a:xfrm>
            <a:off x="2214546" y="6286520"/>
            <a:ext cx="1285884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214546" y="6357958"/>
            <a:ext cx="1285884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429124" y="5429264"/>
            <a:ext cx="35189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Třetí uklízečka by sama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okna umyla za 4h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12651" name="Picture 11" descr="C:\Documents and Settings\rachotova\Local Settings\Temporary Internet Files\Content.IE5\DGC6USFP\MC900425770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7989885" y="5469384"/>
            <a:ext cx="1154115" cy="13886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214282" y="500042"/>
            <a:ext cx="8229600" cy="49338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Zkouška: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24095" y="1155055"/>
            <a:ext cx="49392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solidFill>
                  <a:prstClr val="black"/>
                </a:solidFill>
              </a:rPr>
              <a:t>1.uklízečka vykonala z celkové práce: 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85918" y="2285992"/>
            <a:ext cx="487030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solidFill>
                  <a:prstClr val="black"/>
                </a:solidFill>
              </a:rPr>
              <a:t>2.uklízečka vykonala z celkové práce: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85918" y="3286124"/>
            <a:ext cx="500816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solidFill>
                  <a:prstClr val="black"/>
                </a:solidFill>
              </a:rPr>
              <a:t>3.uklízečka vykonala z celkové práce: </a:t>
            </a:r>
            <a:endParaRPr lang="cs-CZ" sz="2400" b="1" dirty="0">
              <a:solidFill>
                <a:prstClr val="black"/>
              </a:solidFill>
            </a:endParaRPr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4502150" y="3213100"/>
          <a:ext cx="139700" cy="431800"/>
        </p:xfrm>
        <a:graphic>
          <a:graphicData uri="http://schemas.openxmlformats.org/presentationml/2006/ole">
            <p:oleObj spid="_x0000_s113666" name="Rovnice" r:id="rId3" imgW="139680" imgH="43164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6572264" y="928670"/>
          <a:ext cx="201789" cy="928694"/>
        </p:xfrm>
        <a:graphic>
          <a:graphicData uri="http://schemas.openxmlformats.org/presentationml/2006/ole">
            <p:oleObj spid="_x0000_s113667" name="Rovnice" r:id="rId4" imgW="139680" imgH="393480" progId="Equation.3">
              <p:embed/>
            </p:oleObj>
          </a:graphicData>
        </a:graphic>
      </p:graphicFrame>
      <p:graphicFrame>
        <p:nvGraphicFramePr>
          <p:cNvPr id="113668" name="Object 4"/>
          <p:cNvGraphicFramePr>
            <a:graphicFrameLocks noChangeAspect="1"/>
          </p:cNvGraphicFramePr>
          <p:nvPr/>
        </p:nvGraphicFramePr>
        <p:xfrm>
          <a:off x="6634163" y="2071688"/>
          <a:ext cx="220662" cy="928687"/>
        </p:xfrm>
        <a:graphic>
          <a:graphicData uri="http://schemas.openxmlformats.org/presentationml/2006/ole">
            <p:oleObj spid="_x0000_s113668" name="Rovnice" r:id="rId5" imgW="152280" imgH="393480" progId="Equation.3">
              <p:embed/>
            </p:oleObj>
          </a:graphicData>
        </a:graphic>
      </p:graphicFrame>
      <p:graphicFrame>
        <p:nvGraphicFramePr>
          <p:cNvPr id="113669" name="Object 5"/>
          <p:cNvGraphicFramePr>
            <a:graphicFrameLocks noChangeAspect="1"/>
          </p:cNvGraphicFramePr>
          <p:nvPr/>
        </p:nvGraphicFramePr>
        <p:xfrm>
          <a:off x="6643702" y="3071810"/>
          <a:ext cx="571504" cy="901158"/>
        </p:xfrm>
        <a:graphic>
          <a:graphicData uri="http://schemas.openxmlformats.org/presentationml/2006/ole">
            <p:oleObj spid="_x0000_s113669" name="Rovnice" r:id="rId6" imgW="406080" imgH="393480" progId="Equation.3">
              <p:embed/>
            </p:oleObj>
          </a:graphicData>
        </a:graphic>
      </p:graphicFrame>
      <p:sp>
        <p:nvSpPr>
          <p:cNvPr id="13" name="Obdélník 12"/>
          <p:cNvSpPr/>
          <p:nvPr/>
        </p:nvSpPr>
        <p:spPr>
          <a:xfrm>
            <a:off x="642910" y="4429132"/>
            <a:ext cx="14943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400" b="1" dirty="0" smtClean="0">
                <a:solidFill>
                  <a:prstClr val="black"/>
                </a:solidFill>
              </a:rPr>
              <a:t>Společně: </a:t>
            </a:r>
            <a:endParaRPr lang="cs-CZ" sz="2400" b="1" dirty="0">
              <a:solidFill>
                <a:prstClr val="black"/>
              </a:solidFill>
            </a:endParaRPr>
          </a:p>
        </p:txBody>
      </p:sp>
      <p:graphicFrame>
        <p:nvGraphicFramePr>
          <p:cNvPr id="113670" name="Object 6"/>
          <p:cNvGraphicFramePr>
            <a:graphicFrameLocks noChangeAspect="1"/>
          </p:cNvGraphicFramePr>
          <p:nvPr/>
        </p:nvGraphicFramePr>
        <p:xfrm>
          <a:off x="2143108" y="4214818"/>
          <a:ext cx="2786082" cy="1053560"/>
        </p:xfrm>
        <a:graphic>
          <a:graphicData uri="http://schemas.openxmlformats.org/presentationml/2006/ole">
            <p:oleObj spid="_x0000_s113670" name="Rovnice" r:id="rId7" imgW="170172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14282" y="2857496"/>
          <a:ext cx="8715440" cy="28074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00266"/>
                <a:gridCol w="2357454"/>
                <a:gridCol w="2178860"/>
                <a:gridCol w="2178860"/>
              </a:tblGrid>
              <a:tr h="4286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celá práce (1</a:t>
                      </a:r>
                      <a:r>
                        <a:rPr lang="cs-CZ" b="1" baseline="0" dirty="0" smtClean="0"/>
                        <a:t> - celek ) 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1 hodinu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x hodin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1.zedník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9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6445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2.zedník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6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společně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x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71472" y="235743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5546725" y="4143375"/>
          <a:ext cx="274638" cy="709613"/>
        </p:xfrm>
        <a:graphic>
          <a:graphicData uri="http://schemas.openxmlformats.org/presentationml/2006/ole">
            <p:oleObj spid="_x0000_s144386" name="Rovnice" r:id="rId4" imgW="152280" imgH="39348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5500694" y="4929198"/>
          <a:ext cx="357190" cy="681409"/>
        </p:xfrm>
        <a:graphic>
          <a:graphicData uri="http://schemas.openxmlformats.org/presentationml/2006/ole">
            <p:oleObj spid="_x0000_s144387" name="Rovnice" r:id="rId5" imgW="152280" imgH="393480" progId="Equation.3">
              <p:embed/>
            </p:oleObj>
          </a:graphicData>
        </a:graphic>
      </p:graphicFrame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7500958" y="4929198"/>
          <a:ext cx="678207" cy="750872"/>
        </p:xfrm>
        <a:graphic>
          <a:graphicData uri="http://schemas.openxmlformats.org/presentationml/2006/ole">
            <p:oleObj spid="_x0000_s144388" name="Rovnice" r:id="rId6" imgW="355320" imgH="393480" progId="Equation.3">
              <p:embed/>
            </p:oleObj>
          </a:graphicData>
        </a:graphic>
      </p:graphicFrame>
      <p:graphicFrame>
        <p:nvGraphicFramePr>
          <p:cNvPr id="3080" name="Object 8"/>
          <p:cNvGraphicFramePr>
            <a:graphicFrameLocks noChangeAspect="1"/>
          </p:cNvGraphicFramePr>
          <p:nvPr/>
        </p:nvGraphicFramePr>
        <p:xfrm>
          <a:off x="7627938" y="3357563"/>
          <a:ext cx="333375" cy="741362"/>
        </p:xfrm>
        <a:graphic>
          <a:graphicData uri="http://schemas.openxmlformats.org/presentationml/2006/ole">
            <p:oleObj spid="_x0000_s144389" name="Rovnice" r:id="rId7" imgW="152280" imgH="393480" progId="Equation.3">
              <p:embed/>
            </p:oleObj>
          </a:graphicData>
        </a:graphic>
      </p:graphicFrame>
      <p:graphicFrame>
        <p:nvGraphicFramePr>
          <p:cNvPr id="3081" name="Object 9"/>
          <p:cNvGraphicFramePr>
            <a:graphicFrameLocks noChangeAspect="1"/>
          </p:cNvGraphicFramePr>
          <p:nvPr/>
        </p:nvGraphicFramePr>
        <p:xfrm>
          <a:off x="7678738" y="4143375"/>
          <a:ext cx="268287" cy="692150"/>
        </p:xfrm>
        <a:graphic>
          <a:graphicData uri="http://schemas.openxmlformats.org/presentationml/2006/ole">
            <p:oleObj spid="_x0000_s144390" name="Rovnice" r:id="rId8" imgW="152280" imgH="393480" progId="Equation.3">
              <p:embed/>
            </p:oleObj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214282" y="571480"/>
            <a:ext cx="84296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4. </a:t>
            </a:r>
            <a:r>
              <a:rPr lang="cs-CZ" sz="2400" b="1" dirty="0" smtClean="0">
                <a:latin typeface="Calibri" pitchFamily="34" charset="0"/>
              </a:rPr>
              <a:t>První zedník potřebuje na nanesení omítky 9 hodin, druhý zedník by tutéž práci provedl za 6 hodin.</a:t>
            </a:r>
          </a:p>
          <a:p>
            <a:endParaRPr lang="cs-CZ" sz="2400" b="1" dirty="0" smtClean="0">
              <a:latin typeface="Calibri" pitchFamily="34" charset="0"/>
            </a:endParaRPr>
          </a:p>
          <a:p>
            <a:r>
              <a:rPr lang="cs-CZ" sz="2400" b="1" dirty="0" smtClean="0">
                <a:latin typeface="Calibri" pitchFamily="34" charset="0"/>
              </a:rPr>
              <a:t>a)Za jak dlouho nanesou omítku oba zedníci, budou-li pracovat společně? Výsledek vyjádři v hodinách a minutách.</a:t>
            </a:r>
          </a:p>
        </p:txBody>
      </p:sp>
      <p:graphicFrame>
        <p:nvGraphicFramePr>
          <p:cNvPr id="6154" name="Object 10"/>
          <p:cNvGraphicFramePr>
            <a:graphicFrameLocks noChangeAspect="1"/>
          </p:cNvGraphicFramePr>
          <p:nvPr/>
        </p:nvGraphicFramePr>
        <p:xfrm>
          <a:off x="5487988" y="3357563"/>
          <a:ext cx="261937" cy="738187"/>
        </p:xfrm>
        <a:graphic>
          <a:graphicData uri="http://schemas.openxmlformats.org/presentationml/2006/ole">
            <p:oleObj spid="_x0000_s144391" name="Rovnice" r:id="rId9" imgW="1396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14282" y="285728"/>
          <a:ext cx="8715440" cy="28074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00266"/>
                <a:gridCol w="2357454"/>
                <a:gridCol w="2178860"/>
                <a:gridCol w="2178860"/>
              </a:tblGrid>
              <a:tr h="4286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celá práce (1</a:t>
                      </a:r>
                      <a:r>
                        <a:rPr lang="cs-CZ" b="1" baseline="0" dirty="0" smtClean="0"/>
                        <a:t> - celek ) 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1 hodinu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x hodin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1.zedník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9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6445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2.zedník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6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společně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x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71472" y="235743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5429256" y="1571612"/>
          <a:ext cx="274638" cy="709613"/>
        </p:xfrm>
        <a:graphic>
          <a:graphicData uri="http://schemas.openxmlformats.org/presentationml/2006/ole">
            <p:oleObj spid="_x0000_s140290" name="Rovnice" r:id="rId4" imgW="152280" imgH="39348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5429256" y="2428868"/>
          <a:ext cx="357190" cy="681409"/>
        </p:xfrm>
        <a:graphic>
          <a:graphicData uri="http://schemas.openxmlformats.org/presentationml/2006/ole">
            <p:oleObj spid="_x0000_s140291" name="Rovnice" r:id="rId5" imgW="152280" imgH="393480" progId="Equation.3">
              <p:embed/>
            </p:oleObj>
          </a:graphicData>
        </a:graphic>
      </p:graphicFrame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7429520" y="2357430"/>
          <a:ext cx="678207" cy="750872"/>
        </p:xfrm>
        <a:graphic>
          <a:graphicData uri="http://schemas.openxmlformats.org/presentationml/2006/ole">
            <p:oleObj spid="_x0000_s140292" name="Rovnice" r:id="rId6" imgW="355320" imgH="393480" progId="Equation.3">
              <p:embed/>
            </p:oleObj>
          </a:graphicData>
        </a:graphic>
      </p:graphicFrame>
      <p:graphicFrame>
        <p:nvGraphicFramePr>
          <p:cNvPr id="3080" name="Object 8"/>
          <p:cNvGraphicFramePr>
            <a:graphicFrameLocks noChangeAspect="1"/>
          </p:cNvGraphicFramePr>
          <p:nvPr/>
        </p:nvGraphicFramePr>
        <p:xfrm>
          <a:off x="7643834" y="785794"/>
          <a:ext cx="333375" cy="741362"/>
        </p:xfrm>
        <a:graphic>
          <a:graphicData uri="http://schemas.openxmlformats.org/presentationml/2006/ole">
            <p:oleObj spid="_x0000_s140293" name="Rovnice" r:id="rId7" imgW="152280" imgH="393480" progId="Equation.3">
              <p:embed/>
            </p:oleObj>
          </a:graphicData>
        </a:graphic>
      </p:graphicFrame>
      <p:graphicFrame>
        <p:nvGraphicFramePr>
          <p:cNvPr id="3081" name="Object 9"/>
          <p:cNvGraphicFramePr>
            <a:graphicFrameLocks noChangeAspect="1"/>
          </p:cNvGraphicFramePr>
          <p:nvPr/>
        </p:nvGraphicFramePr>
        <p:xfrm>
          <a:off x="7643834" y="1571612"/>
          <a:ext cx="268287" cy="692150"/>
        </p:xfrm>
        <a:graphic>
          <a:graphicData uri="http://schemas.openxmlformats.org/presentationml/2006/ole">
            <p:oleObj spid="_x0000_s140294" name="Rovnice" r:id="rId8" imgW="152280" imgH="393480" progId="Equation.3">
              <p:embed/>
            </p:oleObj>
          </a:graphicData>
        </a:graphic>
      </p:graphicFrame>
      <p:graphicFrame>
        <p:nvGraphicFramePr>
          <p:cNvPr id="6154" name="Object 10"/>
          <p:cNvGraphicFramePr>
            <a:graphicFrameLocks noChangeAspect="1"/>
          </p:cNvGraphicFramePr>
          <p:nvPr/>
        </p:nvGraphicFramePr>
        <p:xfrm>
          <a:off x="5429256" y="785794"/>
          <a:ext cx="261937" cy="738187"/>
        </p:xfrm>
        <a:graphic>
          <a:graphicData uri="http://schemas.openxmlformats.org/presentationml/2006/ole">
            <p:oleObj spid="_x0000_s140295" name="Rovnice" r:id="rId9" imgW="139680" imgH="393480" progId="Equation.3">
              <p:embed/>
            </p:oleObj>
          </a:graphicData>
        </a:graphic>
      </p:graphicFrame>
      <p:graphicFrame>
        <p:nvGraphicFramePr>
          <p:cNvPr id="140296" name="Object 8"/>
          <p:cNvGraphicFramePr>
            <a:graphicFrameLocks noChangeAspect="1"/>
          </p:cNvGraphicFramePr>
          <p:nvPr/>
        </p:nvGraphicFramePr>
        <p:xfrm>
          <a:off x="96838" y="3244850"/>
          <a:ext cx="4116387" cy="3216275"/>
        </p:xfrm>
        <a:graphic>
          <a:graphicData uri="http://schemas.openxmlformats.org/presentationml/2006/ole">
            <p:oleObj spid="_x0000_s140296" name="Rovnice" r:id="rId10" imgW="1625400" imgH="1269720" progId="Equation.3">
              <p:embed/>
            </p:oleObj>
          </a:graphicData>
        </a:graphic>
      </p:graphicFrame>
      <p:cxnSp>
        <p:nvCxnSpPr>
          <p:cNvPr id="15" name="Přímá spojovací čára 14"/>
          <p:cNvCxnSpPr/>
          <p:nvPr/>
        </p:nvCxnSpPr>
        <p:spPr>
          <a:xfrm>
            <a:off x="1071538" y="6429396"/>
            <a:ext cx="3071834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000100" y="6500834"/>
            <a:ext cx="3143272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214810" y="4286256"/>
            <a:ext cx="47900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Zedníci nanesou společně omítku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za 3h36min.</a:t>
            </a:r>
            <a:endParaRPr lang="cs-CZ" dirty="0"/>
          </a:p>
        </p:txBody>
      </p:sp>
      <p:pic>
        <p:nvPicPr>
          <p:cNvPr id="140297" name="Picture 9" descr="C:\Documents and Settings\rachotova\Local Settings\Temporary Internet Files\Content.IE5\RWF5BG08\MC900424460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14282" y="6072206"/>
            <a:ext cx="821304" cy="6302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14290"/>
            <a:ext cx="8229600" cy="49338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Zkouška: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720" y="5715016"/>
            <a:ext cx="230383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Společná práce: 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2643174" y="5357826"/>
          <a:ext cx="1517650" cy="1647825"/>
        </p:xfrm>
        <a:graphic>
          <a:graphicData uri="http://schemas.openxmlformats.org/presentationml/2006/ole">
            <p:oleObj spid="_x0000_s141316" name="Rovnice" r:id="rId3" imgW="583920" imgH="634680" progId="Equation.3">
              <p:embed/>
            </p:oleObj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1142976" y="3000372"/>
          <a:ext cx="5272087" cy="1814512"/>
        </p:xfrm>
        <a:graphic>
          <a:graphicData uri="http://schemas.openxmlformats.org/presentationml/2006/ole">
            <p:oleObj spid="_x0000_s141318" name="Rovnice" r:id="rId4" imgW="2361960" imgH="812520" progId="Equation.3">
              <p:embed/>
            </p:oleObj>
          </a:graphicData>
        </a:graphic>
      </p:graphicFrame>
      <p:graphicFrame>
        <p:nvGraphicFramePr>
          <p:cNvPr id="141319" name="Object 7"/>
          <p:cNvGraphicFramePr>
            <a:graphicFrameLocks noChangeAspect="1"/>
          </p:cNvGraphicFramePr>
          <p:nvPr/>
        </p:nvGraphicFramePr>
        <p:xfrm>
          <a:off x="1144588" y="1073150"/>
          <a:ext cx="5214937" cy="1814513"/>
        </p:xfrm>
        <a:graphic>
          <a:graphicData uri="http://schemas.openxmlformats.org/presentationml/2006/ole">
            <p:oleObj spid="_x0000_s141319" name="Rovnice" r:id="rId5" imgW="2336760" imgH="81252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14282" y="3857628"/>
          <a:ext cx="8715440" cy="28074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00266"/>
                <a:gridCol w="2357454"/>
                <a:gridCol w="2178860"/>
                <a:gridCol w="2178860"/>
              </a:tblGrid>
              <a:tr h="4286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celá práce (1</a:t>
                      </a:r>
                      <a:r>
                        <a:rPr lang="cs-CZ" b="1" baseline="0" dirty="0" smtClean="0"/>
                        <a:t> - celek ) 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1 hodinu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x hodin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1.zedník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9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6445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2.zedník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6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společně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x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71472" y="235743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5500694" y="5143512"/>
          <a:ext cx="274638" cy="709613"/>
        </p:xfrm>
        <a:graphic>
          <a:graphicData uri="http://schemas.openxmlformats.org/presentationml/2006/ole">
            <p:oleObj spid="_x0000_s143362" name="Rovnice" r:id="rId4" imgW="152280" imgH="39348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5500694" y="5929330"/>
          <a:ext cx="357190" cy="681409"/>
        </p:xfrm>
        <a:graphic>
          <a:graphicData uri="http://schemas.openxmlformats.org/presentationml/2006/ole">
            <p:oleObj spid="_x0000_s143363" name="Rovnice" r:id="rId5" imgW="152280" imgH="393480" progId="Equation.3">
              <p:embed/>
            </p:oleObj>
          </a:graphicData>
        </a:graphic>
      </p:graphicFrame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7500958" y="5857892"/>
          <a:ext cx="678207" cy="750872"/>
        </p:xfrm>
        <a:graphic>
          <a:graphicData uri="http://schemas.openxmlformats.org/presentationml/2006/ole">
            <p:oleObj spid="_x0000_s143364" name="Rovnice" r:id="rId6" imgW="355320" imgH="393480" progId="Equation.3">
              <p:embed/>
            </p:oleObj>
          </a:graphicData>
        </a:graphic>
      </p:graphicFrame>
      <p:graphicFrame>
        <p:nvGraphicFramePr>
          <p:cNvPr id="3080" name="Object 8"/>
          <p:cNvGraphicFramePr>
            <a:graphicFrameLocks noChangeAspect="1"/>
          </p:cNvGraphicFramePr>
          <p:nvPr/>
        </p:nvGraphicFramePr>
        <p:xfrm>
          <a:off x="7643834" y="4357694"/>
          <a:ext cx="333375" cy="741362"/>
        </p:xfrm>
        <a:graphic>
          <a:graphicData uri="http://schemas.openxmlformats.org/presentationml/2006/ole">
            <p:oleObj spid="_x0000_s143365" name="Rovnice" r:id="rId7" imgW="152280" imgH="393480" progId="Equation.3">
              <p:embed/>
            </p:oleObj>
          </a:graphicData>
        </a:graphic>
      </p:graphicFrame>
      <p:graphicFrame>
        <p:nvGraphicFramePr>
          <p:cNvPr id="3081" name="Object 9"/>
          <p:cNvGraphicFramePr>
            <a:graphicFrameLocks noChangeAspect="1"/>
          </p:cNvGraphicFramePr>
          <p:nvPr/>
        </p:nvGraphicFramePr>
        <p:xfrm>
          <a:off x="7643834" y="5143512"/>
          <a:ext cx="268287" cy="692150"/>
        </p:xfrm>
        <a:graphic>
          <a:graphicData uri="http://schemas.openxmlformats.org/presentationml/2006/ole">
            <p:oleObj spid="_x0000_s143366" name="Rovnice" r:id="rId8" imgW="152280" imgH="393480" progId="Equation.3">
              <p:embed/>
            </p:oleObj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214282" y="571480"/>
            <a:ext cx="84296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4. </a:t>
            </a:r>
            <a:r>
              <a:rPr lang="cs-CZ" sz="2400" b="1" dirty="0" smtClean="0">
                <a:latin typeface="Calibri" pitchFamily="34" charset="0"/>
              </a:rPr>
              <a:t>První zedník potřebuje na nanesení omítky 9 hodin, druhý zedník by tutéž práci provedl za 6 hodin.</a:t>
            </a:r>
          </a:p>
          <a:p>
            <a:endParaRPr lang="cs-CZ" sz="2400" b="1" dirty="0" smtClean="0">
              <a:latin typeface="Calibri" pitchFamily="34" charset="0"/>
            </a:endParaRPr>
          </a:p>
          <a:p>
            <a:r>
              <a:rPr lang="cs-CZ" sz="2400" b="1" dirty="0" smtClean="0">
                <a:latin typeface="Calibri" pitchFamily="34" charset="0"/>
              </a:rPr>
              <a:t>b)Za jak dlouho zedníci omítku nanesou, jestliže začali pracovat společně, ale po dvou hodinách první zedník odešel k lékaři a druhý zedník práci dokončil sám?</a:t>
            </a:r>
          </a:p>
        </p:txBody>
      </p:sp>
      <p:graphicFrame>
        <p:nvGraphicFramePr>
          <p:cNvPr id="6154" name="Object 10"/>
          <p:cNvGraphicFramePr>
            <a:graphicFrameLocks noChangeAspect="1"/>
          </p:cNvGraphicFramePr>
          <p:nvPr/>
        </p:nvGraphicFramePr>
        <p:xfrm>
          <a:off x="5500694" y="4286256"/>
          <a:ext cx="261937" cy="738187"/>
        </p:xfrm>
        <a:graphic>
          <a:graphicData uri="http://schemas.openxmlformats.org/presentationml/2006/ole">
            <p:oleObj spid="_x0000_s143367" name="Rovnice" r:id="rId9" imgW="139680" imgH="393480" progId="Equation.3">
              <p:embed/>
            </p:oleObj>
          </a:graphicData>
        </a:graphic>
      </p:graphicFrame>
      <p:cxnSp>
        <p:nvCxnSpPr>
          <p:cNvPr id="15" name="Přímá spojovací čára 14"/>
          <p:cNvCxnSpPr/>
          <p:nvPr/>
        </p:nvCxnSpPr>
        <p:spPr>
          <a:xfrm>
            <a:off x="2000232" y="2428868"/>
            <a:ext cx="4786346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Šipka ohnutá nahoru 16"/>
          <p:cNvSpPr/>
          <p:nvPr/>
        </p:nvSpPr>
        <p:spPr>
          <a:xfrm rot="5400000">
            <a:off x="4393405" y="2607463"/>
            <a:ext cx="428628" cy="214314"/>
          </a:xfrm>
          <a:prstGeom prst="bentUpArrow">
            <a:avLst>
              <a:gd name="adj1" fmla="val 25000"/>
              <a:gd name="adj2" fmla="val 25000"/>
              <a:gd name="adj3" fmla="val 50000"/>
            </a:avLst>
          </a:prstGeom>
          <a:solidFill>
            <a:schemeClr val="accent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14876" y="2786058"/>
            <a:ext cx="4411144" cy="830997"/>
          </a:xfrm>
          <a:prstGeom prst="rect">
            <a:avLst/>
          </a:prstGeom>
          <a:blipFill>
            <a:blip r:embed="rId10" cstate="print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1.zedník pracoval jen dvě hodiny </a:t>
            </a:r>
          </a:p>
          <a:p>
            <a:r>
              <a:rPr lang="cs-CZ" sz="2400" b="1" dirty="0" smtClean="0"/>
              <a:t>→ vykonal  2/9 z celkové práce.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14282" y="214290"/>
          <a:ext cx="8715440" cy="28074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00266"/>
                <a:gridCol w="2357454"/>
                <a:gridCol w="2178860"/>
                <a:gridCol w="2178860"/>
              </a:tblGrid>
              <a:tr h="4286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celá práce (1</a:t>
                      </a:r>
                      <a:r>
                        <a:rPr lang="cs-CZ" b="1" baseline="0" dirty="0" smtClean="0"/>
                        <a:t> - celek ) 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1 hodinu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x hodin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1.zedník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9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6445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2.zedník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6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společně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x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71472" y="235743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5500694" y="1500174"/>
          <a:ext cx="274638" cy="709613"/>
        </p:xfrm>
        <a:graphic>
          <a:graphicData uri="http://schemas.openxmlformats.org/presentationml/2006/ole">
            <p:oleObj spid="_x0000_s145410" name="Rovnice" r:id="rId4" imgW="152280" imgH="39348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5429256" y="2357430"/>
          <a:ext cx="357190" cy="681409"/>
        </p:xfrm>
        <a:graphic>
          <a:graphicData uri="http://schemas.openxmlformats.org/presentationml/2006/ole">
            <p:oleObj spid="_x0000_s145411" name="Rovnice" r:id="rId5" imgW="152280" imgH="393480" progId="Equation.3">
              <p:embed/>
            </p:oleObj>
          </a:graphicData>
        </a:graphic>
      </p:graphicFrame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7500958" y="2285992"/>
          <a:ext cx="678207" cy="750872"/>
        </p:xfrm>
        <a:graphic>
          <a:graphicData uri="http://schemas.openxmlformats.org/presentationml/2006/ole">
            <p:oleObj spid="_x0000_s145412" name="Rovnice" r:id="rId6" imgW="355320" imgH="393480" progId="Equation.3">
              <p:embed/>
            </p:oleObj>
          </a:graphicData>
        </a:graphic>
      </p:graphicFrame>
      <p:graphicFrame>
        <p:nvGraphicFramePr>
          <p:cNvPr id="3080" name="Object 8"/>
          <p:cNvGraphicFramePr>
            <a:graphicFrameLocks noChangeAspect="1"/>
          </p:cNvGraphicFramePr>
          <p:nvPr/>
        </p:nvGraphicFramePr>
        <p:xfrm>
          <a:off x="7643834" y="714356"/>
          <a:ext cx="333375" cy="741362"/>
        </p:xfrm>
        <a:graphic>
          <a:graphicData uri="http://schemas.openxmlformats.org/presentationml/2006/ole">
            <p:oleObj spid="_x0000_s145413" name="Rovnice" r:id="rId7" imgW="152280" imgH="393480" progId="Equation.3">
              <p:embed/>
            </p:oleObj>
          </a:graphicData>
        </a:graphic>
      </p:graphicFrame>
      <p:graphicFrame>
        <p:nvGraphicFramePr>
          <p:cNvPr id="3081" name="Object 9"/>
          <p:cNvGraphicFramePr>
            <a:graphicFrameLocks noChangeAspect="1"/>
          </p:cNvGraphicFramePr>
          <p:nvPr/>
        </p:nvGraphicFramePr>
        <p:xfrm>
          <a:off x="7643834" y="1500174"/>
          <a:ext cx="268287" cy="692150"/>
        </p:xfrm>
        <a:graphic>
          <a:graphicData uri="http://schemas.openxmlformats.org/presentationml/2006/ole">
            <p:oleObj spid="_x0000_s145414" name="Rovnice" r:id="rId8" imgW="152280" imgH="393480" progId="Equation.3">
              <p:embed/>
            </p:oleObj>
          </a:graphicData>
        </a:graphic>
      </p:graphicFrame>
      <p:graphicFrame>
        <p:nvGraphicFramePr>
          <p:cNvPr id="6154" name="Object 10"/>
          <p:cNvGraphicFramePr>
            <a:graphicFrameLocks noChangeAspect="1"/>
          </p:cNvGraphicFramePr>
          <p:nvPr/>
        </p:nvGraphicFramePr>
        <p:xfrm>
          <a:off x="5500694" y="714356"/>
          <a:ext cx="261937" cy="738187"/>
        </p:xfrm>
        <a:graphic>
          <a:graphicData uri="http://schemas.openxmlformats.org/presentationml/2006/ole">
            <p:oleObj spid="_x0000_s145415" name="Rovnice" r:id="rId9" imgW="139680" imgH="393480" progId="Equation.3">
              <p:embed/>
            </p:oleObj>
          </a:graphicData>
        </a:graphic>
      </p:graphicFrame>
      <p:graphicFrame>
        <p:nvGraphicFramePr>
          <p:cNvPr id="145416" name="Object 8"/>
          <p:cNvGraphicFramePr>
            <a:graphicFrameLocks noChangeAspect="1"/>
          </p:cNvGraphicFramePr>
          <p:nvPr/>
        </p:nvGraphicFramePr>
        <p:xfrm>
          <a:off x="714348" y="3214686"/>
          <a:ext cx="3542986" cy="2857520"/>
        </p:xfrm>
        <a:graphic>
          <a:graphicData uri="http://schemas.openxmlformats.org/presentationml/2006/ole">
            <p:oleObj spid="_x0000_s145416" name="Rovnice" r:id="rId10" imgW="1574640" imgH="1269720" progId="Equation.3">
              <p:embed/>
            </p:oleObj>
          </a:graphicData>
        </a:graphic>
      </p:graphicFrame>
      <p:cxnSp>
        <p:nvCxnSpPr>
          <p:cNvPr id="16" name="Přímá spojovací čára 15"/>
          <p:cNvCxnSpPr/>
          <p:nvPr/>
        </p:nvCxnSpPr>
        <p:spPr>
          <a:xfrm>
            <a:off x="1285852" y="6215082"/>
            <a:ext cx="3071834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285852" y="6143644"/>
            <a:ext cx="3071834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3571868" y="4357694"/>
            <a:ext cx="52864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Práce bude dokončena za 4h40min.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14290"/>
            <a:ext cx="8229600" cy="49338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Zkouška: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720" y="5429264"/>
            <a:ext cx="230383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Společná práce: 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2714612" y="5210175"/>
          <a:ext cx="1517650" cy="1647825"/>
        </p:xfrm>
        <a:graphic>
          <a:graphicData uri="http://schemas.openxmlformats.org/presentationml/2006/ole">
            <p:oleObj spid="_x0000_s146434" name="Rovnice" r:id="rId3" imgW="583920" imgH="634680" progId="Equation.3">
              <p:embed/>
            </p:oleObj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1214414" y="2285992"/>
          <a:ext cx="5272088" cy="2211387"/>
        </p:xfrm>
        <a:graphic>
          <a:graphicData uri="http://schemas.openxmlformats.org/presentationml/2006/ole">
            <p:oleObj spid="_x0000_s146435" name="Rovnice" r:id="rId4" imgW="2361960" imgH="990360" progId="Equation.3">
              <p:embed/>
            </p:oleObj>
          </a:graphicData>
        </a:graphic>
      </p:graphicFrame>
      <p:graphicFrame>
        <p:nvGraphicFramePr>
          <p:cNvPr id="141319" name="Object 7"/>
          <p:cNvGraphicFramePr>
            <a:graphicFrameLocks noChangeAspect="1"/>
          </p:cNvGraphicFramePr>
          <p:nvPr/>
        </p:nvGraphicFramePr>
        <p:xfrm>
          <a:off x="1214414" y="1000108"/>
          <a:ext cx="5157787" cy="879475"/>
        </p:xfrm>
        <a:graphic>
          <a:graphicData uri="http://schemas.openxmlformats.org/presentationml/2006/ole">
            <p:oleObj spid="_x0000_s146436" name="Rovnice" r:id="rId5" imgW="23112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85720" y="2428868"/>
          <a:ext cx="8715440" cy="28074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00266"/>
                <a:gridCol w="2357454"/>
                <a:gridCol w="2178860"/>
                <a:gridCol w="2178860"/>
              </a:tblGrid>
              <a:tr h="4286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celá práce (1</a:t>
                      </a:r>
                      <a:r>
                        <a:rPr lang="cs-CZ" b="1" baseline="0" dirty="0" smtClean="0"/>
                        <a:t> - celek ) 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1 hodinu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x hodin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Anežka</a:t>
                      </a:r>
                    </a:p>
                    <a:p>
                      <a:pPr algn="ctr"/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2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6445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Pepa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3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společně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x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71472" y="235743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5572132" y="3714752"/>
          <a:ext cx="252413" cy="709613"/>
        </p:xfrm>
        <a:graphic>
          <a:graphicData uri="http://schemas.openxmlformats.org/presentationml/2006/ole">
            <p:oleObj spid="_x0000_s147458" name="Rovnice" r:id="rId4" imgW="139680" imgH="39348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5500694" y="4572008"/>
          <a:ext cx="357190" cy="681409"/>
        </p:xfrm>
        <a:graphic>
          <a:graphicData uri="http://schemas.openxmlformats.org/presentationml/2006/ole">
            <p:oleObj spid="_x0000_s147459" name="Rovnice" r:id="rId5" imgW="152280" imgH="393480" progId="Equation.3">
              <p:embed/>
            </p:oleObj>
          </a:graphicData>
        </a:graphic>
      </p:graphicFrame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7500958" y="4500570"/>
          <a:ext cx="678207" cy="750872"/>
        </p:xfrm>
        <a:graphic>
          <a:graphicData uri="http://schemas.openxmlformats.org/presentationml/2006/ole">
            <p:oleObj spid="_x0000_s147460" name="Rovnice" r:id="rId6" imgW="355320" imgH="393480" progId="Equation.3">
              <p:embed/>
            </p:oleObj>
          </a:graphicData>
        </a:graphic>
      </p:graphicFrame>
      <p:graphicFrame>
        <p:nvGraphicFramePr>
          <p:cNvPr id="3080" name="Object 8"/>
          <p:cNvGraphicFramePr>
            <a:graphicFrameLocks noChangeAspect="1"/>
          </p:cNvGraphicFramePr>
          <p:nvPr/>
        </p:nvGraphicFramePr>
        <p:xfrm>
          <a:off x="7643834" y="2928934"/>
          <a:ext cx="333375" cy="741362"/>
        </p:xfrm>
        <a:graphic>
          <a:graphicData uri="http://schemas.openxmlformats.org/presentationml/2006/ole">
            <p:oleObj spid="_x0000_s147461" name="Rovnice" r:id="rId7" imgW="152280" imgH="393480" progId="Equation.3">
              <p:embed/>
            </p:oleObj>
          </a:graphicData>
        </a:graphic>
      </p:graphicFrame>
      <p:graphicFrame>
        <p:nvGraphicFramePr>
          <p:cNvPr id="3081" name="Object 9"/>
          <p:cNvGraphicFramePr>
            <a:graphicFrameLocks noChangeAspect="1"/>
          </p:cNvGraphicFramePr>
          <p:nvPr/>
        </p:nvGraphicFramePr>
        <p:xfrm>
          <a:off x="7643834" y="3714752"/>
          <a:ext cx="268287" cy="692150"/>
        </p:xfrm>
        <a:graphic>
          <a:graphicData uri="http://schemas.openxmlformats.org/presentationml/2006/ole">
            <p:oleObj spid="_x0000_s147462" name="Rovnice" r:id="rId8" imgW="152280" imgH="393480" progId="Equation.3">
              <p:embed/>
            </p:oleObj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214282" y="571480"/>
            <a:ext cx="84296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alibri" pitchFamily="34" charset="0"/>
              </a:rPr>
              <a:t>5. </a:t>
            </a:r>
            <a:r>
              <a:rPr lang="cs-CZ" sz="2400" b="1" dirty="0" smtClean="0">
                <a:latin typeface="Calibri" pitchFamily="34" charset="0"/>
              </a:rPr>
              <a:t>Anežka nasbírá kyblík borůvek za dvě hodiny. Pepa za každou hodinu naplní jednu třetinu kyblíku. Za jak dlouho by společně naplnili jeden kyblík až po okraj.</a:t>
            </a:r>
          </a:p>
        </p:txBody>
      </p:sp>
      <p:graphicFrame>
        <p:nvGraphicFramePr>
          <p:cNvPr id="6154" name="Object 10"/>
          <p:cNvGraphicFramePr>
            <a:graphicFrameLocks noChangeAspect="1"/>
          </p:cNvGraphicFramePr>
          <p:nvPr/>
        </p:nvGraphicFramePr>
        <p:xfrm>
          <a:off x="5561013" y="2928938"/>
          <a:ext cx="285750" cy="738187"/>
        </p:xfrm>
        <a:graphic>
          <a:graphicData uri="http://schemas.openxmlformats.org/presentationml/2006/ole">
            <p:oleObj spid="_x0000_s147463" name="Rovnice" r:id="rId9" imgW="1522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14282" y="428604"/>
          <a:ext cx="8715440" cy="28074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00266"/>
                <a:gridCol w="2357454"/>
                <a:gridCol w="2178860"/>
                <a:gridCol w="2178860"/>
              </a:tblGrid>
              <a:tr h="4286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celá práce (1</a:t>
                      </a:r>
                      <a:r>
                        <a:rPr lang="cs-CZ" b="1" baseline="0" dirty="0" smtClean="0"/>
                        <a:t> - celek ) 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1 hodinu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za x hodin</a:t>
                      </a:r>
                      <a:endParaRPr lang="cs-CZ" b="1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Anežka</a:t>
                      </a:r>
                    </a:p>
                    <a:p>
                      <a:pPr algn="ctr"/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2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6445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Pepa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3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07186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společně</a:t>
                      </a:r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x h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71472" y="235743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5500694" y="1714488"/>
          <a:ext cx="252413" cy="709613"/>
        </p:xfrm>
        <a:graphic>
          <a:graphicData uri="http://schemas.openxmlformats.org/presentationml/2006/ole">
            <p:oleObj spid="_x0000_s148482" name="Rovnice" r:id="rId4" imgW="139680" imgH="39348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5429256" y="2571744"/>
          <a:ext cx="357190" cy="681409"/>
        </p:xfrm>
        <a:graphic>
          <a:graphicData uri="http://schemas.openxmlformats.org/presentationml/2006/ole">
            <p:oleObj spid="_x0000_s148483" name="Rovnice" r:id="rId5" imgW="152280" imgH="393480" progId="Equation.3">
              <p:embed/>
            </p:oleObj>
          </a:graphicData>
        </a:graphic>
      </p:graphicFrame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7500958" y="2500306"/>
          <a:ext cx="678207" cy="750872"/>
        </p:xfrm>
        <a:graphic>
          <a:graphicData uri="http://schemas.openxmlformats.org/presentationml/2006/ole">
            <p:oleObj spid="_x0000_s148484" name="Rovnice" r:id="rId6" imgW="355320" imgH="393480" progId="Equation.3">
              <p:embed/>
            </p:oleObj>
          </a:graphicData>
        </a:graphic>
      </p:graphicFrame>
      <p:graphicFrame>
        <p:nvGraphicFramePr>
          <p:cNvPr id="3080" name="Object 8"/>
          <p:cNvGraphicFramePr>
            <a:graphicFrameLocks noChangeAspect="1"/>
          </p:cNvGraphicFramePr>
          <p:nvPr/>
        </p:nvGraphicFramePr>
        <p:xfrm>
          <a:off x="7643834" y="928670"/>
          <a:ext cx="333375" cy="741362"/>
        </p:xfrm>
        <a:graphic>
          <a:graphicData uri="http://schemas.openxmlformats.org/presentationml/2006/ole">
            <p:oleObj spid="_x0000_s148485" name="Rovnice" r:id="rId7" imgW="152280" imgH="393480" progId="Equation.3">
              <p:embed/>
            </p:oleObj>
          </a:graphicData>
        </a:graphic>
      </p:graphicFrame>
      <p:graphicFrame>
        <p:nvGraphicFramePr>
          <p:cNvPr id="3081" name="Object 9"/>
          <p:cNvGraphicFramePr>
            <a:graphicFrameLocks noChangeAspect="1"/>
          </p:cNvGraphicFramePr>
          <p:nvPr/>
        </p:nvGraphicFramePr>
        <p:xfrm>
          <a:off x="7643834" y="1714488"/>
          <a:ext cx="268287" cy="692150"/>
        </p:xfrm>
        <a:graphic>
          <a:graphicData uri="http://schemas.openxmlformats.org/presentationml/2006/ole">
            <p:oleObj spid="_x0000_s148486" name="Rovnice" r:id="rId8" imgW="152280" imgH="393480" progId="Equation.3">
              <p:embed/>
            </p:oleObj>
          </a:graphicData>
        </a:graphic>
      </p:graphicFrame>
      <p:graphicFrame>
        <p:nvGraphicFramePr>
          <p:cNvPr id="6154" name="Object 10"/>
          <p:cNvGraphicFramePr>
            <a:graphicFrameLocks noChangeAspect="1"/>
          </p:cNvGraphicFramePr>
          <p:nvPr/>
        </p:nvGraphicFramePr>
        <p:xfrm>
          <a:off x="5500694" y="928670"/>
          <a:ext cx="285750" cy="738187"/>
        </p:xfrm>
        <a:graphic>
          <a:graphicData uri="http://schemas.openxmlformats.org/presentationml/2006/ole">
            <p:oleObj spid="_x0000_s148487" name="Rovnice" r:id="rId9" imgW="152280" imgH="393480" progId="Equation.3">
              <p:embed/>
            </p:oleObj>
          </a:graphicData>
        </a:graphic>
      </p:graphicFrame>
      <p:graphicFrame>
        <p:nvGraphicFramePr>
          <p:cNvPr id="148488" name="Object 8"/>
          <p:cNvGraphicFramePr>
            <a:graphicFrameLocks noChangeAspect="1"/>
          </p:cNvGraphicFramePr>
          <p:nvPr/>
        </p:nvGraphicFramePr>
        <p:xfrm>
          <a:off x="492125" y="3429000"/>
          <a:ext cx="3987800" cy="3216275"/>
        </p:xfrm>
        <a:graphic>
          <a:graphicData uri="http://schemas.openxmlformats.org/presentationml/2006/ole">
            <p:oleObj spid="_x0000_s148488" name="Rovnice" r:id="rId10" imgW="1574640" imgH="1269720" progId="Equation.3">
              <p:embed/>
            </p:oleObj>
          </a:graphicData>
        </a:graphic>
      </p:graphicFrame>
      <p:cxnSp>
        <p:nvCxnSpPr>
          <p:cNvPr id="15" name="Přímá spojovací čára 14"/>
          <p:cNvCxnSpPr/>
          <p:nvPr/>
        </p:nvCxnSpPr>
        <p:spPr>
          <a:xfrm>
            <a:off x="1428728" y="6643710"/>
            <a:ext cx="3071834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438252" y="6581796"/>
            <a:ext cx="3071834" cy="1588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3643306" y="4429132"/>
            <a:ext cx="52864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Společně kyblík naplní až po okraj </a:t>
            </a:r>
          </a:p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za 1h12min.</a:t>
            </a:r>
            <a:endParaRPr lang="cs-CZ" sz="2400" dirty="0"/>
          </a:p>
        </p:txBody>
      </p:sp>
      <p:pic>
        <p:nvPicPr>
          <p:cNvPr id="148490" name="Picture 10" descr="C:\Documents and Settings\rachotova\Local Settings\Temporary Internet Files\Content.IE5\RWF5BG08\MC900423860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643834" y="5286388"/>
            <a:ext cx="1169984" cy="12923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14290"/>
            <a:ext cx="8229600" cy="49338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Zkouška: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720" y="5715016"/>
            <a:ext cx="230383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Společná práce: 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2571736" y="5643578"/>
          <a:ext cx="1979613" cy="527050"/>
        </p:xfrm>
        <a:graphic>
          <a:graphicData uri="http://schemas.openxmlformats.org/presentationml/2006/ole">
            <p:oleObj spid="_x0000_s149506" name="Rovnice" r:id="rId3" imgW="761760" imgH="203040" progId="Equation.3">
              <p:embed/>
            </p:oleObj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1285852" y="3000372"/>
          <a:ext cx="4703762" cy="1814513"/>
        </p:xfrm>
        <a:graphic>
          <a:graphicData uri="http://schemas.openxmlformats.org/presentationml/2006/ole">
            <p:oleObj spid="_x0000_s149507" name="Rovnice" r:id="rId4" imgW="2108160" imgH="812520" progId="Equation.3">
              <p:embed/>
            </p:oleObj>
          </a:graphicData>
        </a:graphic>
      </p:graphicFrame>
      <p:graphicFrame>
        <p:nvGraphicFramePr>
          <p:cNvPr id="141319" name="Object 7"/>
          <p:cNvGraphicFramePr>
            <a:graphicFrameLocks noChangeAspect="1"/>
          </p:cNvGraphicFramePr>
          <p:nvPr/>
        </p:nvGraphicFramePr>
        <p:xfrm>
          <a:off x="1214438" y="1073150"/>
          <a:ext cx="5073650" cy="1814513"/>
        </p:xfrm>
        <a:graphic>
          <a:graphicData uri="http://schemas.openxmlformats.org/presentationml/2006/ole">
            <p:oleObj spid="_x0000_s149508" name="Rovnice" r:id="rId5" imgW="2273040" imgH="81252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57313" y="3357563"/>
          <a:ext cx="6407150" cy="771144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ČERVINKOVÁ, Petra; KRUPKA, Peter; CACKOVÁ, Hana. </a:t>
                      </a:r>
                      <a:r>
                        <a:rPr lang="cs-CZ" sz="1200" i="1" dirty="0" smtClean="0"/>
                        <a:t>Testy z matematiky 2009</a:t>
                      </a:r>
                      <a:r>
                        <a:rPr lang="cs-CZ" sz="1200" dirty="0" smtClean="0"/>
                        <a:t>. Brno: </a:t>
                      </a:r>
                      <a:r>
                        <a:rPr lang="cs-CZ" sz="1200" dirty="0" err="1" smtClean="0"/>
                        <a:t>didaktis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spol.s.r.o</a:t>
                      </a:r>
                      <a:r>
                        <a:rPr lang="cs-CZ" sz="1200" dirty="0" smtClean="0"/>
                        <a:t>., 2008, ISBN 978-80-7358-124-4.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z galerie Microsoft office. </a:t>
                      </a:r>
                    </a:p>
                    <a:p>
                      <a:endParaRPr lang="cs-CZ" sz="1100" dirty="0"/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6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87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88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944</TotalTime>
  <Words>1084</Words>
  <Application>Microsoft Office PowerPoint</Application>
  <PresentationFormat>Předvádění na obrazovce (4:3)</PresentationFormat>
  <Paragraphs>214</Paragraphs>
  <Slides>23</Slides>
  <Notes>12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Motiv sady Office</vt:lpstr>
      <vt:lpstr>Rovnice</vt:lpstr>
      <vt:lpstr>Snímek 1</vt:lpstr>
      <vt:lpstr>SLOVNÍ ÚLOHY  O SPOLEČNÉ PRÁCI  úlohy k procvičení  z přijímacích testů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 O POHYBU I.</dc:title>
  <cp:lastModifiedBy>rachotova</cp:lastModifiedBy>
  <cp:revision>88</cp:revision>
  <dcterms:modified xsi:type="dcterms:W3CDTF">2013-06-03T10:13:38Z</dcterms:modified>
</cp:coreProperties>
</file>