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4" r:id="rId2"/>
    <p:sldId id="256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  <p:sldId id="273" r:id="rId16"/>
    <p:sldId id="271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63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7.wmf"/><Relationship Id="rId7" Type="http://schemas.openxmlformats.org/officeDocument/2006/relationships/image" Target="../media/image17.wmf"/><Relationship Id="rId2" Type="http://schemas.openxmlformats.org/officeDocument/2006/relationships/image" Target="../media/image6.wmf"/><Relationship Id="rId1" Type="http://schemas.openxmlformats.org/officeDocument/2006/relationships/image" Target="../media/image13.wmf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Relationship Id="rId6" Type="http://schemas.openxmlformats.org/officeDocument/2006/relationships/image" Target="../media/image25.wmf"/><Relationship Id="rId11" Type="http://schemas.openxmlformats.org/officeDocument/2006/relationships/image" Target="../media/image30.wmf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image" Target="../media/image36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image" Target="../media/image39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image" Target="../media/image41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image" Target="../media/image43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image" Target="../media/image46.wmf"/><Relationship Id="rId4" Type="http://schemas.openxmlformats.org/officeDocument/2006/relationships/image" Target="../media/image49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2.wmf"/><Relationship Id="rId2" Type="http://schemas.openxmlformats.org/officeDocument/2006/relationships/image" Target="../media/image51.wmf"/><Relationship Id="rId1" Type="http://schemas.openxmlformats.org/officeDocument/2006/relationships/image" Target="../media/image50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5.wmf"/><Relationship Id="rId2" Type="http://schemas.openxmlformats.org/officeDocument/2006/relationships/image" Target="../media/image54.wmf"/><Relationship Id="rId1" Type="http://schemas.openxmlformats.org/officeDocument/2006/relationships/image" Target="../media/image5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10" Type="http://schemas.openxmlformats.org/officeDocument/2006/relationships/oleObject" Target="../embeddings/oleObject10.bin"/><Relationship Id="rId4" Type="http://schemas.openxmlformats.org/officeDocument/2006/relationships/oleObject" Target="../embeddings/oleObject4.bin"/><Relationship Id="rId9" Type="http://schemas.openxmlformats.org/officeDocument/2006/relationships/oleObject" Target="../embeddings/oleObject9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.bin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5.bin"/><Relationship Id="rId12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4.bin"/><Relationship Id="rId11" Type="http://schemas.openxmlformats.org/officeDocument/2006/relationships/oleObject" Target="../embeddings/oleObject19.bin"/><Relationship Id="rId5" Type="http://schemas.openxmlformats.org/officeDocument/2006/relationships/oleObject" Target="../embeddings/oleObject13.bin"/><Relationship Id="rId10" Type="http://schemas.openxmlformats.org/officeDocument/2006/relationships/oleObject" Target="../embeddings/oleObject18.bin"/><Relationship Id="rId4" Type="http://schemas.openxmlformats.org/officeDocument/2006/relationships/oleObject" Target="../embeddings/oleObject12.bin"/><Relationship Id="rId9" Type="http://schemas.openxmlformats.org/officeDocument/2006/relationships/oleObject" Target="../embeddings/oleObject17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6.bin"/><Relationship Id="rId13" Type="http://schemas.openxmlformats.org/officeDocument/2006/relationships/oleObject" Target="../embeddings/oleObject31.bin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5.bin"/><Relationship Id="rId12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24.bin"/><Relationship Id="rId11" Type="http://schemas.openxmlformats.org/officeDocument/2006/relationships/oleObject" Target="../embeddings/oleObject29.bin"/><Relationship Id="rId5" Type="http://schemas.openxmlformats.org/officeDocument/2006/relationships/oleObject" Target="../embeddings/oleObject23.bin"/><Relationship Id="rId10" Type="http://schemas.openxmlformats.org/officeDocument/2006/relationships/oleObject" Target="../embeddings/oleObject28.bin"/><Relationship Id="rId4" Type="http://schemas.openxmlformats.org/officeDocument/2006/relationships/oleObject" Target="../embeddings/oleObject22.bin"/><Relationship Id="rId9" Type="http://schemas.openxmlformats.org/officeDocument/2006/relationships/oleObject" Target="../embeddings/oleObject27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7" Type="http://schemas.openxmlformats.org/officeDocument/2006/relationships/oleObject" Target="../embeddings/oleObject3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35.bin"/><Relationship Id="rId5" Type="http://schemas.openxmlformats.org/officeDocument/2006/relationships/oleObject" Target="../embeddings/oleObject34.bin"/><Relationship Id="rId4" Type="http://schemas.openxmlformats.org/officeDocument/2006/relationships/oleObject" Target="../embeddings/oleObject33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39.bin"/><Relationship Id="rId4" Type="http://schemas.openxmlformats.org/officeDocument/2006/relationships/oleObject" Target="../embeddings/oleObject38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41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43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oleObject" Target="../embeddings/oleObject46.bin"/><Relationship Id="rId4" Type="http://schemas.openxmlformats.org/officeDocument/2006/relationships/oleObject" Target="../embeddings/oleObject45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50.bin"/><Relationship Id="rId5" Type="http://schemas.openxmlformats.org/officeDocument/2006/relationships/oleObject" Target="../embeddings/oleObject49.bin"/><Relationship Id="rId4" Type="http://schemas.openxmlformats.org/officeDocument/2006/relationships/oleObject" Target="../embeddings/oleObject48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5" Type="http://schemas.openxmlformats.org/officeDocument/2006/relationships/oleObject" Target="../embeddings/oleObject53.bin"/><Relationship Id="rId4" Type="http://schemas.openxmlformats.org/officeDocument/2006/relationships/oleObject" Target="../embeddings/oleObject52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5" Type="http://schemas.openxmlformats.org/officeDocument/2006/relationships/oleObject" Target="../embeddings/oleObject56.bin"/><Relationship Id="rId4" Type="http://schemas.openxmlformats.org/officeDocument/2006/relationships/oleObject" Target="../embeddings/oleObject55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228660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VY_32_INOVACE_11C_19_Lineární nerovnice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18.3.2013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podrobnému výkladu učiva. Na uváděných příkladech si žáci postupně upevňují znalosti řešení lineárních nerovnic. DUM je možné využít i k aktivnímu opakování, tvorbě písemné práce, samostatnému procvičování učiva, ….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714356"/>
            <a:ext cx="8301038" cy="4286280"/>
          </a:xfrm>
          <a:solidFill>
            <a:schemeClr val="accent1">
              <a:lumMod val="75000"/>
            </a:schemeClr>
          </a:solidFill>
          <a:scene3d>
            <a:camera prst="isometricOffAxis1Right"/>
            <a:lightRig rig="sunset" dir="t"/>
          </a:scene3d>
          <a:sp3d>
            <a:bevelT/>
          </a:sp3d>
        </p:spPr>
        <p:txBody>
          <a:bodyPr>
            <a:noAutofit/>
          </a:bodyPr>
          <a:lstStyle/>
          <a:p>
            <a:endParaRPr lang="cs-CZ" sz="9600" dirty="0"/>
          </a:p>
        </p:txBody>
      </p:sp>
      <p:sp>
        <p:nvSpPr>
          <p:cNvPr id="4" name="Obdélník 3"/>
          <p:cNvSpPr/>
          <p:nvPr/>
        </p:nvSpPr>
        <p:spPr>
          <a:xfrm>
            <a:off x="1643042" y="1428736"/>
            <a:ext cx="5643602" cy="3046988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Lineární  </a:t>
            </a:r>
          </a:p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nerovnice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2286048" y="-214338"/>
            <a:ext cx="8229600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Zopakujeme si …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00562" y="-214338"/>
            <a:ext cx="6443682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Zopakujeme si …</a:t>
            </a:r>
          </a:p>
        </p:txBody>
      </p:sp>
      <p:sp useBgFill="1"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229600" cy="57150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Číselné obory:</a:t>
            </a:r>
          </a:p>
          <a:p>
            <a:pPr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- přirozená čísla: 1, 2, 3, 100, 105, 1006... 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- celá čísla: -10, -1, 0, 1, 2, 3... </a:t>
            </a:r>
          </a:p>
          <a:p>
            <a:pPr lvl="1">
              <a:buFont typeface="Wingdings" pitchFamily="2" charset="2"/>
              <a:buChar char="§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zahrnují i záporná celá čísla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Q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- racionální čísla: -10; -1; 0; 1/3; 5/2;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,5; 3... </a:t>
            </a:r>
          </a:p>
          <a:p>
            <a:pPr lvl="1">
              <a:buFont typeface="Wingdings" pitchFamily="2" charset="2"/>
              <a:buChar char="§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číslo, které můžeme zapsat jako zlomek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a/b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(-1=-2/2; 5/2 =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,5)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- iracionální čísla: π; e; odmocnina ze 2;... </a:t>
            </a:r>
          </a:p>
          <a:p>
            <a:pPr lvl="1">
              <a:buFont typeface="Wingdings" pitchFamily="2" charset="2"/>
              <a:buChar char="§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každé reálné číslo, které není racionální, tedy nelze zapsat jako zlomek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a/b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- reálná čísla: -10; -1; 0; 1/3; 5/2;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,5; π; e; odmocnina ze 2; 	 3... </a:t>
            </a:r>
          </a:p>
          <a:p>
            <a:pPr lvl="1">
              <a:buFont typeface="Wingdings" pitchFamily="2" charset="2"/>
              <a:buChar char="§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racionální a iracionální čísla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- komplexní čísla: na ZŠ nebudeme řešit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2286048" y="-214338"/>
            <a:ext cx="8229600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Zopakujeme si …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00562" y="-214338"/>
            <a:ext cx="6443682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Zopakujeme si …</a:t>
            </a:r>
          </a:p>
        </p:txBody>
      </p:sp>
      <p:sp useBgFill="1"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85720" y="1142960"/>
            <a:ext cx="8229600" cy="57150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Znaky nerovnosti:</a:t>
            </a:r>
          </a:p>
          <a:p>
            <a:pPr>
              <a:buNone/>
            </a:pPr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x &gt; … 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je větší než …</a:t>
            </a:r>
          </a:p>
          <a:p>
            <a:pPr lvl="2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x &lt; …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je menší než …</a:t>
            </a:r>
          </a:p>
          <a:p>
            <a:pPr lvl="2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x     …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je větší nebo rovno …</a:t>
            </a:r>
          </a:p>
          <a:p>
            <a:pPr lvl="2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x     …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je menší nebo rovno …</a:t>
            </a:r>
          </a:p>
          <a:p>
            <a:pPr lvl="2"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Řešením nerovnice je v oboru reálných čísel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interval,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 oboru přirozených a celých čísel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množina bodů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800" dirty="0">
              <a:latin typeface="Arial" pitchFamily="34" charset="0"/>
              <a:cs typeface="Arial" pitchFamily="34" charset="0"/>
            </a:endParaRP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Interval nebo množinu bodů můžeme vyjádřit pomocí číselné osy a zapíšeme.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500166" y="2643182"/>
          <a:ext cx="277814" cy="286200"/>
        </p:xfrm>
        <a:graphic>
          <a:graphicData uri="http://schemas.openxmlformats.org/presentationml/2006/ole">
            <p:oleObj spid="_x0000_s1026" name="Rovnice" r:id="rId3" imgW="126720" imgH="1522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500166" y="2214554"/>
          <a:ext cx="285752" cy="285752"/>
        </p:xfrm>
        <a:graphic>
          <a:graphicData uri="http://schemas.openxmlformats.org/presentationml/2006/ole">
            <p:oleObj spid="_x0000_s1027" name="Rovnice" r:id="rId4" imgW="126720" imgH="152280" progId="Equation.3">
              <p:embed/>
            </p:oleObj>
          </a:graphicData>
        </a:graphic>
      </p:graphicFrame>
      <p:sp>
        <p:nvSpPr>
          <p:cNvPr id="10" name="Pravá složená závorka 9"/>
          <p:cNvSpPr/>
          <p:nvPr/>
        </p:nvSpPr>
        <p:spPr>
          <a:xfrm>
            <a:off x="4427984" y="1844824"/>
            <a:ext cx="155448" cy="628648"/>
          </a:xfrm>
          <a:prstGeom prst="rightBrac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á složená závorka 10"/>
          <p:cNvSpPr/>
          <p:nvPr/>
        </p:nvSpPr>
        <p:spPr>
          <a:xfrm>
            <a:off x="5220072" y="2636912"/>
            <a:ext cx="155448" cy="628648"/>
          </a:xfrm>
          <a:prstGeom prst="rightBrac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1916832"/>
            <a:ext cx="21323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ostrá nerovnost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708920"/>
            <a:ext cx="24465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neostrá nerovnost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00164" y="-1429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Zopakujeme si …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 useBgFill="1"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8229600" cy="57150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Zobrazení a zápis intervalů: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	a)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zavřený interval</a:t>
            </a:r>
          </a:p>
          <a:p>
            <a:pPr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čísla a, b – krajní body intervalu</a:t>
            </a: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a i b patří do intervalu (plné kolečko)</a:t>
            </a: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	b) otevřený interval</a:t>
            </a:r>
          </a:p>
          <a:p>
            <a:pPr>
              <a:buNone/>
            </a:pP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číslo a i b nepatří do intervalu (prázdné kolečko)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785786" y="1785926"/>
          <a:ext cx="2000250" cy="427037"/>
        </p:xfrm>
        <a:graphic>
          <a:graphicData uri="http://schemas.openxmlformats.org/presentationml/2006/ole">
            <p:oleObj spid="_x0000_s2050" name="Rovnice" r:id="rId3" imgW="952200" imgH="203040" progId="Equation.3">
              <p:embed/>
            </p:oleObj>
          </a:graphicData>
        </a:graphic>
      </p:graphicFrame>
      <p:cxnSp>
        <p:nvCxnSpPr>
          <p:cNvPr id="8" name="Přímá spojovací čára 7"/>
          <p:cNvCxnSpPr/>
          <p:nvPr/>
        </p:nvCxnSpPr>
        <p:spPr>
          <a:xfrm>
            <a:off x="3643306" y="1928802"/>
            <a:ext cx="1143008" cy="1588"/>
          </a:xfrm>
          <a:prstGeom prst="line">
            <a:avLst/>
          </a:prstGeom>
          <a:ln w="25400">
            <a:solidFill>
              <a:schemeClr val="tx1"/>
            </a:solidFill>
            <a:headEnd type="oval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14678" y="2285992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3428992" y="2143116"/>
            <a:ext cx="429422" cy="7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4572000" y="2143116"/>
            <a:ext cx="429422" cy="7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1" name="Objekt 40"/>
          <p:cNvGraphicFramePr>
            <a:graphicFrameLocks noChangeAspect="1"/>
          </p:cNvGraphicFramePr>
          <p:nvPr/>
        </p:nvGraphicFramePr>
        <p:xfrm>
          <a:off x="3500430" y="2428868"/>
          <a:ext cx="285752" cy="314327"/>
        </p:xfrm>
        <a:graphic>
          <a:graphicData uri="http://schemas.openxmlformats.org/presentationml/2006/ole">
            <p:oleObj spid="_x0000_s2051" name="Rovnice" r:id="rId4" imgW="126720" imgH="139680" progId="Equation.3">
              <p:embed/>
            </p:oleObj>
          </a:graphicData>
        </a:graphic>
      </p:graphicFrame>
      <p:graphicFrame>
        <p:nvGraphicFramePr>
          <p:cNvPr id="42" name="Objekt 41"/>
          <p:cNvGraphicFramePr>
            <a:graphicFrameLocks noChangeAspect="1"/>
          </p:cNvGraphicFramePr>
          <p:nvPr/>
        </p:nvGraphicFramePr>
        <p:xfrm>
          <a:off x="4643438" y="2357430"/>
          <a:ext cx="306163" cy="428628"/>
        </p:xfrm>
        <a:graphic>
          <a:graphicData uri="http://schemas.openxmlformats.org/presentationml/2006/ole">
            <p:oleObj spid="_x0000_s2052" name="Rovnice" r:id="rId5" imgW="126720" imgH="177480" progId="Equation.3">
              <p:embed/>
            </p:oleObj>
          </a:graphicData>
        </a:graphic>
      </p:graphicFrame>
      <p:graphicFrame>
        <p:nvGraphicFramePr>
          <p:cNvPr id="43" name="Objekt 42"/>
          <p:cNvGraphicFramePr>
            <a:graphicFrameLocks noChangeAspect="1"/>
          </p:cNvGraphicFramePr>
          <p:nvPr/>
        </p:nvGraphicFramePr>
        <p:xfrm>
          <a:off x="6215074" y="2285992"/>
          <a:ext cx="1026922" cy="357190"/>
        </p:xfrm>
        <a:graphic>
          <a:graphicData uri="http://schemas.openxmlformats.org/presentationml/2006/ole">
            <p:oleObj spid="_x0000_s2053" name="Rovnice" r:id="rId6" imgW="583920" imgH="203040" progId="Equation.3">
              <p:embed/>
            </p:oleObj>
          </a:graphicData>
        </a:graphic>
      </p:graphicFrame>
      <p:graphicFrame>
        <p:nvGraphicFramePr>
          <p:cNvPr id="46" name="Objekt 45"/>
          <p:cNvGraphicFramePr>
            <a:graphicFrameLocks noChangeAspect="1"/>
          </p:cNvGraphicFramePr>
          <p:nvPr/>
        </p:nvGraphicFramePr>
        <p:xfrm>
          <a:off x="857224" y="4643446"/>
          <a:ext cx="2143140" cy="451187"/>
        </p:xfrm>
        <a:graphic>
          <a:graphicData uri="http://schemas.openxmlformats.org/presentationml/2006/ole">
            <p:oleObj spid="_x0000_s2056" name="Rovnice" r:id="rId7" imgW="965160" imgH="203040" progId="Equation.3">
              <p:embed/>
            </p:oleObj>
          </a:graphicData>
        </a:graphic>
      </p:graphicFrame>
      <p:sp>
        <p:nvSpPr>
          <p:cNvPr id="48" name="Elipsa 47"/>
          <p:cNvSpPr/>
          <p:nvPr/>
        </p:nvSpPr>
        <p:spPr>
          <a:xfrm>
            <a:off x="5000628" y="4286256"/>
            <a:ext cx="142876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3714744" y="4286256"/>
            <a:ext cx="142876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3857620" y="4357694"/>
            <a:ext cx="1143008" cy="1588"/>
          </a:xfrm>
          <a:prstGeom prst="line">
            <a:avLst/>
          </a:prstGeom>
          <a:ln w="25400">
            <a:solidFill>
              <a:schemeClr val="tx1"/>
            </a:solidFill>
            <a:headEnd type="none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5400000" flipH="1" flipV="1">
            <a:off x="3571868" y="4643446"/>
            <a:ext cx="429422" cy="7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5400000" flipH="1" flipV="1">
            <a:off x="4857752" y="4643446"/>
            <a:ext cx="429422" cy="7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3357554" y="4714884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7" name="Objekt 56"/>
          <p:cNvGraphicFramePr>
            <a:graphicFrameLocks noChangeAspect="1"/>
          </p:cNvGraphicFramePr>
          <p:nvPr/>
        </p:nvGraphicFramePr>
        <p:xfrm>
          <a:off x="3643306" y="4929198"/>
          <a:ext cx="285752" cy="314327"/>
        </p:xfrm>
        <a:graphic>
          <a:graphicData uri="http://schemas.openxmlformats.org/presentationml/2006/ole">
            <p:oleObj spid="_x0000_s2058" name="Rovnice" r:id="rId8" imgW="126720" imgH="139680" progId="Equation.3">
              <p:embed/>
            </p:oleObj>
          </a:graphicData>
        </a:graphic>
      </p:graphicFrame>
      <p:graphicFrame>
        <p:nvGraphicFramePr>
          <p:cNvPr id="58" name="Objekt 57"/>
          <p:cNvGraphicFramePr>
            <a:graphicFrameLocks noChangeAspect="1"/>
          </p:cNvGraphicFramePr>
          <p:nvPr/>
        </p:nvGraphicFramePr>
        <p:xfrm>
          <a:off x="4929190" y="4929198"/>
          <a:ext cx="255136" cy="357190"/>
        </p:xfrm>
        <a:graphic>
          <a:graphicData uri="http://schemas.openxmlformats.org/presentationml/2006/ole">
            <p:oleObj spid="_x0000_s2059" name="Rovnice" r:id="rId9" imgW="126720" imgH="177480" progId="Equation.3">
              <p:embed/>
            </p:oleObj>
          </a:graphicData>
        </a:graphic>
      </p:graphicFrame>
      <p:graphicFrame>
        <p:nvGraphicFramePr>
          <p:cNvPr id="60" name="Objekt 59"/>
          <p:cNvGraphicFramePr>
            <a:graphicFrameLocks noChangeAspect="1"/>
          </p:cNvGraphicFramePr>
          <p:nvPr/>
        </p:nvGraphicFramePr>
        <p:xfrm>
          <a:off x="6215074" y="4786322"/>
          <a:ext cx="1071570" cy="372720"/>
        </p:xfrm>
        <a:graphic>
          <a:graphicData uri="http://schemas.openxmlformats.org/presentationml/2006/ole">
            <p:oleObj spid="_x0000_s2061" name="Rovnice" r:id="rId10" imgW="5839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00164" y="-142900"/>
            <a:ext cx="6004212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Zopakujeme si …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 useBgFill="1"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8229600" cy="57150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	   c) polootevřený (</a:t>
            </a:r>
            <a:r>
              <a:rPr lang="cs-CZ" sz="2200" b="1" dirty="0" err="1" smtClean="0">
                <a:latin typeface="Arial" pitchFamily="34" charset="0"/>
                <a:cs typeface="Arial" pitchFamily="34" charset="0"/>
              </a:rPr>
              <a:t>polouzavřený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) interval</a:t>
            </a:r>
          </a:p>
          <a:p>
            <a:pPr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a nepatří do intervalu (prázdné kolečko)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pt-BR" sz="2000" dirty="0" smtClean="0">
                <a:latin typeface="Arial" pitchFamily="34" charset="0"/>
                <a:cs typeface="Arial" pitchFamily="34" charset="0"/>
              </a:rPr>
              <a:t>číslo b patří do intervalu (plné koleč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	    d) otevřený interval zleva neomezený</a:t>
            </a:r>
          </a:p>
          <a:p>
            <a:pPr>
              <a:buNone/>
            </a:pPr>
            <a:endParaRPr lang="cs-CZ" sz="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e) polootevřený (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polouzavřený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) interval zprava neomezený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899592" y="1700808"/>
          <a:ext cx="2025650" cy="427037"/>
        </p:xfrm>
        <a:graphic>
          <a:graphicData uri="http://schemas.openxmlformats.org/presentationml/2006/ole">
            <p:oleObj spid="_x0000_s17410" name="Rovnice" r:id="rId3" imgW="965160" imgH="203040" progId="Equation.3">
              <p:embed/>
            </p:oleObj>
          </a:graphicData>
        </a:graphic>
      </p:graphicFrame>
      <p:cxnSp>
        <p:nvCxnSpPr>
          <p:cNvPr id="8" name="Přímá spojovací čára 7"/>
          <p:cNvCxnSpPr/>
          <p:nvPr/>
        </p:nvCxnSpPr>
        <p:spPr>
          <a:xfrm>
            <a:off x="3851920" y="1628800"/>
            <a:ext cx="1080120" cy="0"/>
          </a:xfrm>
          <a:prstGeom prst="line">
            <a:avLst/>
          </a:prstGeom>
          <a:ln w="25400">
            <a:solidFill>
              <a:schemeClr val="tx1"/>
            </a:solidFill>
            <a:headEnd type="none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75856" y="1988840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3565598" y="1915122"/>
            <a:ext cx="429422" cy="7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4717726" y="1915122"/>
            <a:ext cx="429422" cy="7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1" name="Objekt 40"/>
          <p:cNvGraphicFramePr>
            <a:graphicFrameLocks noChangeAspect="1"/>
          </p:cNvGraphicFramePr>
          <p:nvPr/>
        </p:nvGraphicFramePr>
        <p:xfrm>
          <a:off x="3635896" y="2132856"/>
          <a:ext cx="285752" cy="314327"/>
        </p:xfrm>
        <a:graphic>
          <a:graphicData uri="http://schemas.openxmlformats.org/presentationml/2006/ole">
            <p:oleObj spid="_x0000_s17411" name="Rovnice" r:id="rId4" imgW="126720" imgH="139680" progId="Equation.3">
              <p:embed/>
            </p:oleObj>
          </a:graphicData>
        </a:graphic>
      </p:graphicFrame>
      <p:graphicFrame>
        <p:nvGraphicFramePr>
          <p:cNvPr id="42" name="Objekt 41"/>
          <p:cNvGraphicFramePr>
            <a:graphicFrameLocks noChangeAspect="1"/>
          </p:cNvGraphicFramePr>
          <p:nvPr/>
        </p:nvGraphicFramePr>
        <p:xfrm>
          <a:off x="4788024" y="2132856"/>
          <a:ext cx="306163" cy="428628"/>
        </p:xfrm>
        <a:graphic>
          <a:graphicData uri="http://schemas.openxmlformats.org/presentationml/2006/ole">
            <p:oleObj spid="_x0000_s17412" name="Rovnice" r:id="rId5" imgW="126720" imgH="177480" progId="Equation.3">
              <p:embed/>
            </p:oleObj>
          </a:graphicData>
        </a:graphic>
      </p:graphicFrame>
      <p:graphicFrame>
        <p:nvGraphicFramePr>
          <p:cNvPr id="43" name="Objekt 42"/>
          <p:cNvGraphicFramePr>
            <a:graphicFrameLocks noChangeAspect="1"/>
          </p:cNvGraphicFramePr>
          <p:nvPr/>
        </p:nvGraphicFramePr>
        <p:xfrm>
          <a:off x="6156176" y="1772816"/>
          <a:ext cx="1026922" cy="357190"/>
        </p:xfrm>
        <a:graphic>
          <a:graphicData uri="http://schemas.openxmlformats.org/presentationml/2006/ole">
            <p:oleObj spid="_x0000_s17413" name="Rovnice" r:id="rId6" imgW="583920" imgH="203040" progId="Equation.3">
              <p:embed/>
            </p:oleObj>
          </a:graphicData>
        </a:graphic>
      </p:graphicFrame>
      <p:graphicFrame>
        <p:nvGraphicFramePr>
          <p:cNvPr id="46" name="Objekt 45"/>
          <p:cNvGraphicFramePr>
            <a:graphicFrameLocks noChangeAspect="1"/>
          </p:cNvGraphicFramePr>
          <p:nvPr/>
        </p:nvGraphicFramePr>
        <p:xfrm>
          <a:off x="1331640" y="4077072"/>
          <a:ext cx="817562" cy="338138"/>
        </p:xfrm>
        <a:graphic>
          <a:graphicData uri="http://schemas.openxmlformats.org/presentationml/2006/ole">
            <p:oleObj spid="_x0000_s17414" name="Rovnice" r:id="rId7" imgW="368280" imgH="152280" progId="Equation.3">
              <p:embed/>
            </p:oleObj>
          </a:graphicData>
        </a:graphic>
      </p:graphicFrame>
      <p:sp>
        <p:nvSpPr>
          <p:cNvPr id="48" name="Elipsa 47"/>
          <p:cNvSpPr/>
          <p:nvPr/>
        </p:nvSpPr>
        <p:spPr>
          <a:xfrm>
            <a:off x="4788024" y="4005064"/>
            <a:ext cx="142876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3707904" y="1556792"/>
            <a:ext cx="142876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3635896" y="4077072"/>
            <a:ext cx="1143008" cy="1588"/>
          </a:xfrm>
          <a:prstGeom prst="line">
            <a:avLst/>
          </a:prstGeom>
          <a:ln w="25400">
            <a:solidFill>
              <a:schemeClr val="tx1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V="1">
            <a:off x="4860032" y="4149080"/>
            <a:ext cx="399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3275856" y="4293096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8" name="Objekt 57"/>
          <p:cNvGraphicFramePr>
            <a:graphicFrameLocks noChangeAspect="1"/>
          </p:cNvGraphicFramePr>
          <p:nvPr/>
        </p:nvGraphicFramePr>
        <p:xfrm>
          <a:off x="4716016" y="4365104"/>
          <a:ext cx="255587" cy="279400"/>
        </p:xfrm>
        <a:graphic>
          <a:graphicData uri="http://schemas.openxmlformats.org/presentationml/2006/ole">
            <p:oleObj spid="_x0000_s17416" name="Rovnice" r:id="rId8" imgW="126720" imgH="139680" progId="Equation.3">
              <p:embed/>
            </p:oleObj>
          </a:graphicData>
        </a:graphic>
      </p:graphicFrame>
      <p:graphicFrame>
        <p:nvGraphicFramePr>
          <p:cNvPr id="60" name="Objekt 59"/>
          <p:cNvGraphicFramePr>
            <a:graphicFrameLocks noChangeAspect="1"/>
          </p:cNvGraphicFramePr>
          <p:nvPr/>
        </p:nvGraphicFramePr>
        <p:xfrm>
          <a:off x="6000750" y="4149725"/>
          <a:ext cx="1320800" cy="373063"/>
        </p:xfrm>
        <a:graphic>
          <a:graphicData uri="http://schemas.openxmlformats.org/presentationml/2006/ole">
            <p:oleObj spid="_x0000_s17417" name="Rovnice" r:id="rId9" imgW="711000" imgH="203040" progId="Equation.3">
              <p:embed/>
            </p:oleObj>
          </a:graphicData>
        </a:graphic>
      </p:graphicFrame>
      <p:graphicFrame>
        <p:nvGraphicFramePr>
          <p:cNvPr id="29" name="Objekt 28"/>
          <p:cNvGraphicFramePr>
            <a:graphicFrameLocks noChangeAspect="1"/>
          </p:cNvGraphicFramePr>
          <p:nvPr/>
        </p:nvGraphicFramePr>
        <p:xfrm>
          <a:off x="1403648" y="5301208"/>
          <a:ext cx="788988" cy="366713"/>
        </p:xfrm>
        <a:graphic>
          <a:graphicData uri="http://schemas.openxmlformats.org/presentationml/2006/ole">
            <p:oleObj spid="_x0000_s17420" name="Rovnice" r:id="rId10" imgW="355320" imgH="164880" progId="Equation.3">
              <p:embed/>
            </p:oleObj>
          </a:graphicData>
        </a:graphic>
      </p:graphicFrame>
      <p:cxnSp>
        <p:nvCxnSpPr>
          <p:cNvPr id="30" name="Přímá spojovací čára 29"/>
          <p:cNvCxnSpPr/>
          <p:nvPr/>
        </p:nvCxnSpPr>
        <p:spPr>
          <a:xfrm>
            <a:off x="3203848" y="5589240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3205558" y="5587530"/>
            <a:ext cx="429422" cy="794"/>
          </a:xfrm>
          <a:prstGeom prst="line">
            <a:avLst/>
          </a:prstGeom>
          <a:ln w="25400">
            <a:solidFill>
              <a:schemeClr val="tx1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419872" y="5373216"/>
            <a:ext cx="1656184" cy="0"/>
          </a:xfrm>
          <a:prstGeom prst="line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4" name="Objekt 33"/>
          <p:cNvGraphicFramePr>
            <a:graphicFrameLocks noChangeAspect="1"/>
          </p:cNvGraphicFramePr>
          <p:nvPr/>
        </p:nvGraphicFramePr>
        <p:xfrm>
          <a:off x="3275856" y="5805264"/>
          <a:ext cx="255587" cy="279400"/>
        </p:xfrm>
        <a:graphic>
          <a:graphicData uri="http://schemas.openxmlformats.org/presentationml/2006/ole">
            <p:oleObj spid="_x0000_s17421" name="Rovnice" r:id="rId11" imgW="126720" imgH="139680" progId="Equation.3">
              <p:embed/>
            </p:oleObj>
          </a:graphicData>
        </a:graphic>
      </p:graphicFrame>
      <p:graphicFrame>
        <p:nvGraphicFramePr>
          <p:cNvPr id="17424" name="Object 16"/>
          <p:cNvGraphicFramePr>
            <a:graphicFrameLocks noChangeAspect="1"/>
          </p:cNvGraphicFramePr>
          <p:nvPr/>
        </p:nvGraphicFramePr>
        <p:xfrm>
          <a:off x="6022975" y="5470525"/>
          <a:ext cx="1273175" cy="466725"/>
        </p:xfrm>
        <a:graphic>
          <a:graphicData uri="http://schemas.openxmlformats.org/presentationml/2006/ole">
            <p:oleObj spid="_x0000_s17424" name="Rovnice" r:id="rId12" imgW="685800" imgH="253800" progId="Equation.3">
              <p:embed/>
            </p:oleObj>
          </a:graphicData>
        </a:graphic>
      </p:graphicFrame>
      <p:cxnSp>
        <p:nvCxnSpPr>
          <p:cNvPr id="39" name="Přímá spojovací čára 38"/>
          <p:cNvCxnSpPr/>
          <p:nvPr/>
        </p:nvCxnSpPr>
        <p:spPr>
          <a:xfrm flipH="1" flipV="1">
            <a:off x="8532440" y="1988840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00164" y="-1429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Lineární nerovnice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 useBgFill="1"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71504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	se nazývá každá nerovnice ve tvaru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		a…je nenulové reálné číslo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		b…je libovolné reálné číslo 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755575" y="1484784"/>
          <a:ext cx="1098245" cy="432048"/>
        </p:xfrm>
        <a:graphic>
          <a:graphicData uri="http://schemas.openxmlformats.org/presentationml/2006/ole">
            <p:oleObj spid="_x0000_s18442" name="Rovnice" r:id="rId3" imgW="634680" imgH="177480" progId="Equation.3">
              <p:embed/>
            </p:oleObj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/>
        </p:nvGraphicFramePr>
        <p:xfrm>
          <a:off x="755576" y="1484784"/>
          <a:ext cx="1098245" cy="432048"/>
        </p:xfrm>
        <a:graphic>
          <a:graphicData uri="http://schemas.openxmlformats.org/presentationml/2006/ole">
            <p:oleObj spid="_x0000_s18447" name="Rovnice" r:id="rId4" imgW="634680" imgH="177480" progId="Equation.3">
              <p:embed/>
            </p:oleObj>
          </a:graphicData>
        </a:graphic>
      </p:graphicFrame>
      <p:graphicFrame>
        <p:nvGraphicFramePr>
          <p:cNvPr id="30" name="Objekt 29"/>
          <p:cNvGraphicFramePr>
            <a:graphicFrameLocks noChangeAspect="1"/>
          </p:cNvGraphicFramePr>
          <p:nvPr/>
        </p:nvGraphicFramePr>
        <p:xfrm>
          <a:off x="2339751" y="1484784"/>
          <a:ext cx="1512167" cy="432048"/>
        </p:xfrm>
        <a:graphic>
          <a:graphicData uri="http://schemas.openxmlformats.org/presentationml/2006/ole">
            <p:oleObj spid="_x0000_s18449" name="Rovnice" r:id="rId5" imgW="622080" imgH="177480" progId="Equation.3">
              <p:embed/>
            </p:oleObj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/>
        </p:nvGraphicFramePr>
        <p:xfrm>
          <a:off x="4211960" y="1484784"/>
          <a:ext cx="1543028" cy="432048"/>
        </p:xfrm>
        <a:graphic>
          <a:graphicData uri="http://schemas.openxmlformats.org/presentationml/2006/ole">
            <p:oleObj spid="_x0000_s18450" name="Rovnice" r:id="rId6" imgW="634680" imgH="177480" progId="Equation.3">
              <p:embed/>
            </p:oleObj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/>
        </p:nvGraphicFramePr>
        <p:xfrm>
          <a:off x="6156176" y="1484784"/>
          <a:ext cx="1368152" cy="390901"/>
        </p:xfrm>
        <a:graphic>
          <a:graphicData uri="http://schemas.openxmlformats.org/presentationml/2006/ole">
            <p:oleObj spid="_x0000_s18451" name="Rovnice" r:id="rId7" imgW="622080" imgH="177480" progId="Equation.3">
              <p:embed/>
            </p:oleObj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/>
        </p:nvGraphicFramePr>
        <p:xfrm>
          <a:off x="5940152" y="3789040"/>
          <a:ext cx="1800200" cy="504056"/>
        </p:xfrm>
        <a:graphic>
          <a:graphicData uri="http://schemas.openxmlformats.org/presentationml/2006/ole">
            <p:oleObj spid="_x0000_s18452" name="Rovnice" r:id="rId8" imgW="634680" imgH="177480" progId="Equation.3">
              <p:embed/>
            </p:oleObj>
          </a:graphicData>
        </a:graphic>
      </p:graphicFrame>
      <p:graphicFrame>
        <p:nvGraphicFramePr>
          <p:cNvPr id="34" name="Objekt 33"/>
          <p:cNvGraphicFramePr>
            <a:graphicFrameLocks noChangeAspect="1"/>
          </p:cNvGraphicFramePr>
          <p:nvPr/>
        </p:nvGraphicFramePr>
        <p:xfrm>
          <a:off x="3563888" y="4581128"/>
          <a:ext cx="1858707" cy="504056"/>
        </p:xfrm>
        <a:graphic>
          <a:graphicData uri="http://schemas.openxmlformats.org/presentationml/2006/ole">
            <p:oleObj spid="_x0000_s18453" name="Rovnice" r:id="rId9" imgW="749160" imgH="203040" progId="Equation.3">
              <p:embed/>
            </p:oleObj>
          </a:graphicData>
        </a:graphic>
      </p:graphicFrame>
      <p:graphicFrame>
        <p:nvGraphicFramePr>
          <p:cNvPr id="35" name="Objekt 34"/>
          <p:cNvGraphicFramePr>
            <a:graphicFrameLocks noChangeAspect="1"/>
          </p:cNvGraphicFramePr>
          <p:nvPr/>
        </p:nvGraphicFramePr>
        <p:xfrm>
          <a:off x="467544" y="4509120"/>
          <a:ext cx="2053389" cy="936104"/>
        </p:xfrm>
        <a:graphic>
          <a:graphicData uri="http://schemas.openxmlformats.org/presentationml/2006/ole">
            <p:oleObj spid="_x0000_s18454" name="Rovnice" r:id="rId10" imgW="863280" imgH="393480" progId="Equation.3">
              <p:embed/>
            </p:oleObj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/>
        </p:nvGraphicFramePr>
        <p:xfrm>
          <a:off x="1691680" y="3861048"/>
          <a:ext cx="2425770" cy="504056"/>
        </p:xfrm>
        <a:graphic>
          <a:graphicData uri="http://schemas.openxmlformats.org/presentationml/2006/ole">
            <p:oleObj spid="_x0000_s18455" name="Rovnice" r:id="rId11" imgW="977760" imgH="203040" progId="Equation.3">
              <p:embed/>
            </p:oleObj>
          </a:graphicData>
        </a:graphic>
      </p:graphicFrame>
      <p:graphicFrame>
        <p:nvGraphicFramePr>
          <p:cNvPr id="37" name="Objekt 36"/>
          <p:cNvGraphicFramePr>
            <a:graphicFrameLocks noChangeAspect="1"/>
          </p:cNvGraphicFramePr>
          <p:nvPr/>
        </p:nvGraphicFramePr>
        <p:xfrm>
          <a:off x="2771800" y="5445224"/>
          <a:ext cx="3200872" cy="936104"/>
        </p:xfrm>
        <a:graphic>
          <a:graphicData uri="http://schemas.openxmlformats.org/presentationml/2006/ole">
            <p:oleObj spid="_x0000_s18456" name="Rovnice" r:id="rId12" imgW="1346040" imgH="393480" progId="Equation.3">
              <p:embed/>
            </p:oleObj>
          </a:graphicData>
        </a:graphic>
      </p:graphicFrame>
      <p:graphicFrame>
        <p:nvGraphicFramePr>
          <p:cNvPr id="38" name="Objekt 37"/>
          <p:cNvGraphicFramePr>
            <a:graphicFrameLocks noChangeAspect="1"/>
          </p:cNvGraphicFramePr>
          <p:nvPr/>
        </p:nvGraphicFramePr>
        <p:xfrm>
          <a:off x="6516216" y="5013175"/>
          <a:ext cx="2234571" cy="923623"/>
        </p:xfrm>
        <a:graphic>
          <a:graphicData uri="http://schemas.openxmlformats.org/presentationml/2006/ole">
            <p:oleObj spid="_x0000_s18457" name="Rovnice" r:id="rId13" imgW="952200" imgH="393480" progId="Equation.3">
              <p:embed/>
            </p:oleObj>
          </a:graphicData>
        </a:graphic>
      </p:graphicFrame>
      <p:cxnSp>
        <p:nvCxnSpPr>
          <p:cNvPr id="40" name="Přímá spojovací čára 39"/>
          <p:cNvCxnSpPr/>
          <p:nvPr/>
        </p:nvCxnSpPr>
        <p:spPr>
          <a:xfrm>
            <a:off x="251520" y="3501008"/>
            <a:ext cx="84249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Ekvivalentní úpravy nerovnic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030019"/>
          </a:xfrm>
        </p:spPr>
        <p:txBody>
          <a:bodyPr>
            <a:normAutofit lnSpcReduction="10000"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Řešení nerovnice se nezmění, jestliže k oběma stranám nerovnice přičteme nebo od obou stran nerovnice odečteme stejné číslo nebo výraz.</a:t>
            </a: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Řešení nerovnice se nezmění, jestliže obě strany nerovnice vynásobíme (vydělíme)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stejným kladným číslem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Řešení nerovnice se nezmění, jestliže obě strany nerovnice vynásobíme (vydělíme)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stejným záporným číslem 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zároveň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změníme znak nerovnosti v opačný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Řešení nerovnice se nezmění, jestliže zaměníme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	levou a pravou stranu nerovnice a zároveň obrátíme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	znaménko nerovnosti.</a:t>
            </a: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44624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Řešení nerovnic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012160" y="980728"/>
          <a:ext cx="2401235" cy="432048"/>
        </p:xfrm>
        <a:graphic>
          <a:graphicData uri="http://schemas.openxmlformats.org/presentationml/2006/ole">
            <p:oleObj spid="_x0000_s22530" name="Rovnice" r:id="rId3" imgW="990360" imgH="177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55576" y="980728"/>
            <a:ext cx="54726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množině reálných čísel řešte nerovnici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1700808"/>
            <a:ext cx="85689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1.Nerovnici upravíme pomocí ekvivalentních úprav tak, že na jednu stranu převedeme výrazy s neznámou a na druhou stranu převedeme čísla.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2531" name="Object 3"/>
          <p:cNvGraphicFramePr>
            <a:graphicFrameLocks noChangeAspect="1"/>
          </p:cNvGraphicFramePr>
          <p:nvPr/>
        </p:nvGraphicFramePr>
        <p:xfrm>
          <a:off x="2339752" y="2780928"/>
          <a:ext cx="2646363" cy="2097088"/>
        </p:xfrm>
        <a:graphic>
          <a:graphicData uri="http://schemas.openxmlformats.org/presentationml/2006/ole">
            <p:oleObj spid="_x0000_s22531" name="Rovnice" r:id="rId4" imgW="1091880" imgH="863280" progId="Equation.3">
              <p:embed/>
            </p:oleObj>
          </a:graphicData>
        </a:graphic>
      </p:graphicFrame>
      <p:graphicFrame>
        <p:nvGraphicFramePr>
          <p:cNvPr id="22532" name="Object 4"/>
          <p:cNvGraphicFramePr>
            <a:graphicFrameLocks noChangeAspect="1"/>
          </p:cNvGraphicFramePr>
          <p:nvPr/>
        </p:nvGraphicFramePr>
        <p:xfrm>
          <a:off x="4355976" y="3861048"/>
          <a:ext cx="985838" cy="493713"/>
        </p:xfrm>
        <a:graphic>
          <a:graphicData uri="http://schemas.openxmlformats.org/presentationml/2006/ole">
            <p:oleObj spid="_x0000_s22532" name="Rovnice" r:id="rId5" imgW="406080" imgH="203040" progId="Equation.3">
              <p:embed/>
            </p:oleObj>
          </a:graphicData>
        </a:graphic>
      </p:graphicFrame>
      <p:cxnSp>
        <p:nvCxnSpPr>
          <p:cNvPr id="15" name="Přímá spojovací šipka 14"/>
          <p:cNvCxnSpPr/>
          <p:nvPr/>
        </p:nvCxnSpPr>
        <p:spPr>
          <a:xfrm flipH="1">
            <a:off x="3779912" y="4293096"/>
            <a:ext cx="1224136" cy="21602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131840" y="4941168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131840" y="5013176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79512" y="5301208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2.Řešení nerovnice znázorníme na číselné ose a zapíšeme pomocí intervalu.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2483768" y="6165304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 flipH="1" flipV="1">
            <a:off x="3277566" y="6091586"/>
            <a:ext cx="429422" cy="794"/>
          </a:xfrm>
          <a:prstGeom prst="line">
            <a:avLst/>
          </a:prstGeom>
          <a:ln w="25400">
            <a:solidFill>
              <a:schemeClr val="tx1"/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411760" y="5877272"/>
            <a:ext cx="1061880" cy="1588"/>
          </a:xfrm>
          <a:prstGeom prst="line">
            <a:avLst/>
          </a:prstGeom>
          <a:ln w="31750">
            <a:solidFill>
              <a:schemeClr val="tx1"/>
            </a:solidFill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533" name="Object 5"/>
          <p:cNvGraphicFramePr>
            <a:graphicFrameLocks noChangeAspect="1"/>
          </p:cNvGraphicFramePr>
          <p:nvPr/>
        </p:nvGraphicFramePr>
        <p:xfrm>
          <a:off x="3275856" y="6309320"/>
          <a:ext cx="352525" cy="306490"/>
        </p:xfrm>
        <a:graphic>
          <a:graphicData uri="http://schemas.openxmlformats.org/presentationml/2006/ole">
            <p:oleObj spid="_x0000_s22533" name="Rovnice" r:id="rId6" imgW="190440" imgH="164880" progId="Equation.3">
              <p:embed/>
            </p:oleObj>
          </a:graphicData>
        </a:graphic>
      </p:graphicFrame>
      <p:graphicFrame>
        <p:nvGraphicFramePr>
          <p:cNvPr id="34" name="Objekt 33"/>
          <p:cNvGraphicFramePr>
            <a:graphicFrameLocks noChangeAspect="1"/>
          </p:cNvGraphicFramePr>
          <p:nvPr/>
        </p:nvGraphicFramePr>
        <p:xfrm>
          <a:off x="5436096" y="5949280"/>
          <a:ext cx="1762900" cy="542431"/>
        </p:xfrm>
        <a:graphic>
          <a:graphicData uri="http://schemas.openxmlformats.org/presentationml/2006/ole">
            <p:oleObj spid="_x0000_s22534" name="Rovnice" r:id="rId7" imgW="825480" imgH="253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908720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Zkouška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836712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Zkoušku neprovádíme. Správnost výpočtu je možné ověřit pro náhodně vybrané x z výsledného intervalu.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55576" y="1844824"/>
            <a:ext cx="85689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Zvolíme např.: x=-10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1043608" y="2348880"/>
          <a:ext cx="2403267" cy="864096"/>
        </p:xfrm>
        <a:graphic>
          <a:graphicData uri="http://schemas.openxmlformats.org/presentationml/2006/ole">
            <p:oleObj spid="_x0000_s23560" name="Rovnice" r:id="rId3" imgW="1130040" imgH="406080" progId="Equation.3">
              <p:embed/>
            </p:oleObj>
          </a:graphicData>
        </a:graphic>
      </p:graphicFrame>
      <p:graphicFrame>
        <p:nvGraphicFramePr>
          <p:cNvPr id="23561" name="Object 9"/>
          <p:cNvGraphicFramePr>
            <a:graphicFrameLocks noChangeAspect="1"/>
          </p:cNvGraphicFramePr>
          <p:nvPr/>
        </p:nvGraphicFramePr>
        <p:xfrm>
          <a:off x="3995936" y="2348880"/>
          <a:ext cx="2722803" cy="792088"/>
        </p:xfrm>
        <a:graphic>
          <a:graphicData uri="http://schemas.openxmlformats.org/presentationml/2006/ole">
            <p:oleObj spid="_x0000_s23561" name="Rovnice" r:id="rId4" imgW="1396800" imgH="406080" progId="Equation.3">
              <p:embed/>
            </p:oleObj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/>
        </p:nvGraphicFramePr>
        <p:xfrm>
          <a:off x="3275856" y="3717032"/>
          <a:ext cx="1063503" cy="432048"/>
        </p:xfrm>
        <a:graphic>
          <a:graphicData uri="http://schemas.openxmlformats.org/presentationml/2006/ole">
            <p:oleObj spid="_x0000_s23562" name="Rovnice" r:id="rId5" imgW="40608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44624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Řešení nerovnic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156176" y="620688"/>
          <a:ext cx="2246313" cy="957262"/>
        </p:xfrm>
        <a:graphic>
          <a:graphicData uri="http://schemas.openxmlformats.org/presentationml/2006/ole">
            <p:oleObj spid="_x0000_s25602" name="Rovnice" r:id="rId3" imgW="92700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55576" y="980728"/>
            <a:ext cx="54726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množině reálných čísel řešte nerovnici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2987824" y="4581128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059832" y="4653136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607" name="Object 7"/>
          <p:cNvGraphicFramePr>
            <a:graphicFrameLocks noChangeAspect="1"/>
          </p:cNvGraphicFramePr>
          <p:nvPr/>
        </p:nvGraphicFramePr>
        <p:xfrm>
          <a:off x="2195736" y="1988840"/>
          <a:ext cx="2708275" cy="2532062"/>
        </p:xfrm>
        <a:graphic>
          <a:graphicData uri="http://schemas.openxmlformats.org/presentationml/2006/ole">
            <p:oleObj spid="_x0000_s25607" name="Rovnice" r:id="rId4" imgW="1117440" imgH="1041120" progId="Equation.3">
              <p:embed/>
            </p:oleObj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395536" y="4941168"/>
            <a:ext cx="842519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Nerovnici 0.x&gt;20 nevyhovuje žádné reálné číslo. Nerovnice nemá řešení.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44624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Řešení nerovnic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218238" y="620713"/>
          <a:ext cx="2122487" cy="957262"/>
        </p:xfrm>
        <a:graphic>
          <a:graphicData uri="http://schemas.openxmlformats.org/presentationml/2006/ole">
            <p:oleObj spid="_x0000_s26626" name="Rovnice" r:id="rId3" imgW="87624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55576" y="980728"/>
            <a:ext cx="54726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množině reálných čísel řešte nerovnici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275856" y="4581128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275856" y="4509120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043608" y="4941168"/>
            <a:ext cx="60532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Nerovnici 0.x≤1 vyhovují všechna reálná čísla.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Řešením je množina všech reálných čísel.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6629" name="Object 5"/>
          <p:cNvGraphicFramePr>
            <a:graphicFrameLocks noChangeAspect="1"/>
          </p:cNvGraphicFramePr>
          <p:nvPr/>
        </p:nvGraphicFramePr>
        <p:xfrm>
          <a:off x="2843808" y="1844824"/>
          <a:ext cx="2122488" cy="2532062"/>
        </p:xfrm>
        <a:graphic>
          <a:graphicData uri="http://schemas.openxmlformats.org/presentationml/2006/ole">
            <p:oleObj spid="_x0000_s26629" name="Rovnice" r:id="rId4" imgW="876240" imgH="10411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44624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Řešení nerovnic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699792" y="1700808"/>
          <a:ext cx="2582863" cy="2532063"/>
        </p:xfrm>
        <a:graphic>
          <a:graphicData uri="http://schemas.openxmlformats.org/presentationml/2006/ole">
            <p:oleObj spid="_x0000_s27650" name="Rovnice" r:id="rId3" imgW="1066680" imgH="104112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95536" y="908720"/>
            <a:ext cx="561662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množině přirozených čísel řešte nerovnici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347864" y="4221088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347864" y="4293096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652" name="Object 4"/>
          <p:cNvGraphicFramePr>
            <a:graphicFrameLocks noChangeAspect="1"/>
          </p:cNvGraphicFramePr>
          <p:nvPr/>
        </p:nvGraphicFramePr>
        <p:xfrm>
          <a:off x="6084168" y="620688"/>
          <a:ext cx="2182813" cy="957262"/>
        </p:xfrm>
        <a:graphic>
          <a:graphicData uri="http://schemas.openxmlformats.org/presentationml/2006/ole">
            <p:oleObj spid="_x0000_s27652" name="Rovnice" r:id="rId4" imgW="901440" imgH="393480" progId="Equation.3">
              <p:embed/>
            </p:oleObj>
          </a:graphicData>
        </a:graphic>
      </p:graphicFrame>
      <p:sp>
        <p:nvSpPr>
          <p:cNvPr id="10" name="Elipsa 9"/>
          <p:cNvSpPr/>
          <p:nvPr/>
        </p:nvSpPr>
        <p:spPr>
          <a:xfrm>
            <a:off x="2483768" y="4941168"/>
            <a:ext cx="142876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547664" y="5373216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619672" y="5013176"/>
            <a:ext cx="845856" cy="1588"/>
          </a:xfrm>
          <a:prstGeom prst="line">
            <a:avLst/>
          </a:prstGeom>
          <a:ln w="31750">
            <a:solidFill>
              <a:schemeClr val="tx1"/>
            </a:solidFill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555776" y="5085184"/>
            <a:ext cx="1472" cy="37839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339752" y="5517232"/>
            <a:ext cx="34176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4788023" y="5085184"/>
          <a:ext cx="2253427" cy="504056"/>
        </p:xfrm>
        <a:graphic>
          <a:graphicData uri="http://schemas.openxmlformats.org/presentationml/2006/ole">
            <p:oleObj spid="_x0000_s27653" name="Rovnice" r:id="rId5" imgW="96516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44624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Řešení nerovnic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908720"/>
            <a:ext cx="561662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množině reálných čísel řešte nerovnici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763688" y="4149080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979712" y="4077072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652" name="Object 4"/>
          <p:cNvGraphicFramePr>
            <a:graphicFrameLocks noChangeAspect="1"/>
          </p:cNvGraphicFramePr>
          <p:nvPr/>
        </p:nvGraphicFramePr>
        <p:xfrm>
          <a:off x="5436096" y="908720"/>
          <a:ext cx="2951162" cy="493712"/>
        </p:xfrm>
        <a:graphic>
          <a:graphicData uri="http://schemas.openxmlformats.org/presentationml/2006/ole">
            <p:oleObj spid="_x0000_s29699" name="Rovnice" r:id="rId3" imgW="1218960" imgH="203040" progId="Equation.3">
              <p:embed/>
            </p:oleObj>
          </a:graphicData>
        </a:graphic>
      </p:graphicFrame>
      <p:sp>
        <p:nvSpPr>
          <p:cNvPr id="10" name="Elipsa 9"/>
          <p:cNvSpPr/>
          <p:nvPr/>
        </p:nvSpPr>
        <p:spPr>
          <a:xfrm>
            <a:off x="2483768" y="5013176"/>
            <a:ext cx="142876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547664" y="5373216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619672" y="5085184"/>
            <a:ext cx="845856" cy="1588"/>
          </a:xfrm>
          <a:prstGeom prst="line">
            <a:avLst/>
          </a:prstGeom>
          <a:ln w="31750">
            <a:solidFill>
              <a:schemeClr val="tx1"/>
            </a:solidFill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555776" y="5157192"/>
            <a:ext cx="1472" cy="37839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4499992" y="4869160"/>
          <a:ext cx="1841500" cy="1006475"/>
        </p:xfrm>
        <a:graphic>
          <a:graphicData uri="http://schemas.openxmlformats.org/presentationml/2006/ole">
            <p:oleObj spid="_x0000_s29700" name="Rovnice" r:id="rId4" imgW="787320" imgH="431640" progId="Equation.3">
              <p:embed/>
            </p:oleObj>
          </a:graphicData>
        </a:graphic>
      </p:graphicFrame>
      <p:graphicFrame>
        <p:nvGraphicFramePr>
          <p:cNvPr id="29701" name="Object 5"/>
          <p:cNvGraphicFramePr>
            <a:graphicFrameLocks noChangeAspect="1"/>
          </p:cNvGraphicFramePr>
          <p:nvPr/>
        </p:nvGraphicFramePr>
        <p:xfrm>
          <a:off x="1475656" y="1412776"/>
          <a:ext cx="2951163" cy="2592387"/>
        </p:xfrm>
        <a:graphic>
          <a:graphicData uri="http://schemas.openxmlformats.org/presentationml/2006/ole">
            <p:oleObj spid="_x0000_s29701" name="Rovnice" r:id="rId5" imgW="1218960" imgH="106668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2411760" y="5517232"/>
          <a:ext cx="288032" cy="744083"/>
        </p:xfrm>
        <a:graphic>
          <a:graphicData uri="http://schemas.openxmlformats.org/presentationml/2006/ole">
            <p:oleObj spid="_x0000_s29702" name="Rovnice" r:id="rId6" imgW="152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44624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Řešení nerovnic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908720"/>
            <a:ext cx="561662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množině reálných čísel řešte nerovnici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907704" y="4437112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907704" y="4365104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652" name="Object 4"/>
          <p:cNvGraphicFramePr>
            <a:graphicFrameLocks noChangeAspect="1"/>
          </p:cNvGraphicFramePr>
          <p:nvPr/>
        </p:nvGraphicFramePr>
        <p:xfrm>
          <a:off x="5724128" y="692696"/>
          <a:ext cx="2490788" cy="957262"/>
        </p:xfrm>
        <a:graphic>
          <a:graphicData uri="http://schemas.openxmlformats.org/presentationml/2006/ole">
            <p:oleObj spid="_x0000_s30722" name="Rovnice" r:id="rId3" imgW="1028520" imgH="393480" progId="Equation.3">
              <p:embed/>
            </p:oleObj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>
            <a:off x="1259632" y="5805264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187624" y="5589240"/>
            <a:ext cx="1008112" cy="1588"/>
          </a:xfrm>
          <a:prstGeom prst="line">
            <a:avLst/>
          </a:prstGeom>
          <a:ln w="31750">
            <a:solidFill>
              <a:schemeClr val="tx1"/>
            </a:solidFill>
            <a:headEnd type="arrow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195736" y="5589240"/>
            <a:ext cx="1472" cy="37839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051720" y="5877272"/>
            <a:ext cx="34176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3948113" y="5516563"/>
          <a:ext cx="1662112" cy="593725"/>
        </p:xfrm>
        <a:graphic>
          <a:graphicData uri="http://schemas.openxmlformats.org/presentationml/2006/ole">
            <p:oleObj spid="_x0000_s30723" name="Rovnice" r:id="rId4" imgW="711000" imgH="253800" progId="Equation.3">
              <p:embed/>
            </p:oleObj>
          </a:graphicData>
        </a:graphic>
      </p:graphicFrame>
      <p:graphicFrame>
        <p:nvGraphicFramePr>
          <p:cNvPr id="30725" name="Object 5"/>
          <p:cNvGraphicFramePr>
            <a:graphicFrameLocks noChangeAspect="1"/>
          </p:cNvGraphicFramePr>
          <p:nvPr/>
        </p:nvGraphicFramePr>
        <p:xfrm>
          <a:off x="1115616" y="1700808"/>
          <a:ext cx="2828925" cy="2532062"/>
        </p:xfrm>
        <a:graphic>
          <a:graphicData uri="http://schemas.openxmlformats.org/presentationml/2006/ole">
            <p:oleObj spid="_x0000_s30725" name="Rovnice" r:id="rId5" imgW="1168200" imgH="10411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1044624" y="-171400"/>
            <a:ext cx="5972188" cy="1143000"/>
          </a:xfrm>
          <a:effectLst/>
        </p:spPr>
        <p:txBody>
          <a:bodyPr>
            <a:norm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Řešení nerovnic</a:t>
            </a:r>
            <a:endParaRPr lang="cs-CZ" sz="3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908720"/>
            <a:ext cx="561662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množině reálných čísel řešte nerovnici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763688" y="5229200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763688" y="5157192"/>
            <a:ext cx="136815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652" name="Object 4"/>
          <p:cNvGraphicFramePr>
            <a:graphicFrameLocks noChangeAspect="1"/>
          </p:cNvGraphicFramePr>
          <p:nvPr/>
        </p:nvGraphicFramePr>
        <p:xfrm>
          <a:off x="5500688" y="574675"/>
          <a:ext cx="3351212" cy="1049338"/>
        </p:xfrm>
        <a:graphic>
          <a:graphicData uri="http://schemas.openxmlformats.org/presentationml/2006/ole">
            <p:oleObj spid="_x0000_s28675" name="Rovnice" r:id="rId3" imgW="1384200" imgH="431640" progId="Equation.3">
              <p:embed/>
            </p:oleObj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>
            <a:off x="1259632" y="5805264"/>
            <a:ext cx="2286016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2195736" y="5589240"/>
            <a:ext cx="738320" cy="1588"/>
          </a:xfrm>
          <a:prstGeom prst="line">
            <a:avLst/>
          </a:prstGeom>
          <a:ln w="31750">
            <a:solidFill>
              <a:schemeClr val="tx1"/>
            </a:solidFill>
            <a:headEnd type="arrow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195736" y="5589240"/>
            <a:ext cx="1472" cy="37839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051720" y="5877272"/>
            <a:ext cx="34176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4067944" y="5517232"/>
          <a:ext cx="1423987" cy="593725"/>
        </p:xfrm>
        <a:graphic>
          <a:graphicData uri="http://schemas.openxmlformats.org/presentationml/2006/ole">
            <p:oleObj spid="_x0000_s28676" name="Rovnice" r:id="rId4" imgW="609480" imgH="253800" progId="Equation.3">
              <p:embed/>
            </p:oleObj>
          </a:graphicData>
        </a:graphic>
      </p:graphicFrame>
      <p:graphicFrame>
        <p:nvGraphicFramePr>
          <p:cNvPr id="28677" name="Object 5"/>
          <p:cNvGraphicFramePr>
            <a:graphicFrameLocks noChangeAspect="1"/>
          </p:cNvGraphicFramePr>
          <p:nvPr/>
        </p:nvGraphicFramePr>
        <p:xfrm>
          <a:off x="899592" y="1340768"/>
          <a:ext cx="3351212" cy="3643313"/>
        </p:xfrm>
        <a:graphic>
          <a:graphicData uri="http://schemas.openxmlformats.org/presentationml/2006/ole">
            <p:oleObj spid="_x0000_s28677" name="Rovnice" r:id="rId5" imgW="1384200" imgH="14983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313" y="3357563"/>
          <a:ext cx="6407150" cy="1429512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COUFALOVÁ, Jana a kol. </a:t>
                      </a:r>
                      <a:r>
                        <a:rPr lang="cs-CZ" sz="1200" i="1" dirty="0" smtClean="0"/>
                        <a:t>Matematika pro 9. ročník základní školy</a:t>
                      </a:r>
                      <a:r>
                        <a:rPr lang="cs-CZ" sz="12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ČERVINKOVÁ, Petra; KRUPKA, Peter; CACKOVÁ, Hana. </a:t>
                      </a:r>
                      <a:r>
                        <a:rPr lang="cs-CZ" sz="1200" i="1" dirty="0" smtClean="0"/>
                        <a:t>Testy z matematiky 2009</a:t>
                      </a:r>
                      <a:r>
                        <a:rPr lang="cs-CZ" sz="1200" dirty="0" smtClean="0"/>
                        <a:t>. Brno: </a:t>
                      </a:r>
                      <a:r>
                        <a:rPr lang="cs-CZ" sz="1200" dirty="0" err="1" smtClean="0"/>
                        <a:t>didaktis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spol.s.r.o</a:t>
                      </a:r>
                      <a:r>
                        <a:rPr lang="cs-CZ" sz="1200" dirty="0" smtClean="0"/>
                        <a:t>., 2008, ISBN 978-80-7358-124-4.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KINDL, Karel. </a:t>
                      </a:r>
                      <a:r>
                        <a:rPr lang="cs-CZ" sz="1200" i="1" dirty="0" smtClean="0"/>
                        <a:t>MATEMATIKA přehled učiva základní školy</a:t>
                      </a:r>
                      <a:r>
                        <a:rPr lang="cs-CZ" sz="1200" dirty="0" smtClean="0"/>
                        <a:t>. Brno: Státní pedagogické nakladatelství, </a:t>
                      </a:r>
                      <a:r>
                        <a:rPr lang="cs-CZ" sz="1200" dirty="0" err="1" smtClean="0"/>
                        <a:t>n.p</a:t>
                      </a:r>
                      <a:r>
                        <a:rPr lang="cs-CZ" sz="1200" dirty="0" smtClean="0"/>
                        <a:t>., v Praze, 1980, ISBN 14-388-80.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</a:p>
                    <a:p>
                      <a:endParaRPr lang="cs-CZ" sz="1100" dirty="0"/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447</TotalTime>
  <Words>616</Words>
  <Application>Microsoft Office PowerPoint</Application>
  <PresentationFormat>Předvádění na obrazovce (4:3)</PresentationFormat>
  <Paragraphs>136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Motiv sady Office</vt:lpstr>
      <vt:lpstr>Rovnice</vt:lpstr>
      <vt:lpstr>Editor rovnic 3.0</vt:lpstr>
      <vt:lpstr>Snímek 1</vt:lpstr>
      <vt:lpstr>Snímek 2</vt:lpstr>
      <vt:lpstr>Zopakujeme si …</vt:lpstr>
      <vt:lpstr>Zopakujeme si …</vt:lpstr>
      <vt:lpstr>Zopakujeme si …</vt:lpstr>
      <vt:lpstr>Zopakujeme si …</vt:lpstr>
      <vt:lpstr>Lineární nerovnice</vt:lpstr>
      <vt:lpstr>Ekvivalentní úpravy nerovnic</vt:lpstr>
      <vt:lpstr>Řešení nerovnic</vt:lpstr>
      <vt:lpstr>Zkouška</vt:lpstr>
      <vt:lpstr>Řešení nerovnic</vt:lpstr>
      <vt:lpstr>Řešení nerovnic</vt:lpstr>
      <vt:lpstr>Řešení nerovnic</vt:lpstr>
      <vt:lpstr>Řešení nerovnic</vt:lpstr>
      <vt:lpstr>Řešení nerovnic</vt:lpstr>
      <vt:lpstr>Řešení nerovnic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 nerovnice</dc:title>
  <cp:lastModifiedBy>rachotova</cp:lastModifiedBy>
  <cp:revision>47</cp:revision>
  <dcterms:modified xsi:type="dcterms:W3CDTF">2013-06-03T10:57:50Z</dcterms:modified>
</cp:coreProperties>
</file>