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4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2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23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28123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VY_32_INOVACE_11C_20_Opakování učiva 8.ročník - aritmetika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11.9.2012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uvádí soubor příkladů k opakování učiva aritmetiky z 8.ročníku. Zcela záměrně zde nejsou uvedeny výsledky jednotlivých příkladů – ty mají za úkol vytvořit sami žáci a to na konci 8.ročníku v rámci opakování. Na začátku 9.ročníku  se k těmto příkladům vrací a ke kontrole využívají zhotovenou výsledkovou prezentaci z minulého školního roku.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OPAKOVÁNÍ UČIVA - 8.ročník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276872"/>
            <a:ext cx="6400800" cy="3816424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ARITMETIKA</a:t>
            </a:r>
          </a:p>
          <a:p>
            <a:endParaRPr lang="cs-CZ" sz="1400" b="1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tx1"/>
                </a:solidFill>
              </a:rPr>
              <a:t>Druhá mocnina a odmocnina</a:t>
            </a:r>
          </a:p>
          <a:p>
            <a:pPr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tx1"/>
                </a:solidFill>
              </a:rPr>
              <a:t>Mocniny s přirozeným mocnitelem</a:t>
            </a:r>
          </a:p>
          <a:p>
            <a:pPr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tx1"/>
                </a:solidFill>
              </a:rPr>
              <a:t>Výrazy </a:t>
            </a:r>
          </a:p>
          <a:p>
            <a:pPr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tx1"/>
                </a:solidFill>
              </a:rPr>
              <a:t>Lineární rovnice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Druhá mocnina o odmocnina</a:t>
            </a:r>
          </a:p>
          <a:p>
            <a:pPr>
              <a:buNone/>
            </a:pPr>
            <a:r>
              <a:rPr lang="cs-CZ" sz="2400" b="1" dirty="0" smtClean="0"/>
              <a:t>1.Odhadem zjistěte, zda může platit: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400" b="1" dirty="0" smtClean="0"/>
              <a:t>2.Určete užitím tabulek druhé mocniny čísel: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3.Vypočítejte: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4.Čtverec o straně 5,72 metru má stejný obsah jako obdélník, jehož délka je 8,3 metru. Určete šířku obdélníka.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83568" y="1340768"/>
          <a:ext cx="7212268" cy="1152128"/>
        </p:xfrm>
        <a:graphic>
          <a:graphicData uri="http://schemas.openxmlformats.org/presentationml/2006/ole">
            <p:oleObj spid="_x0000_s1027" name="Rovnice" r:id="rId3" imgW="3009600" imgH="4824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11560" y="2924944"/>
          <a:ext cx="7907379" cy="504056"/>
        </p:xfrm>
        <a:graphic>
          <a:graphicData uri="http://schemas.openxmlformats.org/presentationml/2006/ole">
            <p:oleObj spid="_x0000_s1028" name="Rovnice" r:id="rId4" imgW="318744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83568" y="3861048"/>
          <a:ext cx="8064896" cy="1156476"/>
        </p:xfrm>
        <a:graphic>
          <a:graphicData uri="http://schemas.openxmlformats.org/presentationml/2006/ole">
            <p:oleObj spid="_x0000_s1029" name="Rovnice" r:id="rId5" imgW="3365280" imgH="48240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Druhá mocnina o odmocnina</a:t>
            </a:r>
          </a:p>
          <a:p>
            <a:pPr>
              <a:buNone/>
            </a:pPr>
            <a:r>
              <a:rPr lang="cs-CZ" sz="2400" b="1" dirty="0" smtClean="0"/>
              <a:t>5.Vypočítejte zpaměti druhé odmocniny čísel: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2400" b="1" dirty="0" smtClean="0"/>
              <a:t>6.Určete užitím tabulek druhé odmocniny čísel: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800" b="1" dirty="0" smtClean="0"/>
          </a:p>
          <a:p>
            <a:pPr>
              <a:buNone/>
            </a:pPr>
            <a:r>
              <a:rPr lang="cs-CZ" sz="2400" b="1" dirty="0" smtClean="0"/>
              <a:t>7.Vypočítejte a výsledek vyjádřete ve tvaru desetinného čísla: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1412776"/>
          <a:ext cx="5112568" cy="1469623"/>
        </p:xfrm>
        <a:graphic>
          <a:graphicData uri="http://schemas.openxmlformats.org/presentationml/2006/ole">
            <p:oleObj spid="_x0000_s2050" name="Rovnice" r:id="rId3" imgW="2286000" imgH="6602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11560" y="3284984"/>
          <a:ext cx="6048672" cy="943703"/>
        </p:xfrm>
        <a:graphic>
          <a:graphicData uri="http://schemas.openxmlformats.org/presentationml/2006/ole">
            <p:oleObj spid="_x0000_s2052" name="Rovnice" r:id="rId4" imgW="2768400" imgH="4316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11560" y="4653136"/>
          <a:ext cx="3796421" cy="1872208"/>
        </p:xfrm>
        <a:graphic>
          <a:graphicData uri="http://schemas.openxmlformats.org/presentationml/2006/ole">
            <p:oleObj spid="_x0000_s2053" name="Rovnice" r:id="rId5" imgW="1854000" imgH="91440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4572000" y="4653136"/>
          <a:ext cx="4006850" cy="1873250"/>
        </p:xfrm>
        <a:graphic>
          <a:graphicData uri="http://schemas.openxmlformats.org/presentationml/2006/ole">
            <p:oleObj spid="_x0000_s2054" name="Rovnice" r:id="rId6" imgW="1955520" imgH="914400" progId="Equation.3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Druhá mocnina o odmocnina</a:t>
            </a:r>
          </a:p>
          <a:p>
            <a:pPr>
              <a:buNone/>
            </a:pPr>
            <a:r>
              <a:rPr lang="cs-CZ" sz="2400" b="1" dirty="0" smtClean="0"/>
              <a:t>8.Přičteme-li k druhé odmocnině čísla 121 dvojnásobek druhé odmocniny čísla 25, dostaneme právě tolik, jako když k druhé odmocnině čísla 400 přičteme √1. Přesvědčte se o tom.</a:t>
            </a:r>
            <a:endParaRPr lang="cs-CZ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Mocniny s přirozeným mocnitelem</a:t>
            </a:r>
          </a:p>
          <a:p>
            <a:pPr>
              <a:buNone/>
            </a:pPr>
            <a:r>
              <a:rPr lang="cs-CZ" sz="2400" b="1" dirty="0" smtClean="0"/>
              <a:t>1.Odhadem zjistěte, zda může platit: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800" b="1" dirty="0" smtClean="0"/>
          </a:p>
          <a:p>
            <a:pPr>
              <a:buNone/>
            </a:pPr>
            <a:r>
              <a:rPr lang="cs-CZ" sz="2400" b="1" dirty="0" smtClean="0"/>
              <a:t>2.Užitím tabulek zjistěte třetí mocninu čísel: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3.Vypočítejte: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539552" y="1340768"/>
          <a:ext cx="8064896" cy="1048422"/>
        </p:xfrm>
        <a:graphic>
          <a:graphicData uri="http://schemas.openxmlformats.org/presentationml/2006/ole">
            <p:oleObj spid="_x0000_s4098" name="Rovnice" r:id="rId3" imgW="3695400" imgH="482400" progId="Equation.3">
              <p:embed/>
            </p:oleObj>
          </a:graphicData>
        </a:graphic>
      </p:graphicFrame>
      <p:graphicFrame>
        <p:nvGraphicFramePr>
          <p:cNvPr id="4099" name="Object 3"/>
          <p:cNvGraphicFramePr>
            <a:graphicFrameLocks noChangeAspect="1"/>
          </p:cNvGraphicFramePr>
          <p:nvPr/>
        </p:nvGraphicFramePr>
        <p:xfrm>
          <a:off x="539552" y="2780928"/>
          <a:ext cx="7561263" cy="504825"/>
        </p:xfrm>
        <a:graphic>
          <a:graphicData uri="http://schemas.openxmlformats.org/presentationml/2006/ole">
            <p:oleObj spid="_x0000_s4099" name="Rovnice" r:id="rId4" imgW="304776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42910" y="3643314"/>
          <a:ext cx="6215106" cy="2941859"/>
        </p:xfrm>
        <a:graphic>
          <a:graphicData uri="http://schemas.openxmlformats.org/presentationml/2006/ole">
            <p:oleObj spid="_x0000_s4100" name="Rovnice" r:id="rId5" imgW="2603160" imgH="1231560" progId="Equation.3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Mocniny s přirozeným mocnitelem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71472" y="928670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3.Vypočítejte: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42910" y="1285860"/>
          <a:ext cx="6667549" cy="571504"/>
        </p:xfrm>
        <a:graphic>
          <a:graphicData uri="http://schemas.openxmlformats.org/presentationml/2006/ole">
            <p:oleObj spid="_x0000_s18434" name="Rovnice" r:id="rId3" imgW="2666880" imgH="22860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571472" y="1785926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4.Vydělte: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14348" y="2214554"/>
          <a:ext cx="7140942" cy="1500198"/>
        </p:xfrm>
        <a:graphic>
          <a:graphicData uri="http://schemas.openxmlformats.org/presentationml/2006/ole">
            <p:oleObj spid="_x0000_s18435" name="Rovnice" r:id="rId4" imgW="3022560" imgH="634680" progId="Equation.3">
              <p:embed/>
            </p:oleObj>
          </a:graphicData>
        </a:graphic>
      </p:graphicFrame>
      <p:sp>
        <p:nvSpPr>
          <p:cNvPr id="8" name="Obdélník 7"/>
          <p:cNvSpPr/>
          <p:nvPr/>
        </p:nvSpPr>
        <p:spPr>
          <a:xfrm>
            <a:off x="642910" y="3714752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5.Vydělte:</a:t>
            </a: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785786" y="4143380"/>
          <a:ext cx="6104189" cy="1214446"/>
        </p:xfrm>
        <a:graphic>
          <a:graphicData uri="http://schemas.openxmlformats.org/presentationml/2006/ole">
            <p:oleObj spid="_x0000_s18436" name="Rovnice" r:id="rId5" imgW="2425680" imgH="482400" progId="Equation.3">
              <p:embed/>
            </p:oleObj>
          </a:graphicData>
        </a:graphic>
      </p:graphicFrame>
      <p:sp>
        <p:nvSpPr>
          <p:cNvPr id="10" name="Obdélník 9"/>
          <p:cNvSpPr/>
          <p:nvPr/>
        </p:nvSpPr>
        <p:spPr>
          <a:xfrm>
            <a:off x="642910" y="5429264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6.Umocněte:</a:t>
            </a: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14348" y="5786454"/>
          <a:ext cx="5397538" cy="571504"/>
        </p:xfrm>
        <a:graphic>
          <a:graphicData uri="http://schemas.openxmlformats.org/presentationml/2006/ole">
            <p:oleObj spid="_x0000_s18437" name="Rovnice" r:id="rId6" imgW="2158920" imgH="228600" progId="Equation.3">
              <p:embed/>
            </p:oleObj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Mocniny s přirozeným mocnitelem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71472" y="928670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7.Umocněte: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1472" y="1214422"/>
          <a:ext cx="5810250" cy="1270000"/>
        </p:xfrm>
        <a:graphic>
          <a:graphicData uri="http://schemas.openxmlformats.org/presentationml/2006/ole">
            <p:oleObj spid="_x0000_s19458" name="Rovnice" r:id="rId3" imgW="2323800" imgH="507960" progId="Equation.3">
              <p:embed/>
            </p:oleObj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Výrazy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71472" y="857232"/>
            <a:ext cx="8001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1.Od součtu výrazů 5x-7y+13, 3x-4y-5 odečtete jejich rozdíl.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1472" y="1357298"/>
            <a:ext cx="32861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2.Vypočítejte:</a:t>
            </a: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714347" y="1857364"/>
          <a:ext cx="5696241" cy="1071570"/>
        </p:xfrm>
        <a:graphic>
          <a:graphicData uri="http://schemas.openxmlformats.org/presentationml/2006/ole">
            <p:oleObj spid="_x0000_s20482" name="Rovnice" r:id="rId3" imgW="2565360" imgH="48240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642910" y="2928934"/>
            <a:ext cx="5143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3.Vynásobte a zjednodušte:</a:t>
            </a: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714348" y="3357562"/>
          <a:ext cx="5893635" cy="428628"/>
        </p:xfrm>
        <a:graphic>
          <a:graphicData uri="http://schemas.openxmlformats.org/presentationml/2006/ole">
            <p:oleObj spid="_x0000_s20483" name="Rovnice" r:id="rId4" imgW="2793960" imgH="20304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642910" y="3857628"/>
            <a:ext cx="5143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4.Umocněte:</a:t>
            </a: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714348" y="4286256"/>
          <a:ext cx="6695328" cy="500066"/>
        </p:xfrm>
        <a:graphic>
          <a:graphicData uri="http://schemas.openxmlformats.org/presentationml/2006/ole">
            <p:oleObj spid="_x0000_s20484" name="Rovnice" r:id="rId5" imgW="3060360" imgH="22860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642910" y="4786322"/>
            <a:ext cx="51435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5.Rozložte na součin:</a:t>
            </a:r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785785" y="5214950"/>
          <a:ext cx="5383063" cy="1000132"/>
        </p:xfrm>
        <a:graphic>
          <a:graphicData uri="http://schemas.openxmlformats.org/presentationml/2006/ole">
            <p:oleObj spid="_x0000_s20485" name="Rovnice" r:id="rId6" imgW="2323800" imgH="431640" progId="Equation.3">
              <p:embed/>
            </p:oleObj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Výrazy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00034" y="928670"/>
            <a:ext cx="80724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6.Doplňte chybějící údaje tak, aby platila rovnost: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1471" y="1357298"/>
          <a:ext cx="7929618" cy="1285884"/>
        </p:xfrm>
        <a:graphic>
          <a:graphicData uri="http://schemas.openxmlformats.org/presentationml/2006/ole">
            <p:oleObj spid="_x0000_s21506" name="Rovnice" r:id="rId3" imgW="3288960" imgH="53316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571472" y="2714620"/>
            <a:ext cx="80724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7.Rozložte na součin užitím vhodného vzorce: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93725" y="3214688"/>
          <a:ext cx="7510463" cy="2571750"/>
        </p:xfrm>
        <a:graphic>
          <a:graphicData uri="http://schemas.openxmlformats.org/presentationml/2006/ole">
            <p:oleObj spid="_x0000_s21507" name="Rovnice" r:id="rId4" imgW="2819160" imgH="965160" progId="Equation.3">
              <p:embed/>
            </p:oleObj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Lineární rovnice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00034" y="857232"/>
            <a:ext cx="80724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1.Řešte rovnice a proveďte zkoušku: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42910" y="1214422"/>
          <a:ext cx="5813598" cy="3357586"/>
        </p:xfrm>
        <a:graphic>
          <a:graphicData uri="http://schemas.openxmlformats.org/presentationml/2006/ole">
            <p:oleObj spid="_x0000_s22530" name="Rovnice" r:id="rId3" imgW="2374560" imgH="137160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571472" y="4572008"/>
            <a:ext cx="80724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2.Řešte rovnice a proveďte zkoušku: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28596" y="5000636"/>
          <a:ext cx="8212439" cy="857267"/>
        </p:xfrm>
        <a:graphic>
          <a:graphicData uri="http://schemas.openxmlformats.org/presentationml/2006/ole">
            <p:oleObj spid="_x0000_s22531" name="Rovnice" r:id="rId4" imgW="377172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  <a:prstDash val="sysDot"/>
          </a:ln>
          <a:effectLst/>
          <a:scene3d>
            <a:camera prst="obliqueTopRight"/>
            <a:lightRig rig="threePt" dir="t"/>
          </a:scene3d>
          <a:sp3d>
            <a:bevelT/>
          </a:sp3d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Lineární rovnice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500034" y="857232"/>
            <a:ext cx="80724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3.Tři pětiny stromů ovocného sadu jsou jabloně, jedna třetina stromů jsou třešně. Zbývajících 5 stromů jsou hrušně. Kolik stromů je v sadu?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034" y="2214554"/>
            <a:ext cx="80724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b="1" dirty="0" smtClean="0"/>
              <a:t>4.Turista ušel během tří dnů 47 kilometrů. Druhý den ušel              o 20% více než první den, třetí den o 4km méně než druhý den. Kolik kilometrů ušel v jednotlivých dnech?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313" y="3357563"/>
          <a:ext cx="6407150" cy="142951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COUFALOVÁ, Jana a kol. </a:t>
                      </a:r>
                      <a:r>
                        <a:rPr lang="cs-CZ" sz="1200" i="1" dirty="0" smtClean="0"/>
                        <a:t>Matematika pro 9. ročník základní školy</a:t>
                      </a:r>
                      <a:r>
                        <a:rPr lang="cs-CZ" sz="12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BUŠEK, Ivan a kol. </a:t>
                      </a:r>
                      <a:r>
                        <a:rPr lang="cs-CZ" sz="1200" i="1" dirty="0" smtClean="0"/>
                        <a:t>Sbírka úloh z matematiky pro 8. ročník základní školy</a:t>
                      </a:r>
                      <a:r>
                        <a:rPr lang="cs-CZ" sz="1200" dirty="0" smtClean="0"/>
                        <a:t>. Praha: Státní pedagogické nakladatelství, </a:t>
                      </a:r>
                      <a:r>
                        <a:rPr lang="cs-CZ" sz="1200" dirty="0" err="1" smtClean="0"/>
                        <a:t>n.p</a:t>
                      </a:r>
                      <a:r>
                        <a:rPr lang="cs-CZ" sz="1200" dirty="0" smtClean="0"/>
                        <a:t>., v Praze, 1992, ISBN 80-04-26090-X. 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KINDL, Karel. </a:t>
                      </a:r>
                      <a:r>
                        <a:rPr lang="cs-CZ" sz="1200" i="1" dirty="0" smtClean="0"/>
                        <a:t>MATEMATIKA přehled učiva základní školy</a:t>
                      </a:r>
                      <a:r>
                        <a:rPr lang="cs-CZ" sz="1200" dirty="0" smtClean="0"/>
                        <a:t>. Brno: Státní pedagogické nakladatelství, </a:t>
                      </a:r>
                      <a:r>
                        <a:rPr lang="cs-CZ" sz="1200" dirty="0" err="1" smtClean="0"/>
                        <a:t>n.p</a:t>
                      </a:r>
                      <a:r>
                        <a:rPr lang="cs-CZ" sz="1200" dirty="0" smtClean="0"/>
                        <a:t>., v Praze, 1980, ISBN 14-388-80.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</a:p>
                    <a:p>
                      <a:endParaRPr lang="cs-CZ" sz="1100" dirty="0"/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470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Snímek 1</vt:lpstr>
      <vt:lpstr>OPAKOVÁNÍ UČIVA - 8.ročník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</dc:title>
  <cp:lastModifiedBy>rachotova</cp:lastModifiedBy>
  <cp:revision>35</cp:revision>
  <dcterms:modified xsi:type="dcterms:W3CDTF">2013-06-03T11:23:32Z</dcterms:modified>
</cp:coreProperties>
</file>