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7" r:id="rId4"/>
    <p:sldId id="258" r:id="rId5"/>
    <p:sldId id="259" r:id="rId6"/>
    <p:sldId id="265" r:id="rId7"/>
    <p:sldId id="260" r:id="rId8"/>
    <p:sldId id="261" r:id="rId9"/>
    <p:sldId id="264" r:id="rId10"/>
    <p:sldId id="267" r:id="rId11"/>
    <p:sldId id="262" r:id="rId12"/>
    <p:sldId id="266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11354-B0BA-4331-A0C8-F906FF48EEF5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87B0-C191-4061-80A2-7F67A2626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8080"/>
      </p:ext>
    </p:extLst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11354-B0BA-4331-A0C8-F906FF48EEF5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87B0-C191-4061-80A2-7F67A2626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7309716"/>
      </p:ext>
    </p:extLst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11354-B0BA-4331-A0C8-F906FF48EEF5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87B0-C191-4061-80A2-7F67A2626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4171342"/>
      </p:ext>
    </p:extLst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11354-B0BA-4331-A0C8-F906FF48EEF5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87B0-C191-4061-80A2-7F67A2626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5749986"/>
      </p:ext>
    </p:extLst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11354-B0BA-4331-A0C8-F906FF48EEF5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87B0-C191-4061-80A2-7F67A2626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281746"/>
      </p:ext>
    </p:extLst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11354-B0BA-4331-A0C8-F906FF48EEF5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87B0-C191-4061-80A2-7F67A2626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113564"/>
      </p:ext>
    </p:extLst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11354-B0BA-4331-A0C8-F906FF48EEF5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87B0-C191-4061-80A2-7F67A2626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101452"/>
      </p:ext>
    </p:extLst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11354-B0BA-4331-A0C8-F906FF48EEF5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87B0-C191-4061-80A2-7F67A2626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300739"/>
      </p:ext>
    </p:extLst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11354-B0BA-4331-A0C8-F906FF48EEF5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87B0-C191-4061-80A2-7F67A2626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708947"/>
      </p:ext>
    </p:extLst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11354-B0BA-4331-A0C8-F906FF48EEF5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87B0-C191-4061-80A2-7F67A2626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570393"/>
      </p:ext>
    </p:extLst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11354-B0BA-4331-A0C8-F906FF48EEF5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87B0-C191-4061-80A2-7F67A2626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60745"/>
      </p:ext>
    </p:extLst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tint val="40000"/>
                <a:satMod val="350000"/>
              </a:schemeClr>
            </a:gs>
            <a:gs pos="22000">
              <a:schemeClr val="accent1">
                <a:lumMod val="20000"/>
                <a:lumOff val="80000"/>
              </a:schemeClr>
            </a:gs>
            <a:gs pos="100000">
              <a:schemeClr val="bg1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511354-B0BA-4331-A0C8-F906FF48EEF5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CB87B0-C191-4061-80A2-7F67A2626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984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randomBar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rambler.ru/srch?query=%D0%B2%D1%8B%D1%81%D0%BE%D1%86%D0%BA%D0%B8%D0%B9" TargetMode="External"/><Relationship Id="rId2" Type="http://schemas.openxmlformats.org/officeDocument/2006/relationships/hyperlink" Target="http://www.krugosvet.ru/enc/kultura_i_obrazovanie/literatura/VISOTSKI_VLADIMIR_SEMENOVICH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img.beta.rian.ru/images/4096/96/40969669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YnnMiiuWcEQ&amp;feature=related" TargetMode="External"/><Relationship Id="rId2" Type="http://schemas.openxmlformats.org/officeDocument/2006/relationships/hyperlink" Target="http://www.youtube.com/watch?v=8kHkO9FBJCE&amp;feature=relate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9QyAYf5niVY&amp;feature=related" TargetMode="External"/><Relationship Id="rId4" Type="http://schemas.openxmlformats.org/officeDocument/2006/relationships/hyperlink" Target="http://www.youtube.com/watch?v=KB-KUv0YZS0&amp;feature=relat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Šablona 32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23528" y="2708920"/>
            <a:ext cx="8096944" cy="982960"/>
          </a:xfrm>
        </p:spPr>
        <p:txBody>
          <a:bodyPr>
            <a:normAutofit fontScale="92500"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VY_32_INOVACE_19_31_V. S. </a:t>
            </a:r>
            <a:r>
              <a:rPr lang="cs-CZ" sz="4000" b="1" dirty="0" err="1" smtClean="0">
                <a:solidFill>
                  <a:schemeClr val="bg1"/>
                </a:solidFill>
              </a:rPr>
              <a:t>Vysockij</a:t>
            </a:r>
            <a:endParaRPr lang="cs-CZ" sz="4000" b="1" dirty="0">
              <a:solidFill>
                <a:schemeClr val="bg1"/>
              </a:solidFill>
            </a:endParaRP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30800"/>
            <a:ext cx="9144000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523954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V. S. </a:t>
            </a:r>
            <a:r>
              <a:rPr lang="cs-CZ" dirty="0" err="1" smtClean="0"/>
              <a:t>Vysockij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Anotace:</a:t>
            </a:r>
            <a:r>
              <a:rPr lang="cs-CZ" dirty="0"/>
              <a:t> Prezentace může sloužit jako výkladové učivo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Autor: </a:t>
            </a:r>
            <a:r>
              <a:rPr lang="cs-CZ" dirty="0"/>
              <a:t>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Jazyk: </a:t>
            </a:r>
            <a:r>
              <a:rPr lang="cs-CZ" dirty="0"/>
              <a:t>Ruština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Očekávaný výstup: </a:t>
            </a:r>
            <a:r>
              <a:rPr lang="cs-CZ" dirty="0"/>
              <a:t>obohacení a rozšíření učiva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Speciální vzdělávací potřeby: </a:t>
            </a:r>
            <a:r>
              <a:rPr lang="cs-CZ" dirty="0"/>
              <a:t>dataprojektor, interaktivní tabule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Klíčová slova: </a:t>
            </a:r>
            <a:r>
              <a:rPr lang="cs-CZ" dirty="0" smtClean="0"/>
              <a:t>ruská hudba</a:t>
            </a:r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Druh 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učebního materiálu: </a:t>
            </a:r>
            <a:r>
              <a:rPr lang="cs-CZ" dirty="0"/>
              <a:t>prezentace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Cílová skupina: </a:t>
            </a:r>
            <a:r>
              <a:rPr lang="cs-CZ" dirty="0"/>
              <a:t>žák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druhý stupeň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Typická věková skupina: </a:t>
            </a:r>
            <a:r>
              <a:rPr lang="cs-CZ" dirty="0"/>
              <a:t>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6564312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ru-RU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Владимир Семёнович Высоцкий</a:t>
            </a:r>
            <a:r>
              <a:rPr lang="cs-CZ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</a:br>
            <a:r>
              <a:rPr lang="cs-CZ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(1938 – 1980)</a:t>
            </a:r>
            <a:endParaRPr lang="cs-CZ" b="1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pPr algn="ctr"/>
            <a:r>
              <a:rPr lang="ru-RU" b="1" dirty="0" smtClean="0">
                <a:solidFill>
                  <a:schemeClr val="bg1"/>
                </a:solidFill>
              </a:rPr>
              <a:t>советский поэт и бард, актёр</a:t>
            </a:r>
            <a:r>
              <a:rPr lang="cs-CZ" b="1" dirty="0" smtClean="0">
                <a:solidFill>
                  <a:schemeClr val="bg1"/>
                </a:solidFill>
              </a:rPr>
              <a:t>,</a:t>
            </a:r>
            <a:r>
              <a:rPr lang="ru-RU" b="1" dirty="0" smtClean="0">
                <a:solidFill>
                  <a:schemeClr val="bg1"/>
                </a:solidFill>
              </a:rPr>
              <a:t> автор прозаических произведений</a:t>
            </a:r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ru-RU" b="1" dirty="0" smtClean="0">
                <a:solidFill>
                  <a:schemeClr val="bg1"/>
                </a:solidFill>
              </a:rPr>
              <a:t>сыграл десятки ролей в театре и кино</a:t>
            </a:r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ru-RU" b="1" dirty="0" smtClean="0">
                <a:solidFill>
                  <a:schemeClr val="bg1"/>
                </a:solidFill>
              </a:rPr>
              <a:t>вошел в историю как автор-исполнитель своих стихов и песен под акустическую </a:t>
            </a:r>
            <a:r>
              <a:rPr lang="az-Cyrl-AZ" b="1" dirty="0" smtClean="0">
                <a:solidFill>
                  <a:schemeClr val="bg1"/>
                </a:solidFill>
              </a:rPr>
              <a:t>семиструнную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ru-RU" b="1" dirty="0" smtClean="0">
                <a:solidFill>
                  <a:schemeClr val="bg1"/>
                </a:solidFill>
              </a:rPr>
              <a:t>гитару.  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731373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6174" y="0"/>
            <a:ext cx="6035318" cy="6875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195859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128936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252999" y="116632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400" b="1" dirty="0">
                <a:solidFill>
                  <a:schemeClr val="bg1"/>
                </a:solidFill>
              </a:rPr>
              <a:t>D</a:t>
            </a:r>
            <a:r>
              <a:rPr lang="ru-RU" sz="2400" b="1" dirty="0" smtClean="0">
                <a:solidFill>
                  <a:schemeClr val="bg1"/>
                </a:solidFill>
              </a:rPr>
              <a:t>ом, в котором Владимир Семенович жил в 1949—1955. 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517122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8"/>
            <a:ext cx="8010000" cy="640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815965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23528" y="733246"/>
            <a:ext cx="8640960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ctr">
              <a:buFont typeface="Arial" pitchFamily="34" charset="0"/>
              <a:buChar char="•"/>
            </a:pPr>
            <a:r>
              <a:rPr lang="ru-RU" sz="2800" b="1" dirty="0" smtClean="0">
                <a:solidFill>
                  <a:schemeClr val="bg1"/>
                </a:solidFill>
              </a:rPr>
              <a:t>Два </a:t>
            </a:r>
            <a:r>
              <a:rPr lang="ru-RU" sz="2800" b="1" dirty="0">
                <a:solidFill>
                  <a:schemeClr val="bg1"/>
                </a:solidFill>
              </a:rPr>
              <a:t>года жил с матерью в эвакуации на </a:t>
            </a:r>
            <a:r>
              <a:rPr lang="ru-RU" sz="2800" b="1" dirty="0" smtClean="0">
                <a:solidFill>
                  <a:schemeClr val="bg1"/>
                </a:solidFill>
              </a:rPr>
              <a:t>Урале</a:t>
            </a:r>
            <a:endParaRPr lang="cs-CZ" sz="2800" b="1" dirty="0" smtClean="0">
              <a:solidFill>
                <a:schemeClr val="bg1"/>
              </a:solidFill>
            </a:endParaRPr>
          </a:p>
          <a:p>
            <a:pPr marL="285750" indent="-285750" algn="ctr">
              <a:buFont typeface="Arial" pitchFamily="34" charset="0"/>
              <a:buChar char="•"/>
            </a:pPr>
            <a:r>
              <a:rPr lang="ru-RU" sz="2800" b="1" dirty="0">
                <a:solidFill>
                  <a:schemeClr val="bg1"/>
                </a:solidFill>
              </a:rPr>
              <a:t>в 1947–1949 с отцом-военнослужащим и его второй женой жил в г.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ru-RU" sz="2800" b="1" dirty="0">
                <a:solidFill>
                  <a:schemeClr val="bg1"/>
                </a:solidFill>
              </a:rPr>
              <a:t>Эберсвальде (Германия), затем снова в Москве, в Большом Каретном </a:t>
            </a:r>
            <a:r>
              <a:rPr lang="ru-RU" sz="2800" b="1" dirty="0" smtClean="0">
                <a:solidFill>
                  <a:schemeClr val="bg1"/>
                </a:solidFill>
              </a:rPr>
              <a:t>переулке</a:t>
            </a:r>
            <a:endParaRPr lang="cs-CZ" sz="2800" b="1" dirty="0">
              <a:solidFill>
                <a:schemeClr val="bg1"/>
              </a:solidFill>
            </a:endParaRPr>
          </a:p>
          <a:p>
            <a:pPr marL="285750" indent="-285750" algn="ctr">
              <a:buFont typeface="Arial" pitchFamily="34" charset="0"/>
              <a:buChar char="•"/>
            </a:pPr>
            <a:r>
              <a:rPr lang="ru-RU" sz="2800" b="1" dirty="0">
                <a:solidFill>
                  <a:schemeClr val="bg1"/>
                </a:solidFill>
              </a:rPr>
              <a:t>По окончании школы некоторое время учился в Инженерно-строительном институте, но вскоре его оставил и поступил на актерское отделение Школы-студии МХАТ, которую окончил в </a:t>
            </a:r>
            <a:r>
              <a:rPr lang="ru-RU" sz="2800" b="1" dirty="0" smtClean="0">
                <a:solidFill>
                  <a:schemeClr val="bg1"/>
                </a:solidFill>
              </a:rPr>
              <a:t>1960 </a:t>
            </a:r>
            <a:endParaRPr lang="cs-CZ" sz="2800" b="1" dirty="0" smtClean="0">
              <a:solidFill>
                <a:schemeClr val="bg1"/>
              </a:solidFill>
            </a:endParaRPr>
          </a:p>
          <a:p>
            <a:pPr marL="285750" indent="-285750" algn="ctr">
              <a:buFont typeface="Arial" pitchFamily="34" charset="0"/>
              <a:buChar char="•"/>
            </a:pPr>
            <a:r>
              <a:rPr lang="ru-RU" sz="2800" b="1" dirty="0">
                <a:solidFill>
                  <a:schemeClr val="bg1"/>
                </a:solidFill>
              </a:rPr>
              <a:t>Работал в Московском драматическом театре им.А.С.Пушкина, в 1964–1980 – </a:t>
            </a:r>
            <a:r>
              <a:rPr lang="ru-RU" sz="2800" b="1" dirty="0" smtClean="0">
                <a:solidFill>
                  <a:schemeClr val="bg1"/>
                </a:solidFill>
              </a:rPr>
              <a:t>актер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ru-RU" sz="2800" b="1" dirty="0">
                <a:solidFill>
                  <a:schemeClr val="bg1"/>
                </a:solidFill>
              </a:rPr>
              <a:t>Московского театра драмы и комедии на </a:t>
            </a:r>
            <a:r>
              <a:rPr lang="ru-RU" sz="2800" b="1" dirty="0" smtClean="0">
                <a:solidFill>
                  <a:schemeClr val="bg1"/>
                </a:solidFill>
              </a:rPr>
              <a:t>Таганке</a:t>
            </a:r>
            <a:endParaRPr lang="cs-CZ" sz="2800" b="1" dirty="0">
              <a:solidFill>
                <a:schemeClr val="bg1"/>
              </a:solidFill>
            </a:endParaRPr>
          </a:p>
          <a:p>
            <a:pPr marL="285750" indent="-285750" algn="ctr">
              <a:buFont typeface="Arial" pitchFamily="34" charset="0"/>
              <a:buChar char="•"/>
            </a:pPr>
            <a:endParaRPr lang="cs-CZ" sz="2400" b="1" dirty="0">
              <a:solidFill>
                <a:schemeClr val="bg1"/>
              </a:solidFill>
            </a:endParaRPr>
          </a:p>
          <a:p>
            <a:pPr marL="285750" indent="-285750" algn="ctr">
              <a:buFont typeface="Arial" pitchFamily="34" charset="0"/>
              <a:buChar char="•"/>
            </a:pPr>
            <a:endParaRPr lang="cs-CZ" sz="2400" b="1" dirty="0" smtClean="0">
              <a:solidFill>
                <a:schemeClr val="bg1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299295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0"/>
            <a:ext cx="5744845" cy="68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290750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844824"/>
            <a:ext cx="804664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4000" b="1" dirty="0">
                <a:solidFill>
                  <a:schemeClr val="bg1"/>
                </a:solidFill>
              </a:rPr>
              <a:t>Высоцкий обогатил поэзию элементами живой разговорной речи, колоритными персонажами, острой сюжетностью повествования. </a:t>
            </a:r>
            <a:endParaRPr lang="cs-CZ" sz="4000" b="1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7639" y="4275201"/>
            <a:ext cx="1596359" cy="23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110" y="203601"/>
            <a:ext cx="2717540" cy="16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97152"/>
            <a:ext cx="2448000" cy="183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055510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-90000"/>
            <a:ext cx="5992650" cy="69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009428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657225"/>
            <a:ext cx="7620000" cy="554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937923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3"/>
          </a:xfrm>
        </p:spPr>
        <p:txBody>
          <a:bodyPr>
            <a:normAutofit/>
          </a:bodyPr>
          <a:lstStyle/>
          <a:p>
            <a:r>
              <a:rPr lang="cs-CZ" sz="1600" dirty="0"/>
              <a:t>http://images.rambler.ru/pic_cache?url=http%3A//www.liveastrology.org/nostradamus.htm&amp;bi=http%3A//www.liveastrology.org/images/visocky.jpg&amp;i=http%3A//media3.picsearch.com/is%3FifsE_BhS8qV2OjMcozh-C0IDttYOsIeFzvY87EUg_cY&amp;w=128&amp;h=96&amp;f=11&amp;q=%</a:t>
            </a:r>
            <a:r>
              <a:rPr lang="cs-CZ" sz="1600" dirty="0" smtClean="0"/>
              <a:t>D0%B2%D1%8B%D1%81%D0%BE%D1%86%D0%BA%D0%B8%D0%B9&amp;p=1</a:t>
            </a:r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www.krugosvet.ru/enc/kultura_i_obrazovanie/literatura/VISOTSKI_VLADIMIR_SEMENOVICH.html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http://images.rambler.ru/srch?query=%</a:t>
            </a:r>
            <a:r>
              <a:rPr lang="cs-CZ" sz="1600" dirty="0" smtClean="0">
                <a:hlinkClick r:id="rId3"/>
              </a:rPr>
              <a:t>D0%B2%D1%8B%D1%81%D0%BE%D1%86%D0%BA%D0%B8%D0%B9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img.beta.rian.ru/images/4096/96/40969669.jpg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85098331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na písničky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72816"/>
            <a:ext cx="8676456" cy="4525963"/>
          </a:xfrm>
        </p:spPr>
        <p:txBody>
          <a:bodyPr>
            <a:normAutofit lnSpcReduction="10000"/>
          </a:bodyPr>
          <a:lstStyle/>
          <a:p>
            <a:r>
              <a:rPr lang="cs-CZ" dirty="0">
                <a:hlinkClick r:id="rId2"/>
              </a:rPr>
              <a:t>http://www.youtube.com/watch?v=64pfLi_lcPo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www.youtube.com/watch?v=8kHkO9FBJCE&amp;feature=related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www.youtube.com/watch?v=YnnMiiuWcEQ&amp;feature=related</a:t>
            </a:r>
            <a:r>
              <a:rPr lang="cs-CZ" dirty="0" smtClean="0"/>
              <a:t> Dialog u TV </a:t>
            </a:r>
            <a:r>
              <a:rPr lang="cs-CZ" dirty="0" err="1" smtClean="0"/>
              <a:t>Vysockij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www.youtube.com/watch?v=KB-KUv0YZS0&amp;feature=related</a:t>
            </a:r>
            <a:r>
              <a:rPr lang="cs-CZ" dirty="0" smtClean="0"/>
              <a:t> Dialog u TV Nohavica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www.youtube.com/watch?v=9QyAYf5niVY&amp;feature=related</a:t>
            </a:r>
            <a:r>
              <a:rPr lang="cs-CZ" dirty="0" smtClean="0"/>
              <a:t> Balada o pravdě a lži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040250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269</Words>
  <Application>Microsoft Office PowerPoint</Application>
  <PresentationFormat>Předvádění na obrazovce (4:3)</PresentationFormat>
  <Paragraphs>38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Šablona 32</vt:lpstr>
      <vt:lpstr>V. S. Vysockij</vt:lpstr>
      <vt:lpstr>Владимир Семёнович Высоцкий (1938 – 1980)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  <vt:lpstr>Odkazy na písničky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37</cp:revision>
  <dcterms:created xsi:type="dcterms:W3CDTF">2011-10-02T19:38:34Z</dcterms:created>
  <dcterms:modified xsi:type="dcterms:W3CDTF">2011-10-21T16:57:37Z</dcterms:modified>
</cp:coreProperties>
</file>