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72" r:id="rId3"/>
    <p:sldId id="270" r:id="rId4"/>
    <p:sldId id="257" r:id="rId5"/>
    <p:sldId id="259" r:id="rId6"/>
    <p:sldId id="269" r:id="rId7"/>
    <p:sldId id="267" r:id="rId8"/>
    <p:sldId id="268" r:id="rId9"/>
    <p:sldId id="271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22587196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Daňová soustava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– ostatní přímé daně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83972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537648" cy="922114"/>
          </a:xfrm>
        </p:spPr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Ostatní přímé daně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064896" cy="4988024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Daň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z příjmů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právnických osob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Poplatník: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podnikatelský subjekt, který není fyzickou osobou (obchodní  společnosti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Předmět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veškeré příjmy plynoucí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    z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podnikatelské činnosti a z nakládání majetkem, kromě jmenovitých výjimek (příjmy získané děděním, darováním, nabytím akcií dle zvláštního zákona apod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Základ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rozdíl,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 který příjmy převyšují výdaje vynaložené na jejich dosažení, zajištění a udržení. Jde tedy vlastně 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zisk,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který zjistíme z účetnictví tak, že od výnosů odečteme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náklady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Sazba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v roce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2012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stanovena ve výši 19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%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51944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Ostatní přímé daně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612250"/>
            <a:ext cx="7776864" cy="496855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196752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052736"/>
            <a:ext cx="792088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Daň z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nemovitostí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Místo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určení daně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 rozpočty měst a obcí, v jejichž územním obvodě se zdaňovaná nemovitost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nachází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Zdaňovací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období: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kalendářní rok s povinností úhrady do konce měsíce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května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Poplatník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vlastník nemovitosti, u nemovitostí ve vlastnictví státu pak PO nebo FO, která má právo hospodaření nebo trvalého užívání (nájemce)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Sazba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diferencována podle využití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nemovitosti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Daň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 nemovitostí v zákoně představuje daň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ze staveb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daň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 pozemků.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Daň z nemovitostí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683568" y="1124744"/>
            <a:ext cx="7416824" cy="525658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 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7704856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Daň ze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staveb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Předmět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stavby,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které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bylo vydáno kolaudační rozhodnutí.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dani ze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staveb 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zahrnuta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daň z pozemku stavbou skutečně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zastavěného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Poplatník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vlastník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stavby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nebo její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nájemce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Základ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výměra plochy v m2, která je stavbou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zastavěna (půdorys stavby)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Sazby daně: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diferencovány podle účelu použití stavby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Dani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nepodléhají stavby přehrad, vodovodů, kanalizací, čistíren odpadních vod, rozvodů energií, dopravních cest a dalších staveb ve veřejném zájmu.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7465640" cy="778098"/>
          </a:xfrm>
        </p:spPr>
        <p:txBody>
          <a:bodyPr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Daň z nemovitostí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992888" cy="5204048"/>
          </a:xfrm>
        </p:spPr>
        <p:txBody>
          <a:bodyPr>
            <a:normAutofit fontScale="25000" lnSpcReduction="20000"/>
          </a:bodyPr>
          <a:lstStyle/>
          <a:p>
            <a:pPr marL="114300" indent="0">
              <a:buNone/>
            </a:pPr>
            <a:r>
              <a:rPr lang="cs-CZ" sz="11200" b="1" dirty="0" smtClean="0">
                <a:latin typeface="Arial" pitchFamily="34" charset="0"/>
                <a:cs typeface="Arial" pitchFamily="34" charset="0"/>
              </a:rPr>
              <a:t>Daň </a:t>
            </a:r>
            <a:r>
              <a:rPr lang="cs-CZ" sz="11200" b="1" dirty="0">
                <a:latin typeface="Arial" pitchFamily="34" charset="0"/>
                <a:cs typeface="Arial" pitchFamily="34" charset="0"/>
              </a:rPr>
              <a:t>z </a:t>
            </a:r>
            <a:r>
              <a:rPr lang="cs-CZ" sz="11200" b="1" dirty="0" smtClean="0">
                <a:latin typeface="Arial" pitchFamily="34" charset="0"/>
                <a:cs typeface="Arial" pitchFamily="34" charset="0"/>
              </a:rPr>
              <a:t>pozemků</a:t>
            </a:r>
          </a:p>
          <a:p>
            <a:pPr marL="114300" indent="0">
              <a:buNone/>
            </a:pPr>
            <a:endParaRPr lang="cs-CZ" sz="9600" b="1" dirty="0">
              <a:latin typeface="Arial" pitchFamily="34" charset="0"/>
              <a:cs typeface="Arial" pitchFamily="34" charset="0"/>
            </a:endParaRPr>
          </a:p>
          <a:p>
            <a:r>
              <a:rPr lang="cs-CZ" sz="9600" b="1" dirty="0" smtClean="0">
                <a:latin typeface="Arial" pitchFamily="34" charset="0"/>
                <a:cs typeface="Arial" pitchFamily="34" charset="0"/>
              </a:rPr>
              <a:t>Předmět daně: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veškeré pozemky vedené v evidenci nemovitostí s výjimkou ploch podléhajících dani ze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staveb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r>
              <a:rPr lang="cs-CZ" sz="9600" b="1" dirty="0" smtClean="0">
                <a:latin typeface="Arial" pitchFamily="34" charset="0"/>
                <a:cs typeface="Arial" pitchFamily="34" charset="0"/>
              </a:rPr>
              <a:t>Poplatník daně: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vlastník pozemků, u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pozemků                     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ve vlastnictví státu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nebo FO, která má právo hospodaření nebo trvalého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užívání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r>
              <a:rPr lang="cs-CZ" sz="9600" b="1" dirty="0" smtClean="0">
                <a:latin typeface="Arial" pitchFamily="34" charset="0"/>
                <a:cs typeface="Arial" pitchFamily="34" charset="0"/>
              </a:rPr>
              <a:t>Základ daně: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cena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půdy zjištěná jako součin celkové výměry pozemku v m2 a průměrné ceny za 1 m2 podle cenové mapy katastrálních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území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Vypočítaná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daň z pozemků i ze staveb se dále upravuje použitím koeficientu, který zohledňuje atraktivnost umístění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nemovitosti. 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Zaplacená daň z nemovitostí je výdajem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nezbytným                   </a:t>
            </a:r>
            <a:r>
              <a:rPr lang="cs-CZ" sz="9600" dirty="0">
                <a:latin typeface="Arial" pitchFamily="34" charset="0"/>
                <a:cs typeface="Arial" pitchFamily="34" charset="0"/>
              </a:rPr>
              <a:t>k dosažení, zajištění a udržení zdanitelných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příjmů.</a:t>
            </a: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b="1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b="1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dirty="0"/>
          </a:p>
          <a:p>
            <a:pPr marL="11430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5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615583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Ostatní přímé daně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Daň 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 převodu </a:t>
            </a: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nemovitostí</a:t>
            </a: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Předmět daně: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úplatný převod nebo přechod vlastnictví k nemovitosti a nabytí nemovitosti při výkonu rozhodnutí konkursem nebo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vydražením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Poplatník daně: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převodce (prodávající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), nabyvatel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(kupující) je ručitelem za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daň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Základ daně: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cena zjištěná znaleckým posudkem nebo uvedená v kupní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smlouvě -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podle toho, která je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vyšší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Sazba daně: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3 % ze základu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daně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086063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7834064" cy="648071"/>
          </a:xfrm>
        </p:spPr>
        <p:txBody>
          <a:bodyPr/>
          <a:lstStyle/>
          <a:p>
            <a:pPr algn="ctr"/>
            <a:r>
              <a:rPr lang="cs-CZ" sz="4800" b="1" dirty="0">
                <a:latin typeface="Arial" pitchFamily="34" charset="0"/>
                <a:cs typeface="Arial" pitchFamily="34" charset="0"/>
              </a:rPr>
              <a:t>Ostatní přímé daně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32500" lnSpcReduction="20000"/>
          </a:bodyPr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	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51520" y="1044572"/>
            <a:ext cx="7848872" cy="56886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980728"/>
            <a:ext cx="770485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980728"/>
            <a:ext cx="7848872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Daň silniční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Cíl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vytvoření finančních zdrojů na údržbu, opravy, rekonstrukci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výstavbu komunikací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Předmět daně: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silniční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motorová vozidla, která mají přidělenu registrační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značku 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jsou používána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podnikatelské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činnosti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Poplatník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majitel vozidla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uvedený                      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technickém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průkazu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Základ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 osobních automobilů objem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válců           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motoru, u nákladních automobilů, přívěsů,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návěsů           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autobusů celková hmotnost vozidla nebo soupravy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 tunách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počet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náprav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Sazby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jsou roční, daň se uplatňuje podle sídla či bydliště poplatníka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tuzemsku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19971170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Ostatní přímé daně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340768"/>
            <a:ext cx="7848872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Daň dědická, daň darovací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o jednorázové přímé daně, vybírané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pouze            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případě, kdy pro ně nastanou rozhodné okolnosti – proto u nich nesledujeme zdaňovací období.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Poplatník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ten, kdo dostává peníze (dědic, obdarovaný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Základ daně: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cena majetku nabytého dědictvím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hodnota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daru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Sazba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daně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závisí na výši převáděného majetku a vztahu mezi zúčastněnými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osobami - příbuzní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řadě přímé (rodiče,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děti), příbuzní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 řadě nepřímé (sourozenci, tety, strýcové,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bratranci) a ostatní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sazby daně 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 skupiny ostatní.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Dědicové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obdarovaní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řadě přímé a nepřímé tyto daně neplatí.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099526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678462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858</TotalTime>
  <Words>761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Snímek 1</vt:lpstr>
      <vt:lpstr>Snímek 2</vt:lpstr>
      <vt:lpstr>Ostatní přímé daně</vt:lpstr>
      <vt:lpstr>Ostatní přímé daně</vt:lpstr>
      <vt:lpstr>Daň z nemovitostí</vt:lpstr>
      <vt:lpstr>Daň z nemovitostí</vt:lpstr>
      <vt:lpstr>Ostatní přímé daně</vt:lpstr>
      <vt:lpstr>Ostatní přímé daně</vt:lpstr>
      <vt:lpstr>Ostatní přímé daně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161</cp:revision>
  <dcterms:created xsi:type="dcterms:W3CDTF">2013-04-15T08:11:55Z</dcterms:created>
  <dcterms:modified xsi:type="dcterms:W3CDTF">2013-06-03T11:46:38Z</dcterms:modified>
</cp:coreProperties>
</file>