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71" r:id="rId3"/>
    <p:sldId id="270" r:id="rId4"/>
    <p:sldId id="257" r:id="rId5"/>
    <p:sldId id="259" r:id="rId6"/>
    <p:sldId id="269" r:id="rId7"/>
    <p:sldId id="27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848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DDB5BE36-6B56-4B6C-915F-175C4FD138A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81938FCB-DBDF-4893-A148-08CEDC01DE31}" type="datetimeFigureOut">
              <a:rPr lang="cs-CZ" smtClean="0"/>
              <a:pPr/>
              <a:t>3.6.2013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wipe dir="r"/>
  </p:transition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85039527"/>
              </p:ext>
            </p:extLst>
          </p:nvPr>
        </p:nvGraphicFramePr>
        <p:xfrm>
          <a:off x="899592" y="2780928"/>
          <a:ext cx="6929486" cy="3799530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VY_32_INOVACE_13_C_16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Ekonomika dopravy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Daňová soustava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– nepřímé daně – spotřební daň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Miroslav Vávra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7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27584" y="47667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09506" y="476671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00042477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27584" y="47667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09506" y="476671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6" name="Zástupný symbol pro obsah 6"/>
          <p:cNvSpPr txBox="1">
            <a:spLocks/>
          </p:cNvSpPr>
          <p:nvPr/>
        </p:nvSpPr>
        <p:spPr>
          <a:xfrm>
            <a:off x="457200" y="1916832"/>
            <a:ext cx="7571184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1. a 2. ročník studijního oboru PROVOZ A EKONOMIKA DOPRAVY, předmětu EKONOMIKA DOPRAVY, inovuje výuku použitím multimediálních pomůcek – prezentace doplněné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Metodický</a:t>
            </a: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Materiál používá učitel při výkladu – pro větší názornost a atraktivnost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výuky,                   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a zároveň jej mohou využívat žáci pro domácí přípravu na výuku.</a:t>
            </a: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202166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7537648" cy="922114"/>
          </a:xfrm>
        </p:spPr>
        <p:txBody>
          <a:bodyPr/>
          <a:lstStyle/>
          <a:p>
            <a:pPr algn="ctr"/>
            <a:r>
              <a:rPr lang="cs-CZ" b="1" dirty="0" smtClean="0">
                <a:latin typeface="Arial" pitchFamily="34" charset="0"/>
                <a:cs typeface="Arial" pitchFamily="34" charset="0"/>
              </a:rPr>
              <a:t>Nepřímé daně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064896" cy="5132040"/>
          </a:xfrm>
        </p:spPr>
        <p:txBody>
          <a:bodyPr>
            <a:noAutofit/>
          </a:bodyPr>
          <a:lstStyle/>
          <a:p>
            <a:pPr marL="114300" indent="0"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Spotřební daně 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Nepřímé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selektivní daně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Stát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jimi cíleně zatěžuje prodej a spotřebu velmi úzké skupiny dobře prodejných výrobků s nízkou elasticitou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poptávky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Tímto mimořádným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zdaněním získává stát značné doplňkové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příjmy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Existence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těchto daní je zdůvodňována negativními zdravotními nebo ekologickými dopady spotřeby těchto výrobků 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Společným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rysem těchto daní je jejich vazba na realizaci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výrobku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11430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11430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11430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11430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11430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114300" indent="0">
              <a:buNone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	</a:t>
            </a:r>
          </a:p>
          <a:p>
            <a:pPr marL="11430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11430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519448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7978080" cy="720079"/>
          </a:xfrm>
        </p:spPr>
        <p:txBody>
          <a:bodyPr/>
          <a:lstStyle/>
          <a:p>
            <a:pPr algn="ctr"/>
            <a:r>
              <a:rPr lang="cs-CZ" sz="4800" b="1" dirty="0" smtClean="0">
                <a:latin typeface="Arial" pitchFamily="34" charset="0"/>
                <a:cs typeface="Arial" pitchFamily="34" charset="0"/>
              </a:rPr>
              <a:t>Spotřební daně</a:t>
            </a:r>
            <a:endParaRPr lang="cs-CZ" sz="4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1612250"/>
            <a:ext cx="7776864" cy="4968552"/>
          </a:xfrm>
        </p:spPr>
        <p:txBody>
          <a:bodyPr>
            <a:noAutofit/>
          </a:bodyPr>
          <a:lstStyle/>
          <a:p>
            <a:pPr>
              <a:buClrTx/>
            </a:pPr>
            <a:endParaRPr lang="cs-CZ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ClrTx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ClrTx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Tx/>
              <a:buFont typeface="Arial" pitchFamily="34" charset="0"/>
              <a:buChar char="•"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ClrTx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ClrTx/>
            </a:pPr>
            <a:endParaRPr lang="cs-CZ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Tx/>
              <a:buFont typeface="Arial" pitchFamily="34" charset="0"/>
              <a:buChar char="•"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ClrTx/>
            </a:pP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ClrTx/>
            </a:pPr>
            <a:endParaRPr lang="cs-CZ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ClrTx/>
            </a:pP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Tx/>
              <a:buFont typeface="Arial" pitchFamily="34" charset="0"/>
              <a:buChar char="•"/>
            </a:pP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Tx/>
              <a:buFont typeface="Arial" pitchFamily="34" charset="0"/>
              <a:buChar char="•"/>
            </a:pP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Tx/>
              <a:buFont typeface="Arial" pitchFamily="34" charset="0"/>
              <a:buChar char="•"/>
            </a:pP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Tx/>
              <a:buFont typeface="Arial" pitchFamily="34" charset="0"/>
              <a:buChar char="•"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1520" y="980728"/>
            <a:ext cx="7920880" cy="821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Poplatník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daně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: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konečný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spotřebitel –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občan 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Plátce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daně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: výrobce nebo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dovozce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Předmět daně: 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v EU vyrobené nebo do EU dovezené výrobky těchto komodit: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uhlovodíková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paliva a maziva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(pohonné hmoty,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	   minerální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oleje)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líh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a lihoviny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pivo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víno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tabákové výrobky</a:t>
            </a:r>
            <a:endParaRPr lang="cs-CZ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Sazby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daně: </a:t>
            </a:r>
          </a:p>
          <a:p>
            <a:r>
              <a:rPr lang="cs-CZ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jsou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stanoveny samostatně pro každý druh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	   	  výrobku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v závislosti na měrných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jednotkách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	- vycházejí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z pevných částek na jednotku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	   	  množství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(Kč/ks, l, tuna…)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	- velikost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daně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není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závislá na ceně výrobku</a:t>
            </a: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9665476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7978080" cy="720079"/>
          </a:xfrm>
        </p:spPr>
        <p:txBody>
          <a:bodyPr/>
          <a:lstStyle/>
          <a:p>
            <a:pPr algn="ctr"/>
            <a:r>
              <a:rPr lang="cs-CZ" sz="4800" b="1" dirty="0" smtClean="0">
                <a:latin typeface="Arial" pitchFamily="34" charset="0"/>
                <a:cs typeface="Arial" pitchFamily="34" charset="0"/>
              </a:rPr>
              <a:t>Spotřební daně</a:t>
            </a:r>
            <a:endParaRPr lang="cs-CZ" sz="4800" b="1" dirty="0"/>
          </a:p>
        </p:txBody>
      </p:sp>
      <p:sp>
        <p:nvSpPr>
          <p:cNvPr id="12" name="Obdélník 11"/>
          <p:cNvSpPr/>
          <p:nvPr/>
        </p:nvSpPr>
        <p:spPr>
          <a:xfrm>
            <a:off x="683568" y="1124744"/>
            <a:ext cx="7416824" cy="5256584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342900" indent="-342900">
              <a:buFont typeface="Arial" pitchFamily="34" charset="0"/>
              <a:buChar char="•"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Vznik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daňové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povinnosti: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vázán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na okamžik vyskladnění výrobku, ne na jeho bezprostřední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prodej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Vyskladnění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je spojeno s povinností vystavit daňový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doklad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Zdaňovací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období: 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jeden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měsíc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Spotřební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daň je nedílnou součástí základu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           pro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výpočet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DPH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Nárok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na vrácení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spotřební daně vzniká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plátci                        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při vývozu nebo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při nákupu vybraných výrobků určených pro výrobu nových výrobků, které budou předmětem spotřební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daně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527124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465640" cy="778098"/>
          </a:xfrm>
        </p:spPr>
        <p:txBody>
          <a:bodyPr/>
          <a:lstStyle/>
          <a:p>
            <a:pPr algn="ctr"/>
            <a:r>
              <a:rPr lang="cs-CZ" sz="4800" b="1" dirty="0" smtClean="0">
                <a:latin typeface="Arial" pitchFamily="34" charset="0"/>
                <a:cs typeface="Arial" pitchFamily="34" charset="0"/>
              </a:rPr>
              <a:t>Spotřební daně</a:t>
            </a:r>
            <a:endParaRPr lang="cs-CZ" sz="4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12776"/>
            <a:ext cx="7992888" cy="4916016"/>
          </a:xfrm>
        </p:spPr>
        <p:txBody>
          <a:bodyPr>
            <a:normAutofit fontScale="25000" lnSpcReduction="20000"/>
          </a:bodyPr>
          <a:lstStyle/>
          <a:p>
            <a:pPr marL="114300" indent="0">
              <a:buNone/>
            </a:pPr>
            <a:r>
              <a:rPr lang="cs-CZ" sz="9600" b="1" dirty="0" smtClean="0">
                <a:latin typeface="Arial" pitchFamily="34" charset="0"/>
                <a:cs typeface="Arial" pitchFamily="34" charset="0"/>
              </a:rPr>
              <a:t>Osvobození </a:t>
            </a:r>
            <a:r>
              <a:rPr lang="cs-CZ" sz="9600" b="1" dirty="0">
                <a:latin typeface="Arial" pitchFamily="34" charset="0"/>
                <a:cs typeface="Arial" pitchFamily="34" charset="0"/>
              </a:rPr>
              <a:t>od daně:</a:t>
            </a:r>
          </a:p>
          <a:p>
            <a:endParaRPr lang="cs-CZ" sz="9600" dirty="0">
              <a:latin typeface="Arial" pitchFamily="34" charset="0"/>
              <a:cs typeface="Arial" pitchFamily="34" charset="0"/>
            </a:endParaRPr>
          </a:p>
          <a:p>
            <a:r>
              <a:rPr lang="cs-CZ" sz="9600" dirty="0" smtClean="0">
                <a:latin typeface="Arial" pitchFamily="34" charset="0"/>
                <a:cs typeface="Arial" pitchFamily="34" charset="0"/>
              </a:rPr>
              <a:t>vybrané </a:t>
            </a:r>
            <a:r>
              <a:rPr lang="cs-CZ" sz="9600" dirty="0">
                <a:latin typeface="Arial" pitchFamily="34" charset="0"/>
                <a:cs typeface="Arial" pitchFamily="34" charset="0"/>
              </a:rPr>
              <a:t>výrobky určené k použití jako vzorky </a:t>
            </a:r>
            <a:r>
              <a:rPr lang="cs-CZ" sz="9600" dirty="0" smtClean="0">
                <a:latin typeface="Arial" pitchFamily="34" charset="0"/>
                <a:cs typeface="Arial" pitchFamily="34" charset="0"/>
              </a:rPr>
              <a:t>                         pro </a:t>
            </a:r>
            <a:r>
              <a:rPr lang="cs-CZ" sz="9600" dirty="0">
                <a:latin typeface="Arial" pitchFamily="34" charset="0"/>
                <a:cs typeface="Arial" pitchFamily="34" charset="0"/>
              </a:rPr>
              <a:t>povinné zkoušky</a:t>
            </a:r>
          </a:p>
          <a:p>
            <a:endParaRPr lang="cs-CZ" sz="9600" dirty="0">
              <a:latin typeface="Arial" pitchFamily="34" charset="0"/>
              <a:cs typeface="Arial" pitchFamily="34" charset="0"/>
            </a:endParaRPr>
          </a:p>
          <a:p>
            <a:r>
              <a:rPr lang="cs-CZ" sz="9600" dirty="0" smtClean="0">
                <a:latin typeface="Arial" pitchFamily="34" charset="0"/>
                <a:cs typeface="Arial" pitchFamily="34" charset="0"/>
              </a:rPr>
              <a:t>pohonné </a:t>
            </a:r>
            <a:r>
              <a:rPr lang="cs-CZ" sz="9600" dirty="0">
                <a:latin typeface="Arial" pitchFamily="34" charset="0"/>
                <a:cs typeface="Arial" pitchFamily="34" charset="0"/>
              </a:rPr>
              <a:t>hmoty pro veřejnou leteckou dopravu</a:t>
            </a:r>
          </a:p>
          <a:p>
            <a:endParaRPr lang="cs-CZ" sz="9600" dirty="0">
              <a:latin typeface="Arial" pitchFamily="34" charset="0"/>
              <a:cs typeface="Arial" pitchFamily="34" charset="0"/>
            </a:endParaRPr>
          </a:p>
          <a:p>
            <a:r>
              <a:rPr lang="cs-CZ" sz="9600" dirty="0" smtClean="0">
                <a:latin typeface="Arial" pitchFamily="34" charset="0"/>
                <a:cs typeface="Arial" pitchFamily="34" charset="0"/>
              </a:rPr>
              <a:t>pohonné </a:t>
            </a:r>
            <a:r>
              <a:rPr lang="cs-CZ" sz="9600" dirty="0">
                <a:latin typeface="Arial" pitchFamily="34" charset="0"/>
                <a:cs typeface="Arial" pitchFamily="34" charset="0"/>
              </a:rPr>
              <a:t>hmoty vyskladněné pro Správu hmotných rezerv </a:t>
            </a:r>
          </a:p>
          <a:p>
            <a:endParaRPr lang="cs-CZ" sz="9600" dirty="0">
              <a:latin typeface="Arial" pitchFamily="34" charset="0"/>
              <a:cs typeface="Arial" pitchFamily="34" charset="0"/>
            </a:endParaRPr>
          </a:p>
          <a:p>
            <a:r>
              <a:rPr lang="cs-CZ" sz="9600" dirty="0" smtClean="0">
                <a:latin typeface="Arial" pitchFamily="34" charset="0"/>
                <a:cs typeface="Arial" pitchFamily="34" charset="0"/>
              </a:rPr>
              <a:t>líh</a:t>
            </a:r>
            <a:r>
              <a:rPr lang="cs-CZ" sz="9600" dirty="0">
                <a:latin typeface="Arial" pitchFamily="34" charset="0"/>
                <a:cs typeface="Arial" pitchFamily="34" charset="0"/>
              </a:rPr>
              <a:t>, který je vstupní surovinou při výrobě potravinářských, mydlářských a farmaceutických </a:t>
            </a:r>
            <a:r>
              <a:rPr lang="cs-CZ" sz="9600" dirty="0" smtClean="0">
                <a:latin typeface="Arial" pitchFamily="34" charset="0"/>
                <a:cs typeface="Arial" pitchFamily="34" charset="0"/>
              </a:rPr>
              <a:t>výrobků </a:t>
            </a:r>
            <a:endParaRPr lang="cs-CZ" sz="9600" dirty="0">
              <a:latin typeface="Arial" pitchFamily="34" charset="0"/>
              <a:cs typeface="Arial" pitchFamily="34" charset="0"/>
            </a:endParaRPr>
          </a:p>
          <a:p>
            <a:endParaRPr lang="cs-CZ" sz="9600" dirty="0">
              <a:latin typeface="Arial" pitchFamily="34" charset="0"/>
              <a:cs typeface="Arial" pitchFamily="34" charset="0"/>
            </a:endParaRPr>
          </a:p>
          <a:p>
            <a:endParaRPr lang="cs-CZ" sz="9600" dirty="0">
              <a:latin typeface="Arial" pitchFamily="34" charset="0"/>
              <a:cs typeface="Arial" pitchFamily="34" charset="0"/>
            </a:endParaRPr>
          </a:p>
          <a:p>
            <a:endParaRPr lang="cs-CZ" sz="9600" dirty="0">
              <a:latin typeface="Arial" pitchFamily="34" charset="0"/>
              <a:cs typeface="Arial" pitchFamily="34" charset="0"/>
            </a:endParaRPr>
          </a:p>
          <a:p>
            <a:endParaRPr lang="cs-CZ" sz="9600" dirty="0">
              <a:latin typeface="Arial" pitchFamily="34" charset="0"/>
              <a:cs typeface="Arial" pitchFamily="34" charset="0"/>
            </a:endParaRPr>
          </a:p>
          <a:p>
            <a:pPr marL="114300" indent="0">
              <a:buNone/>
            </a:pPr>
            <a:endParaRPr lang="cs-CZ" sz="9600" dirty="0">
              <a:latin typeface="Arial" pitchFamily="34" charset="0"/>
              <a:cs typeface="Arial" pitchFamily="34" charset="0"/>
            </a:endParaRPr>
          </a:p>
          <a:p>
            <a:pPr marL="114300" indent="0">
              <a:buNone/>
            </a:pPr>
            <a:endParaRPr lang="cs-CZ" sz="5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615583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Použité zdroje</a:t>
            </a:r>
          </a:p>
        </p:txBody>
      </p:sp>
      <p:sp>
        <p:nvSpPr>
          <p:cNvPr id="5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7499176" cy="4209331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cs-CZ" sz="2000" b="1" dirty="0"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071059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921</TotalTime>
  <Words>302</Words>
  <Application>Microsoft Office PowerPoint</Application>
  <PresentationFormat>Předvádění na obrazovce (4:3)</PresentationFormat>
  <Paragraphs>83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Sousedství</vt:lpstr>
      <vt:lpstr>Snímek 1</vt:lpstr>
      <vt:lpstr>Snímek 2</vt:lpstr>
      <vt:lpstr>Nepřímé daně</vt:lpstr>
      <vt:lpstr>Spotřební daně</vt:lpstr>
      <vt:lpstr>Spotřební daně</vt:lpstr>
      <vt:lpstr>Spotřební daně</vt:lpstr>
      <vt:lpstr>Použité 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ekonomické pojmy</dc:title>
  <dc:creator>PC2</dc:creator>
  <cp:lastModifiedBy>Dum</cp:lastModifiedBy>
  <cp:revision>178</cp:revision>
  <dcterms:created xsi:type="dcterms:W3CDTF">2013-04-15T08:11:55Z</dcterms:created>
  <dcterms:modified xsi:type="dcterms:W3CDTF">2013-06-03T11:50:11Z</dcterms:modified>
</cp:coreProperties>
</file>