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56" r:id="rId2"/>
    <p:sldId id="257" r:id="rId3"/>
    <p:sldId id="258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scatterChart>
        <c:scatterStyle val="smoothMarker"/>
        <c:ser>
          <c:idx val="0"/>
          <c:order val="0"/>
          <c:tx>
            <c:strRef>
              <c:f>List1!$B$4</c:f>
              <c:strCache>
                <c:ptCount val="1"/>
                <c:pt idx="0">
                  <c:v>y</c:v>
                </c:pt>
              </c:strCache>
            </c:strRef>
          </c:tx>
          <c:marker>
            <c:symbol val="none"/>
          </c:marker>
          <c:xVal>
            <c:numRef>
              <c:f>List1!$C$3:$F$3</c:f>
              <c:numCache>
                <c:formatCode>General</c:formatCode>
                <c:ptCount val="4"/>
                <c:pt idx="0">
                  <c:v>0</c:v>
                </c:pt>
                <c:pt idx="1">
                  <c:v>1</c:v>
                </c:pt>
                <c:pt idx="2">
                  <c:v>3</c:v>
                </c:pt>
                <c:pt idx="3">
                  <c:v>10</c:v>
                </c:pt>
              </c:numCache>
            </c:numRef>
          </c:xVal>
          <c:yVal>
            <c:numRef>
              <c:f>List1!$C$4:$F$4</c:f>
              <c:numCache>
                <c:formatCode>General</c:formatCode>
                <c:ptCount val="4"/>
                <c:pt idx="0">
                  <c:v>0</c:v>
                </c:pt>
                <c:pt idx="1">
                  <c:v>5</c:v>
                </c:pt>
                <c:pt idx="2">
                  <c:v>15</c:v>
                </c:pt>
                <c:pt idx="3">
                  <c:v>50</c:v>
                </c:pt>
              </c:numCache>
            </c:numRef>
          </c:yVal>
          <c:smooth val="1"/>
        </c:ser>
        <c:dLbls/>
        <c:axId val="161031680"/>
        <c:axId val="161033216"/>
      </c:scatterChart>
      <c:valAx>
        <c:axId val="161031680"/>
        <c:scaling>
          <c:orientation val="minMax"/>
          <c:min val="-4"/>
        </c:scaling>
        <c:axPos val="b"/>
        <c:numFmt formatCode="General" sourceLinked="1"/>
        <c:tickLblPos val="nextTo"/>
        <c:crossAx val="161033216"/>
        <c:crosses val="autoZero"/>
        <c:crossBetween val="midCat"/>
        <c:majorUnit val="1"/>
      </c:valAx>
      <c:valAx>
        <c:axId val="161033216"/>
        <c:scaling>
          <c:orientation val="minMax"/>
          <c:min val="-10"/>
        </c:scaling>
        <c:axPos val="l"/>
        <c:numFmt formatCode="General" sourceLinked="1"/>
        <c:tickLblPos val="nextTo"/>
        <c:crossAx val="161031680"/>
        <c:crosses val="autoZero"/>
        <c:crossBetween val="midCat"/>
        <c:majorUnit val="5"/>
      </c:valAx>
      <c:spPr>
        <a:ln cap="flat"/>
      </c:spPr>
    </c:plotArea>
    <c:plotVisOnly val="1"/>
    <c:dispBlanksAs val="gap"/>
  </c:chart>
  <c:externalData r:id="rId1"/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752C64-4D4E-4DE4-9D2E-C188B91468B0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4FF24C-A323-4317-81D1-FA019DA7C91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4FF24C-A323-4317-81D1-FA019DA7C91C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4FF24C-A323-4317-81D1-FA019DA7C91C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4FF24C-A323-4317-81D1-FA019DA7C91C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4FF24C-A323-4317-81D1-FA019DA7C91C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4FF24C-A323-4317-81D1-FA019DA7C91C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10DA2E9-99D7-4594-B740-596D3D1ABD4A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4B18176-9028-44DF-9846-EB884B803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06084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Funkce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Autor: 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Mgr. Veronika Dočkalová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VY_32_INOVACE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noProof="0" dirty="0" smtClean="0">
                <a:latin typeface="Calibri"/>
              </a:rPr>
              <a:t>2</a:t>
            </a:r>
            <a:r>
              <a:rPr lang="cs-CZ" dirty="0" smtClean="0">
                <a:latin typeface="Calibri"/>
              </a:rPr>
              <a:t>1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_Co je funkce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Vytvořeno v rámci projektu „EU peníze školám“.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OP VK oblast podpory 1.4 s názvem Zlepšení podmínek pro vzdělávání na základních školách.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806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840479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6552" y="548680"/>
            <a:ext cx="2230897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3600" dirty="0" smtClean="0"/>
              <a:t>Funkce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7313" y="1887215"/>
            <a:ext cx="46520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Vyjadřuje závislost dvou veličin.</a:t>
            </a:r>
            <a:endParaRPr lang="cs-CZ" sz="2400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51992" y="3074184"/>
            <a:ext cx="647645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Uveďme některé příklady:</a:t>
            </a:r>
          </a:p>
          <a:p>
            <a:endParaRPr lang="cs-CZ" sz="2400" b="1" i="1" dirty="0"/>
          </a:p>
          <a:p>
            <a:pPr marL="342900" indent="-342900">
              <a:buFontTx/>
              <a:buChar char="-"/>
            </a:pPr>
            <a:r>
              <a:rPr lang="cs-CZ" sz="2400" i="1" dirty="0"/>
              <a:t>d</a:t>
            </a:r>
            <a:r>
              <a:rPr lang="cs-CZ" sz="2400" i="1" dirty="0" smtClean="0"/>
              <a:t>ráha je závislá na čase</a:t>
            </a:r>
          </a:p>
          <a:p>
            <a:pPr marL="342900" indent="-342900">
              <a:buFontTx/>
              <a:buChar char="-"/>
            </a:pPr>
            <a:r>
              <a:rPr lang="cs-CZ" sz="2400" i="1" dirty="0"/>
              <a:t>h</a:t>
            </a:r>
            <a:r>
              <a:rPr lang="cs-CZ" sz="2400" i="1" dirty="0" smtClean="0"/>
              <a:t>motnost tělesa je závislá na jeho objemu</a:t>
            </a:r>
          </a:p>
          <a:p>
            <a:pPr marL="342900" indent="-342900">
              <a:buFontTx/>
              <a:buChar char="-"/>
            </a:pPr>
            <a:r>
              <a:rPr lang="cs-CZ" sz="2400" i="1" dirty="0" smtClean="0"/>
              <a:t>…….</a:t>
            </a:r>
            <a:endParaRPr lang="cs-CZ" sz="2400" i="1" dirty="0"/>
          </a:p>
        </p:txBody>
      </p:sp>
      <p:pic>
        <p:nvPicPr>
          <p:cNvPr id="1026" name="Picture 2" descr="C:\Users\vlastnik\AppData\Local\Microsoft\Windows\Temporary Internet Files\Content.IE5\XGJZ7P72\MC9004465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276872"/>
            <a:ext cx="1790700" cy="1427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26594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15745" y="404664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Definice funkce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268782" y="1875578"/>
            <a:ext cx="62760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Funkce je předpis, který každému číslu</a:t>
            </a:r>
          </a:p>
          <a:p>
            <a:r>
              <a:rPr lang="cs-CZ" sz="2400" dirty="0" smtClean="0"/>
              <a:t>přiřazuje právě jedno (nejvýše jedno) číslo.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331640" y="3102059"/>
            <a:ext cx="546014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Předpisem funkce je rovnice (vzorec):</a:t>
            </a:r>
          </a:p>
          <a:p>
            <a:endParaRPr lang="cs-CZ" sz="2400" dirty="0"/>
          </a:p>
          <a:p>
            <a:pPr algn="ctr"/>
            <a:r>
              <a:rPr lang="cs-CZ" sz="2400" b="1" dirty="0" smtClean="0"/>
              <a:t>y = f(x)</a:t>
            </a:r>
            <a:r>
              <a:rPr lang="cs-CZ" sz="2400" dirty="0" smtClean="0"/>
              <a:t>	např. </a:t>
            </a:r>
            <a:r>
              <a:rPr lang="cs-CZ" sz="2400" b="1" dirty="0" smtClean="0"/>
              <a:t>y = 3x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21182" y="4725144"/>
            <a:ext cx="62929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x …. nezávislá proměnná (můžu ji měnit)</a:t>
            </a:r>
          </a:p>
          <a:p>
            <a:r>
              <a:rPr lang="cs-CZ" sz="2400" dirty="0"/>
              <a:t>y</a:t>
            </a:r>
            <a:r>
              <a:rPr lang="cs-CZ" sz="2400" dirty="0" smtClean="0"/>
              <a:t> …. závislá proměnná (je dána hodnotou x)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4313228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15745" y="845840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Definiční obor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691680" y="2060848"/>
            <a:ext cx="5832648" cy="7920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i="1" dirty="0" smtClean="0"/>
              <a:t>D(f) ….</a:t>
            </a:r>
            <a:r>
              <a:rPr lang="cs-CZ" sz="2400" dirty="0" smtClean="0"/>
              <a:t>množina všech čísel </a:t>
            </a:r>
            <a:r>
              <a:rPr lang="cs-CZ" sz="2400" i="1" dirty="0" smtClean="0"/>
              <a:t>x</a:t>
            </a:r>
            <a:r>
              <a:rPr lang="cs-CZ" sz="3200" i="1" dirty="0" smtClean="0"/>
              <a:t> </a:t>
            </a:r>
          </a:p>
          <a:p>
            <a:pPr marL="0" indent="0">
              <a:buNone/>
            </a:pPr>
            <a:endParaRPr lang="cs-CZ" i="1" dirty="0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1315745" y="3294112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indent="0" algn="ctr">
              <a:buFont typeface="Georgia" pitchFamily="18" charset="0"/>
              <a:buNone/>
            </a:pPr>
            <a:r>
              <a:rPr lang="cs-CZ" dirty="0" smtClean="0"/>
              <a:t>Obor hodnot</a:t>
            </a:r>
            <a:endParaRPr lang="cs-CZ" dirty="0"/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1691680" y="4293096"/>
            <a:ext cx="5832648" cy="792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Georgia" pitchFamily="18" charset="0"/>
              <a:buNone/>
            </a:pPr>
            <a:r>
              <a:rPr lang="cs-CZ" sz="3200" i="1" dirty="0"/>
              <a:t>H</a:t>
            </a:r>
            <a:r>
              <a:rPr lang="cs-CZ" sz="3200" i="1" dirty="0" smtClean="0"/>
              <a:t>(f) ….</a:t>
            </a:r>
            <a:r>
              <a:rPr lang="cs-CZ" sz="2400" dirty="0" smtClean="0"/>
              <a:t>množina všech čísel </a:t>
            </a:r>
            <a:r>
              <a:rPr lang="cs-CZ" sz="2400" i="1" dirty="0"/>
              <a:t>y</a:t>
            </a:r>
            <a:r>
              <a:rPr lang="cs-CZ" sz="3200" i="1" dirty="0" smtClean="0"/>
              <a:t> </a:t>
            </a:r>
          </a:p>
          <a:p>
            <a:pPr marL="0" indent="0">
              <a:buFont typeface="Georgia" pitchFamily="18" charset="0"/>
              <a:buNone/>
            </a:pP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4055638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1" grpId="0"/>
      <p:bldP spid="1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95020" y="548680"/>
            <a:ext cx="635396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3600" dirty="0" smtClean="0"/>
              <a:t>Funkce může být zadána:</a:t>
            </a:r>
            <a:endParaRPr lang="cs-CZ" sz="36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683568" y="1772816"/>
                <a:ext cx="7344816" cy="7855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AutoNum type="arabicPeriod"/>
                </a:pPr>
                <a:r>
                  <a:rPr lang="cs-CZ" dirty="0" smtClean="0"/>
                  <a:t>Předpisem</a:t>
                </a:r>
              </a:p>
              <a:p>
                <a:pPr lvl="3"/>
                <a:r>
                  <a:rPr lang="cs-CZ" dirty="0"/>
                  <a:t>	</a:t>
                </a:r>
                <a:r>
                  <a:rPr lang="cs-CZ" dirty="0" smtClean="0"/>
                  <a:t>y = 5x		y = 2x + 50	y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 −10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1772816"/>
                <a:ext cx="7344816" cy="785536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581" t="-46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755576" y="2996952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Tabulkou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17458731"/>
              </p:ext>
            </p:extLst>
          </p:nvPr>
        </p:nvGraphicFramePr>
        <p:xfrm>
          <a:off x="2535209" y="3010367"/>
          <a:ext cx="6096000" cy="74168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 = 5x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755576" y="4869160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Grafem</a:t>
            </a:r>
            <a:endParaRPr lang="cs-CZ" dirty="0"/>
          </a:p>
        </p:txBody>
      </p:sp>
      <p:graphicFrame>
        <p:nvGraphicFramePr>
          <p:cNvPr id="30" name="Graf 2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543877575"/>
              </p:ext>
            </p:extLst>
          </p:nvPr>
        </p:nvGraphicFramePr>
        <p:xfrm>
          <a:off x="2840397" y="4005063"/>
          <a:ext cx="5040560" cy="285293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xmlns="" val="1438311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/>
      <p:bldP spid="12" grpId="0"/>
      <p:bldGraphic spid="30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772400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Zdroj obrázků – galerie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Klipart www.office.</a:t>
            </a: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microsoft.com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lvl="0">
              <a:buClr>
                <a:srgbClr val="0BD0D9"/>
              </a:buClr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Vytvořeno jako DUM do předmětu matematika na </a:t>
            </a:r>
            <a:r>
              <a:rPr lang="cs-CZ" sz="2000" dirty="0">
                <a:latin typeface="Constantia"/>
              </a:rPr>
              <a:t>Základní škole </a:t>
            </a:r>
            <a:br>
              <a:rPr lang="cs-CZ" sz="2000" dirty="0">
                <a:latin typeface="Constantia"/>
              </a:rPr>
            </a:br>
            <a:r>
              <a:rPr lang="cs-CZ" sz="2000" dirty="0" smtClean="0">
                <a:latin typeface="Constantia"/>
              </a:rPr>
              <a:t>Mladá </a:t>
            </a:r>
            <a:r>
              <a:rPr lang="cs-CZ" sz="2000" dirty="0">
                <a:latin typeface="Constantia"/>
              </a:rPr>
              <a:t>Boleslav, 17. listopadu 1325, příspěvková organizace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pro devátý ročník základní školy.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slouží k doplnění úvodního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výkladu o funkcích.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doporučuji prezentovat pomocí dataprojektoru.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byl vytvořen a pilotován ve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II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. pololetí školního roku 2011/2012.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21740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234</TotalTime>
  <Words>168</Words>
  <Application>Microsoft Office PowerPoint</Application>
  <PresentationFormat>Předvádění na obrazovce (4:3)</PresentationFormat>
  <Paragraphs>62</Paragraphs>
  <Slides>6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Snímek 1</vt:lpstr>
      <vt:lpstr>Funkce</vt:lpstr>
      <vt:lpstr>Definice funkce</vt:lpstr>
      <vt:lpstr>Definiční obor</vt:lpstr>
      <vt:lpstr>Funkce může být zadána:</vt:lpstr>
      <vt:lpstr>Snímek 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Kružnice a kruh</dc:title>
  <dc:creator>vlastnik</dc:creator>
  <cp:lastModifiedBy>šárka</cp:lastModifiedBy>
  <cp:revision>34</cp:revision>
  <dcterms:created xsi:type="dcterms:W3CDTF">2011-11-21T15:50:20Z</dcterms:created>
  <dcterms:modified xsi:type="dcterms:W3CDTF">2013-06-03T12:12:10Z</dcterms:modified>
</cp:coreProperties>
</file>