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93" r:id="rId2"/>
    <p:sldId id="306" r:id="rId3"/>
    <p:sldId id="256" r:id="rId4"/>
    <p:sldId id="305" r:id="rId5"/>
    <p:sldId id="257" r:id="rId6"/>
    <p:sldId id="258" r:id="rId7"/>
    <p:sldId id="292" r:id="rId8"/>
    <p:sldId id="304" r:id="rId9"/>
    <p:sldId id="303" r:id="rId10"/>
    <p:sldId id="259" r:id="rId11"/>
    <p:sldId id="260" r:id="rId12"/>
    <p:sldId id="261" r:id="rId13"/>
    <p:sldId id="262" r:id="rId14"/>
    <p:sldId id="301" r:id="rId15"/>
    <p:sldId id="30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97" r:id="rId25"/>
    <p:sldId id="272" r:id="rId26"/>
    <p:sldId id="271" r:id="rId27"/>
    <p:sldId id="273" r:id="rId28"/>
    <p:sldId id="296" r:id="rId29"/>
    <p:sldId id="274" r:id="rId30"/>
    <p:sldId id="275" r:id="rId31"/>
    <p:sldId id="276" r:id="rId32"/>
    <p:sldId id="277" r:id="rId33"/>
    <p:sldId id="295" r:id="rId34"/>
    <p:sldId id="278" r:id="rId35"/>
    <p:sldId id="279" r:id="rId36"/>
    <p:sldId id="280" r:id="rId37"/>
    <p:sldId id="294" r:id="rId38"/>
    <p:sldId id="281" r:id="rId39"/>
    <p:sldId id="282" r:id="rId40"/>
    <p:sldId id="283" r:id="rId41"/>
    <p:sldId id="299" r:id="rId42"/>
    <p:sldId id="284" r:id="rId43"/>
    <p:sldId id="285" r:id="rId44"/>
    <p:sldId id="286" r:id="rId45"/>
    <p:sldId id="287" r:id="rId46"/>
    <p:sldId id="300" r:id="rId47"/>
    <p:sldId id="288" r:id="rId48"/>
    <p:sldId id="289" r:id="rId49"/>
    <p:sldId id="291" r:id="rId5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95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65F5BBB-FA2F-4CF0-9305-9200EEB9BC58}" type="datetimeFigureOut">
              <a:rPr lang="cs-CZ" smtClean="0"/>
              <a:t>21.10.2011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1C16AED-21EF-4ED7-861B-63EEAF31BF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ru.wikipedia.org/wiki/%D0%A1%D1%83%D0%B7%D0%B4%D0%B0%D0%BB%D1%8C" TargetMode="External"/><Relationship Id="rId3" Type="http://schemas.openxmlformats.org/officeDocument/2006/relationships/hyperlink" Target="http://ru.wikipedia.org/wiki/%D0%9F%D0%B5%D1%80%D0%B5%D1%81%D0%BB%D0%B0%D0%B2%D0%BB%D1%8C-%D0%97%D0%B0%D0%BB%D0%B5%D1%81%D1%81%D0%BA%D0%B8%D0%B9" TargetMode="External"/><Relationship Id="rId7" Type="http://schemas.openxmlformats.org/officeDocument/2006/relationships/hyperlink" Target="http://ru.wikipedia.org/wiki/%D0%98%D0%B2%D0%B0%D0%BD%D0%BE%D0%B2%D0%BE" TargetMode="External"/><Relationship Id="rId2" Type="http://schemas.openxmlformats.org/officeDocument/2006/relationships/hyperlink" Target="http://ru.wikipedia.org/wiki/%D0%A1%D0%B5%D1%80%D0%B3%D0%B8%D0%B5%D0%B2_%D0%9F%D0%BE%D1%81%D0%B0%D0%B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u.wikipedia.org/wiki/%D0%9A%D0%BE%D1%81%D1%82%D1%80%D0%BE%D0%BC%D0%B0" TargetMode="External"/><Relationship Id="rId5" Type="http://schemas.openxmlformats.org/officeDocument/2006/relationships/hyperlink" Target="http://ru.wikipedia.org/wiki/%D0%AF%D1%80%D0%BE%D1%81%D0%BB%D0%B0%D0%B2%D0%BB%D1%8C" TargetMode="External"/><Relationship Id="rId4" Type="http://schemas.openxmlformats.org/officeDocument/2006/relationships/hyperlink" Target="http://ru.wikipedia.org/wiki/%D0%A0%D0%BE%D1%81%D1%82%D0%BE%D0%B2" TargetMode="External"/><Relationship Id="rId9" Type="http://schemas.openxmlformats.org/officeDocument/2006/relationships/hyperlink" Target="http://ru.wikipedia.org/wiki/%D0%92%D0%BB%D0%B0%D0%B4%D0%B8%D0%BC%D0%B8%D1%80_(%D0%B3%D0%BE%D1%80%D0%BE%D0%B4)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9837" y="1124744"/>
            <a:ext cx="8229600" cy="1143000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pic>
        <p:nvPicPr>
          <p:cNvPr id="4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367" y="4933891"/>
            <a:ext cx="9266524" cy="194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82975" y="3236849"/>
            <a:ext cx="8463325" cy="20621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VY_32_INOVACE_05_31_</a:t>
            </a:r>
            <a:r>
              <a:rPr lang="az-Cyrl-A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ЗОЛОТОЕ</a:t>
            </a:r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az-Cyrl-A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КОЛЬЦО РОССИИ</a:t>
            </a:r>
            <a:endParaRPr lang="cs-CZ" sz="3200" b="1" cap="none" spc="0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az-Cyrl-A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/>
            </a:r>
            <a:br>
              <a:rPr lang="az-Cyrl-AZ" sz="32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</a:b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8454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az-Cyrl-AZ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ЗОЛОТОЕ</a:t>
            </a:r>
            <a:r>
              <a:rPr lang="cs-CZ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az-Cyrl-AZ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КОЛЬЦО РОССИИ</a:t>
            </a:r>
            <a:r>
              <a:rPr lang="cs-CZ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výkladové </a:t>
            </a:r>
            <a:r>
              <a:rPr lang="cs-CZ" dirty="0" smtClean="0"/>
              <a:t>učivo – Cestujeme po Rusku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/>
              <a:t>obohacení a rozšíření učiva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</a:t>
            </a:r>
            <a:r>
              <a:rPr lang="cs-CZ" b="1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mtClean="0"/>
              <a:t>Rusko, cestování</a:t>
            </a:r>
            <a:endParaRPr lang="cs-CZ" dirty="0" smtClean="0"/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844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2609850"/>
          </a:xfrm>
        </p:spPr>
        <p:txBody>
          <a:bodyPr/>
          <a:lstStyle/>
          <a:p>
            <a:r>
              <a:rPr lang="az-Cyrl-AZ" sz="7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ЗОЛОТОЕ </a:t>
            </a:r>
            <a:br>
              <a:rPr lang="az-Cyrl-AZ" sz="7200" dirty="0">
                <a:solidFill>
                  <a:schemeClr val="accent5">
                    <a:lumMod val="60000"/>
                    <a:lumOff val="40000"/>
                  </a:schemeClr>
                </a:solidFill>
              </a:rPr>
            </a:br>
            <a:r>
              <a:rPr lang="az-Cyrl-AZ" sz="72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КОЛЬЦО РОССИИ</a:t>
            </a:r>
            <a:br>
              <a:rPr lang="az-Cyrl-AZ" sz="7200" dirty="0">
                <a:solidFill>
                  <a:schemeClr val="accent5">
                    <a:lumMod val="60000"/>
                    <a:lumOff val="40000"/>
                  </a:schemeClr>
                </a:solidFill>
              </a:rPr>
            </a:br>
            <a:endParaRPr lang="cs-CZ" sz="72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20888"/>
            <a:ext cx="4140000" cy="41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76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000"/>
            <a:ext cx="6696000" cy="66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7698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77072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dirty="0" smtClean="0"/>
              <a:t>K</a:t>
            </a:r>
            <a:r>
              <a:rPr lang="ru-RU" sz="5400" dirty="0" smtClean="0"/>
              <a:t>ольцо </a:t>
            </a:r>
            <a:r>
              <a:rPr lang="ru-RU" sz="5400" dirty="0"/>
              <a:t>из древних городов Владимирской и Московской Руси, составляющих единый туристический маршрут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492706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dirty="0"/>
              <a:t>В Золотое кольцо входят восемь основных городов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ru-RU" sz="4000" b="1" dirty="0">
                <a:solidFill>
                  <a:schemeClr val="accent5">
                    <a:lumMod val="40000"/>
                    <a:lumOff val="60000"/>
                  </a:schemeClr>
                </a:solidFill>
                <a:hlinkClick r:id="rId2" tooltip="Сергиев Посад"/>
              </a:rPr>
              <a:t>Сергиев </a:t>
            </a:r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hlinkClick r:id="rId2" tooltip="Сергиев Посад"/>
              </a:rPr>
              <a:t>Посад</a:t>
            </a:r>
            <a:endParaRPr lang="cs-CZ" sz="4000" b="1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hlinkClick r:id="rId3" tooltip="Переславль-Залесский"/>
              </a:rPr>
              <a:t>Переславль-Залесский</a:t>
            </a:r>
            <a:endParaRPr lang="cs-CZ" sz="4000" b="1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hlinkClick r:id="rId4" tooltip="Ростов"/>
              </a:rPr>
              <a:t>Ростов</a:t>
            </a:r>
            <a:endParaRPr lang="cs-CZ" sz="4000" b="1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hlinkClick r:id="rId5" tooltip="Ярославль"/>
              </a:rPr>
              <a:t>Ярославль</a:t>
            </a:r>
            <a:endParaRPr lang="cs-CZ" sz="4000" b="1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hlinkClick r:id="rId6" tooltip="Кострома"/>
              </a:rPr>
              <a:t>Кострома</a:t>
            </a:r>
            <a:endParaRPr lang="cs-CZ" sz="4000" b="1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hlinkClick r:id="rId7" tooltip="Иваново"/>
              </a:rPr>
              <a:t>Иваново</a:t>
            </a:r>
            <a:endParaRPr lang="cs-CZ" sz="4000" b="1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ru-RU" sz="4000" b="1" dirty="0">
                <a:solidFill>
                  <a:schemeClr val="accent5">
                    <a:lumMod val="40000"/>
                    <a:lumOff val="60000"/>
                  </a:schemeClr>
                </a:solidFill>
                <a:hlinkClick r:id="rId8" tooltip="Суздаль"/>
              </a:rPr>
              <a:t>Суздаль</a:t>
            </a:r>
            <a:r>
              <a:rPr lang="ru-RU" sz="40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endParaRPr lang="cs-CZ" sz="4000" b="1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ru-RU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ru-RU" sz="4000" b="1" dirty="0">
                <a:solidFill>
                  <a:schemeClr val="accent5">
                    <a:lumMod val="40000"/>
                    <a:lumOff val="60000"/>
                  </a:schemeClr>
                </a:solidFill>
                <a:hlinkClick r:id="rId9" tooltip="Владимир (город)"/>
              </a:rPr>
              <a:t>Владимир</a:t>
            </a:r>
            <a:r>
              <a:rPr lang="ru-RU" sz="40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.</a:t>
            </a:r>
            <a:endParaRPr lang="cs-CZ" sz="4000" b="1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663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>
            <a:noAutofit/>
          </a:bodyPr>
          <a:lstStyle/>
          <a:p>
            <a:r>
              <a:rPr lang="az-Cyrl-AZ" sz="8800" dirty="0"/>
              <a:t>Сергиев Посад</a:t>
            </a:r>
            <a:endParaRPr lang="cs-CZ" sz="8800" dirty="0"/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33056"/>
            <a:ext cx="3929729" cy="26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038" y="404664"/>
            <a:ext cx="1657350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221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algn="ctr"/>
            <a:r>
              <a:rPr lang="ru-RU" b="1" dirty="0"/>
              <a:t>Сергиев Посад назван в честь Преподобного Сергия, основавшего крупнейший в России монастырь.</a:t>
            </a:r>
          </a:p>
          <a:p>
            <a:pPr algn="ctr"/>
            <a:endParaRPr lang="cs-CZ" b="1" dirty="0" smtClean="0"/>
          </a:p>
          <a:p>
            <a:pPr algn="ctr"/>
            <a:r>
              <a:rPr lang="ru-RU" b="1" dirty="0" smtClean="0"/>
              <a:t>Но </a:t>
            </a:r>
            <a:r>
              <a:rPr lang="ru-RU" b="1" dirty="0"/>
              <a:t>наибольшую популярность завоевала сергиевская игрушка. Недаром Сергиев Посад называли «столицей потешного царства». Купить игрушку у стен Лавры - значит совершить богоугодное дело. Ведь сам Преподобный Сергий резал игрушки на потеху ребятишкам. Монастырь не отставал от местных промышленников.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3021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44000" cy="64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1470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dirty="0"/>
              <a:t/>
            </a:r>
            <a:br>
              <a:rPr lang="az-Cyrl-A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069160"/>
          </a:xfrm>
        </p:spPr>
        <p:txBody>
          <a:bodyPr>
            <a:noAutofit/>
          </a:bodyPr>
          <a:lstStyle/>
          <a:p>
            <a:pPr algn="ctr"/>
            <a:r>
              <a:rPr lang="ru-RU" sz="4400" b="1" dirty="0">
                <a:solidFill>
                  <a:schemeClr val="accent6"/>
                </a:solidFill>
              </a:rPr>
              <a:t>Многочисленные архитектурные сооружения Троице-Сергиевой Лавры выстроены лучшими зодчими страны в XV—XIX вв</a:t>
            </a:r>
            <a:r>
              <a:rPr lang="ru-RU" sz="4400" b="1" dirty="0" smtClean="0">
                <a:solidFill>
                  <a:schemeClr val="accent6"/>
                </a:solidFill>
              </a:rPr>
              <a:t>.</a:t>
            </a:r>
            <a:endParaRPr lang="cs-CZ" sz="4400" b="1" dirty="0" smtClean="0">
              <a:solidFill>
                <a:schemeClr val="accent6"/>
              </a:solidFill>
            </a:endParaRPr>
          </a:p>
          <a:p>
            <a:pPr algn="ctr"/>
            <a:r>
              <a:rPr lang="ru-RU" sz="4400" b="1" dirty="0">
                <a:solidFill>
                  <a:schemeClr val="accent6"/>
                </a:solidFill>
              </a:rPr>
              <a:t>Ансамбль монастыря включает более 50 зданий различного назначения.</a:t>
            </a:r>
            <a:endParaRPr lang="cs-CZ" sz="4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454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202" y="0"/>
            <a:ext cx="9832055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073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0"/>
            <a:ext cx="4608000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524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539552" y="4077072"/>
            <a:ext cx="8229600" cy="1143000"/>
          </a:xfrm>
        </p:spPr>
        <p:txBody>
          <a:bodyPr>
            <a:noAutofit/>
          </a:bodyPr>
          <a:lstStyle/>
          <a:p>
            <a:r>
              <a:rPr lang="az-Cyrl-AZ" sz="7200" dirty="0"/>
              <a:t>Переславль-Залесский</a:t>
            </a:r>
            <a:br>
              <a:rPr lang="az-Cyrl-AZ" sz="7200" dirty="0"/>
            </a:br>
            <a:endParaRPr lang="cs-CZ" sz="7200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21088"/>
            <a:ext cx="3306656" cy="22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003" y="404664"/>
            <a:ext cx="1272282" cy="15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9407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ru-RU" b="1" dirty="0"/>
              <a:t>У Плещеева озера, в ста километрах от Москвы раскинулся Переславль-Залесский. Издавна селились люди вокруг озера, плескавшего волны даже при небольшом ветре. Здесь в 1152 г. на пересечении торговых путей князь Юрий Долгорукий основал новый город.</a:t>
            </a:r>
          </a:p>
          <a:p>
            <a:pPr algn="ctr"/>
            <a:r>
              <a:rPr lang="ru-RU" b="1" dirty="0"/>
              <a:t>После присоединения в 1302 году к Московскому княжеству Переславль видел почти всех великих князей и царей</a:t>
            </a:r>
            <a:r>
              <a:rPr lang="ru-RU" b="1" dirty="0" smtClean="0"/>
              <a:t>.</a:t>
            </a:r>
            <a:endParaRPr lang="cs-CZ" b="1" dirty="0" smtClean="0"/>
          </a:p>
          <a:p>
            <a:pPr algn="ctr"/>
            <a:r>
              <a:rPr lang="ru-RU" b="1" dirty="0"/>
              <a:t>В начале XVII века Переславль-Залесский был захвачен польско-литовскими интервентами, которых в 1609 г. войска Скопина-Шуйского выбили из города. Вместе с ополчением Минина и Пожарского переславцы приняли участие в освобождении Москвы.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9291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92696"/>
            <a:ext cx="8685726" cy="54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6280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400600"/>
          </a:xfrm>
        </p:spPr>
        <p:txBody>
          <a:bodyPr/>
          <a:lstStyle/>
          <a:p>
            <a:pPr indent="0" algn="ctr">
              <a:buNone/>
            </a:pPr>
            <a:r>
              <a:rPr lang="az-Cyrl-AZ" sz="4400" b="1" dirty="0"/>
              <a:t>В городе — шесть </a:t>
            </a:r>
            <a:r>
              <a:rPr lang="az-Cyrl-AZ" sz="4400" b="1" dirty="0" smtClean="0"/>
              <a:t>монастырей</a:t>
            </a:r>
            <a:endParaRPr lang="cs-CZ" sz="4400" b="1" dirty="0" smtClean="0"/>
          </a:p>
          <a:p>
            <a:pPr indent="0" algn="ctr">
              <a:buNone/>
            </a:pPr>
            <a:endParaRPr lang="cs-CZ" dirty="0"/>
          </a:p>
          <a:p>
            <a:pPr algn="ctr"/>
            <a:r>
              <a:rPr lang="az-Cyrl-AZ" sz="3600" b="1" dirty="0"/>
              <a:t>Горицкий </a:t>
            </a:r>
            <a:r>
              <a:rPr lang="az-Cyrl-AZ" sz="3600" b="1" dirty="0" smtClean="0"/>
              <a:t>монастырь</a:t>
            </a:r>
            <a:endParaRPr lang="cs-CZ" sz="3600" b="1" dirty="0" smtClean="0"/>
          </a:p>
          <a:p>
            <a:pPr algn="ctr"/>
            <a:r>
              <a:rPr lang="az-Cyrl-AZ" sz="3600" b="1" dirty="0"/>
              <a:t>Никитский мужской </a:t>
            </a:r>
            <a:r>
              <a:rPr lang="az-Cyrl-AZ" sz="3600" b="1" dirty="0" smtClean="0"/>
              <a:t>монастырь</a:t>
            </a:r>
            <a:endParaRPr lang="cs-CZ" sz="3600" b="1" dirty="0" smtClean="0"/>
          </a:p>
          <a:p>
            <a:pPr algn="ctr"/>
            <a:r>
              <a:rPr lang="az-Cyrl-AZ" sz="3600" b="1" dirty="0"/>
              <a:t>Никольский </a:t>
            </a:r>
            <a:r>
              <a:rPr lang="az-Cyrl-AZ" sz="3600" b="1" dirty="0" smtClean="0"/>
              <a:t>монастырь</a:t>
            </a:r>
            <a:endParaRPr lang="cs-CZ" sz="3600" b="1" dirty="0" smtClean="0"/>
          </a:p>
          <a:p>
            <a:pPr algn="ctr"/>
            <a:r>
              <a:rPr lang="az-Cyrl-AZ" sz="3600" b="1" dirty="0"/>
              <a:t>Свято-Троицкий Данилов </a:t>
            </a:r>
            <a:r>
              <a:rPr lang="az-Cyrl-AZ" sz="3600" b="1" dirty="0" smtClean="0"/>
              <a:t>монастырь</a:t>
            </a:r>
            <a:endParaRPr lang="cs-CZ" sz="3600" b="1" dirty="0" smtClean="0"/>
          </a:p>
          <a:p>
            <a:pPr algn="ctr"/>
            <a:r>
              <a:rPr lang="az-Cyrl-AZ" sz="3600" b="1" dirty="0"/>
              <a:t>Сретенский Новодевичий </a:t>
            </a:r>
            <a:r>
              <a:rPr lang="az-Cyrl-AZ" sz="3600" b="1" dirty="0" smtClean="0"/>
              <a:t>монастырь</a:t>
            </a:r>
            <a:endParaRPr lang="cs-CZ" sz="3600" b="1" dirty="0" smtClean="0"/>
          </a:p>
          <a:p>
            <a:pPr algn="ctr"/>
            <a:r>
              <a:rPr lang="az-Cyrl-AZ" sz="3600" b="1" dirty="0"/>
              <a:t>Феодоровский монастырь</a:t>
            </a:r>
          </a:p>
          <a:p>
            <a:pPr algn="ctr"/>
            <a:endParaRPr lang="az-Cyrl-AZ" b="1" dirty="0"/>
          </a:p>
          <a:p>
            <a:pPr algn="ctr"/>
            <a:endParaRPr lang="az-Cyrl-AZ" b="1" dirty="0"/>
          </a:p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endParaRPr lang="az-Cyrl-A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62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000" y="0"/>
            <a:ext cx="9168000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39752" y="429494"/>
            <a:ext cx="491993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 smtClean="0">
                <a:solidFill>
                  <a:schemeClr val="bg2">
                    <a:lumMod val="50000"/>
                  </a:schemeClr>
                </a:solidFill>
              </a:rPr>
              <a:t>Горицкий монастырь</a:t>
            </a:r>
            <a:endParaRPr lang="az-Cyrl-AZ" sz="40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73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7047" y="59184"/>
            <a:ext cx="9391047" cy="68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72976" y="476672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az-Cyrl-AZ" sz="3600" b="1" dirty="0" smtClean="0">
                <a:solidFill>
                  <a:schemeClr val="bg2">
                    <a:lumMod val="50000"/>
                  </a:schemeClr>
                </a:solidFill>
              </a:rPr>
              <a:t>Никитский монастырь (Переславль-Залесский)</a:t>
            </a:r>
            <a:endParaRPr lang="cs-CZ" sz="36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73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07240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6340" y="5949280"/>
            <a:ext cx="84545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6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Никольский единоверческий монастырь</a:t>
            </a:r>
            <a:endParaRPr lang="cs-CZ" sz="36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85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0804" y="0"/>
            <a:ext cx="10014804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-646198" y="404664"/>
            <a:ext cx="543892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az-Cyrl-AZ" sz="36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Свято-Троицкий Данилов </a:t>
            </a:r>
            <a:endParaRPr lang="cs-CZ" sz="3600" b="1" dirty="0" smtClean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pPr algn="ctr"/>
            <a:r>
              <a:rPr lang="az-Cyrl-AZ" sz="3600" b="1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монастырь</a:t>
            </a:r>
            <a:endParaRPr lang="cs-CZ" sz="36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0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0"/>
            <a:ext cx="9833472" cy="6847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39752" y="260648"/>
            <a:ext cx="611417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000" b="1" dirty="0" smtClean="0">
                <a:solidFill>
                  <a:schemeClr val="bg1"/>
                </a:solidFill>
              </a:rPr>
              <a:t>Сретенский Новодевичий </a:t>
            </a:r>
            <a:endParaRPr lang="cs-CZ" sz="4000" b="1" dirty="0" smtClean="0">
              <a:solidFill>
                <a:schemeClr val="bg1"/>
              </a:solidFill>
            </a:endParaRPr>
          </a:p>
          <a:p>
            <a:pPr algn="ctr"/>
            <a:r>
              <a:rPr lang="az-Cyrl-AZ" sz="4000" b="1" dirty="0" smtClean="0">
                <a:solidFill>
                  <a:schemeClr val="bg1"/>
                </a:solidFill>
              </a:rPr>
              <a:t>монастырь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3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6" r="3089"/>
          <a:stretch/>
        </p:blipFill>
        <p:spPr bwMode="auto">
          <a:xfrm>
            <a:off x="971600" y="32609"/>
            <a:ext cx="7290487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36751" y="884039"/>
            <a:ext cx="676018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 smtClean="0">
                <a:solidFill>
                  <a:schemeClr val="bg2">
                    <a:lumMod val="25000"/>
                  </a:schemeClr>
                </a:solidFill>
              </a:rPr>
              <a:t>Феодоровский монастырь</a:t>
            </a:r>
            <a:endParaRPr lang="cs-CZ" sz="4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711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6450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3300" dirty="0"/>
              <a:t>Ростов</a:t>
            </a:r>
            <a:r>
              <a:rPr lang="az-Cyrl-AZ" dirty="0"/>
              <a:t/>
            </a:r>
            <a:br>
              <a:rPr lang="az-Cyrl-AZ" dirty="0"/>
            </a:br>
            <a:endParaRPr lang="cs-CZ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149080"/>
            <a:ext cx="3356382" cy="22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348" y="174866"/>
            <a:ext cx="1657350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854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fontScale="92500"/>
          </a:bodyPr>
          <a:lstStyle/>
          <a:p>
            <a:pPr algn="ctr"/>
            <a:r>
              <a:rPr lang="ru-RU" b="1" dirty="0"/>
              <a:t>С Х до середины XII века Ростов наряду с Суздалем являлся одним из центров Ростово-Суздальского княжества, входившего в состав Киевской Руси</a:t>
            </a:r>
            <a:r>
              <a:rPr lang="ru-RU" b="1" dirty="0" smtClean="0"/>
              <a:t>.</a:t>
            </a:r>
            <a:endParaRPr lang="cs-CZ" b="1" dirty="0" smtClean="0"/>
          </a:p>
          <a:p>
            <a:pPr algn="ctr"/>
            <a:r>
              <a:rPr lang="ru-RU" b="1" dirty="0"/>
              <a:t>В эпоху феодальной раздробленности Руси (XII-XV вв.) Ростов сначала оказался включенным в состав Великого княжества Владимирского, а затем с 1212 года стал столицей самостоятельного княжества, которое впоследствии разделилось на несколько мелких уделов</a:t>
            </a:r>
            <a:r>
              <a:rPr lang="ru-RU" b="1" dirty="0" smtClean="0"/>
              <a:t>.</a:t>
            </a:r>
            <a:endParaRPr lang="cs-CZ" b="1" dirty="0" smtClean="0"/>
          </a:p>
          <a:p>
            <a:pPr algn="ctr"/>
            <a:r>
              <a:rPr lang="ru-RU" b="1" dirty="0"/>
              <a:t>Накануне татаро-монгольского нашествия Ростов был одним из самых больших русских городов. Здесь шло каменное строительство, велось летописание, переписывались книги.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68862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265" y="0"/>
            <a:ext cx="9168000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0302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0" y="0"/>
            <a:ext cx="9120000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696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type="title"/>
          </p:nvPr>
        </p:nvSpPr>
        <p:spPr>
          <a:xfrm>
            <a:off x="395536" y="35010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3300" dirty="0"/>
              <a:t>Ярославль</a:t>
            </a:r>
            <a:r>
              <a:rPr lang="az-Cyrl-AZ" dirty="0"/>
              <a:t/>
            </a:r>
            <a:br>
              <a:rPr lang="az-Cyrl-AZ" dirty="0"/>
            </a:br>
            <a:endParaRPr lang="cs-CZ" dirty="0"/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8563" y="28321"/>
            <a:ext cx="1393460" cy="25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49080"/>
            <a:ext cx="3410517" cy="22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668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fontScale="92500"/>
          </a:bodyPr>
          <a:lstStyle/>
          <a:p>
            <a:pPr algn="ctr"/>
            <a:r>
              <a:rPr lang="ru-RU" b="1" dirty="0" smtClean="0"/>
              <a:t>По</a:t>
            </a:r>
            <a:r>
              <a:rPr lang="cs-CZ" b="1" dirty="0" smtClean="0"/>
              <a:t> </a:t>
            </a:r>
            <a:r>
              <a:rPr lang="ru-RU" b="1" dirty="0" smtClean="0"/>
              <a:t>легенд</a:t>
            </a:r>
            <a:r>
              <a:rPr lang="cs-CZ" b="1" dirty="0" smtClean="0"/>
              <a:t>e</a:t>
            </a:r>
            <a:r>
              <a:rPr lang="ru-RU" b="1" dirty="0" smtClean="0"/>
              <a:t>, </a:t>
            </a:r>
            <a:r>
              <a:rPr lang="ru-RU" b="1" dirty="0"/>
              <a:t>на месте основания города </a:t>
            </a:r>
            <a:r>
              <a:rPr lang="ru-RU" b="1" dirty="0" smtClean="0"/>
              <a:t>князь</a:t>
            </a:r>
            <a:r>
              <a:rPr lang="cs-CZ" b="1" dirty="0" smtClean="0"/>
              <a:t> </a:t>
            </a:r>
            <a:r>
              <a:rPr lang="ru-RU" b="1" dirty="0"/>
              <a:t>Ярослав Мудрый</a:t>
            </a:r>
            <a:r>
              <a:rPr lang="ru-RU" b="1" dirty="0" smtClean="0"/>
              <a:t> </a:t>
            </a:r>
            <a:r>
              <a:rPr lang="ru-RU" b="1" dirty="0"/>
              <a:t>убил живого медведя. </a:t>
            </a:r>
            <a:r>
              <a:rPr lang="ru-RU" b="1" dirty="0" smtClean="0"/>
              <a:t>Ярослав </a:t>
            </a:r>
            <a:r>
              <a:rPr lang="ru-RU" b="1" dirty="0"/>
              <a:t>основал крепость, назвав ее в свою честь Ярославлем. Гербом нового города стал медведь с секирой в лапах. По повелению князя новый город был обнесен деревянной стеной с башнями. Спустя сто лет город стал столицей самостоятельного княжества. </a:t>
            </a:r>
            <a:br>
              <a:rPr lang="ru-RU" b="1" dirty="0"/>
            </a:br>
            <a:r>
              <a:rPr lang="ru-RU" b="1" dirty="0"/>
              <a:t>Мирная жизнь города была нарушена в XIII веке нашествием татарских </a:t>
            </a:r>
            <a:r>
              <a:rPr lang="ru-RU" b="1" dirty="0" smtClean="0"/>
              <a:t>полчищ</a:t>
            </a:r>
            <a:r>
              <a:rPr lang="cs-CZ" b="1" dirty="0" smtClean="0"/>
              <a:t> (hord)</a:t>
            </a:r>
            <a:r>
              <a:rPr lang="ru-RU" b="1" dirty="0" smtClean="0"/>
              <a:t>. </a:t>
            </a:r>
            <a:r>
              <a:rPr lang="ru-RU" b="1" dirty="0"/>
              <a:t>В 1238 г. город, как и множество других городов, был сожжен и разорен. </a:t>
            </a:r>
            <a:endParaRPr lang="cs-CZ" b="1" dirty="0" smtClean="0"/>
          </a:p>
          <a:p>
            <a:pPr algn="ctr"/>
            <a:r>
              <a:rPr lang="ru-RU" b="1" dirty="0"/>
              <a:t>В 1463 г. Ярославское княжество вошло в состав Великого княжества Московского.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75993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332" y="-47733"/>
            <a:ext cx="9293412" cy="73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442" y="476672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05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687"/>
            <a:ext cx="9264000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457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339" y="28819"/>
            <a:ext cx="9229260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298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5010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3300" dirty="0"/>
              <a:t>Кострома</a:t>
            </a:r>
            <a:r>
              <a:rPr lang="az-Cyrl-AZ" dirty="0"/>
              <a:t/>
            </a:r>
            <a:br>
              <a:rPr lang="az-Cyrl-AZ" dirty="0"/>
            </a:br>
            <a:endParaRPr lang="cs-CZ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43996"/>
            <a:ext cx="3520344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814" y="260648"/>
            <a:ext cx="1661851" cy="21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008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05475"/>
          </a:xfrm>
        </p:spPr>
        <p:txBody>
          <a:bodyPr>
            <a:normAutofit/>
          </a:bodyPr>
          <a:lstStyle/>
          <a:p>
            <a:pPr algn="ctr"/>
            <a:r>
              <a:rPr lang="ru-RU" b="1" dirty="0"/>
              <a:t>Во времена татаро-монгольских нашествий город был разорен и сожжен. В 1272 г. костромичи разбили отряд татарских сборщиков дани у Святого озера, и татары были сброшены в воду. </a:t>
            </a:r>
            <a:endParaRPr lang="cs-CZ" b="1" dirty="0" smtClean="0"/>
          </a:p>
          <a:p>
            <a:pPr algn="ctr"/>
            <a:r>
              <a:rPr lang="ru-RU" b="1" dirty="0"/>
              <a:t>В 1613г. в Ипатьевском монастыре находился Михаил Романов, скрываясь от поляков. </a:t>
            </a:r>
            <a:endParaRPr lang="cs-CZ" b="1" dirty="0" smtClean="0"/>
          </a:p>
          <a:p>
            <a:pPr algn="ctr"/>
            <a:r>
              <a:rPr lang="ru-RU" b="1" dirty="0"/>
              <a:t>XVII век - расцвет Костромы, превратившейся в богатый купеческий и ремесленный город. Особенным мастерством славились строители, иконописцы, кожевенники, кузнецы, </a:t>
            </a:r>
            <a:r>
              <a:rPr lang="ru-RU" b="1" dirty="0" smtClean="0"/>
              <a:t>серебренники</a:t>
            </a:r>
            <a:r>
              <a:rPr lang="cs-CZ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7214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1002"/>
            <a:ext cx="5863258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44008" y="980728"/>
            <a:ext cx="4110421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 smtClean="0">
                <a:solidFill>
                  <a:schemeClr val="accent6"/>
                </a:solidFill>
              </a:rPr>
              <a:t>Богоявленский </a:t>
            </a:r>
            <a:endParaRPr lang="cs-CZ" sz="4400" b="1" dirty="0" smtClean="0">
              <a:solidFill>
                <a:schemeClr val="accent6"/>
              </a:solidFill>
            </a:endParaRPr>
          </a:p>
          <a:p>
            <a:pPr algn="ctr"/>
            <a:r>
              <a:rPr lang="az-Cyrl-AZ" sz="4400" b="1" dirty="0" smtClean="0">
                <a:solidFill>
                  <a:schemeClr val="accent6"/>
                </a:solidFill>
              </a:rPr>
              <a:t>собор</a:t>
            </a:r>
            <a:endParaRPr lang="cs-CZ" sz="44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066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130"/>
            <a:ext cx="5184000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169451" y="2691300"/>
            <a:ext cx="3821880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800" b="1" dirty="0" smtClean="0">
                <a:solidFill>
                  <a:schemeClr val="accent6"/>
                </a:solidFill>
              </a:rPr>
              <a:t>Ипатьевский </a:t>
            </a:r>
            <a:endParaRPr lang="cs-CZ" sz="4800" b="1" dirty="0" smtClean="0">
              <a:solidFill>
                <a:schemeClr val="accent6"/>
              </a:solidFill>
            </a:endParaRPr>
          </a:p>
          <a:p>
            <a:pPr algn="ctr"/>
            <a:r>
              <a:rPr lang="az-Cyrl-AZ" sz="4800" b="1" dirty="0" smtClean="0">
                <a:solidFill>
                  <a:schemeClr val="accent6"/>
                </a:solidFill>
              </a:rPr>
              <a:t>монастыр</a:t>
            </a:r>
            <a:endParaRPr lang="cs-CZ" sz="48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810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5010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3300" dirty="0"/>
              <a:t>Иваново</a:t>
            </a:r>
            <a:r>
              <a:rPr lang="az-Cyrl-AZ" dirty="0"/>
              <a:t/>
            </a:r>
            <a:br>
              <a:rPr lang="az-Cyrl-AZ" dirty="0"/>
            </a:br>
            <a:endParaRPr lang="cs-CZ" dirty="0"/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947806"/>
            <a:ext cx="3464652" cy="23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304" y="260648"/>
            <a:ext cx="1699660" cy="23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2319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5832648"/>
          </a:xfrm>
        </p:spPr>
        <p:txBody>
          <a:bodyPr>
            <a:normAutofit fontScale="92500"/>
          </a:bodyPr>
          <a:lstStyle/>
          <a:p>
            <a:pPr algn="ctr"/>
            <a:r>
              <a:rPr lang="ru-RU" sz="3600" b="1" dirty="0"/>
              <a:t>Первое письменное упоминание о нем относится к 1561 г. Именно в этом году Иван Грозный пожаловал Иваново с прилегающими к нему селениями братьям жены Марии Темрюковны кабардинским князьям Темрюковичам-Черкасским. В начале XVII века Иваново под- верглось разорению со стороны польско-литовских интервентов. Оправившись, Иваново становится большим торговым и промышленным селом. </a:t>
            </a:r>
          </a:p>
          <a:p>
            <a:pPr algn="ctr"/>
            <a:endParaRPr lang="ru-RU" dirty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8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302"/>
            <a:ext cx="9168000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72598" y="404664"/>
            <a:ext cx="602280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 smtClean="0">
                <a:solidFill>
                  <a:schemeClr val="bg1"/>
                </a:solidFill>
              </a:rPr>
              <a:t>Введенский монастырь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428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8000" y="0"/>
            <a:ext cx="9312000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344036"/>
            <a:ext cx="3504486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 smtClean="0">
                <a:solidFill>
                  <a:schemeClr val="bg1"/>
                </a:solidFill>
              </a:rPr>
              <a:t>Храм Святой </a:t>
            </a:r>
            <a:endParaRPr lang="cs-CZ" sz="4400" b="1" dirty="0" smtClean="0">
              <a:solidFill>
                <a:schemeClr val="bg1"/>
              </a:solidFill>
            </a:endParaRPr>
          </a:p>
          <a:p>
            <a:pPr algn="ctr"/>
            <a:r>
              <a:rPr lang="az-Cyrl-AZ" sz="4400" b="1" dirty="0" smtClean="0">
                <a:solidFill>
                  <a:schemeClr val="bg1"/>
                </a:solidFill>
              </a:rPr>
              <a:t>Троицы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82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429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3300" dirty="0"/>
              <a:t>Суздаль</a:t>
            </a:r>
            <a:r>
              <a:rPr lang="az-Cyrl-AZ" dirty="0"/>
              <a:t/>
            </a:r>
            <a:br>
              <a:rPr lang="az-Cyrl-AZ" dirty="0"/>
            </a:br>
            <a:endParaRPr lang="cs-CZ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177" y="332656"/>
            <a:ext cx="1705262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005064"/>
            <a:ext cx="3510000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6829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577483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ru-RU" b="1" dirty="0"/>
              <a:t>В XI веке Суздаль - крупный город на северо-востоке могущественной Киевской державы, в середине XI века Суздаль достигает наивысшего расцвета: он становится столицей Ростово-Суздальского княжества, крупным торгово-ремесленным центром. </a:t>
            </a:r>
            <a:endParaRPr lang="cs-CZ" b="1" dirty="0" smtClean="0"/>
          </a:p>
          <a:p>
            <a:pPr algn="ctr"/>
            <a:r>
              <a:rPr lang="ru-RU" b="1" dirty="0"/>
              <a:t>Трагические события монголо-татарского нашествия наносят экономике и культуре края тяжелый урон, Суздаль был сожжен и </a:t>
            </a:r>
            <a:r>
              <a:rPr lang="ru-RU" b="1" dirty="0" smtClean="0"/>
              <a:t>разграблен</a:t>
            </a:r>
            <a:endParaRPr lang="cs-CZ" b="1" dirty="0" smtClean="0"/>
          </a:p>
          <a:p>
            <a:pPr algn="ctr"/>
            <a:r>
              <a:rPr lang="ru-RU" b="1" dirty="0"/>
              <a:t>После нескольких безуспешных попыток в XIVв. вернугь себе былое значение и политическую самостоятельность Суздаль к XVв. входит в состав Московского княжества. Утратив роль политического центра, остается заметным религиозным, ремесленным и культурным центром Руси.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7701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692" y="0"/>
            <a:ext cx="10467835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872507" y="1052736"/>
            <a:ext cx="527099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 smtClean="0">
                <a:solidFill>
                  <a:schemeClr val="bg1"/>
                </a:solidFill>
              </a:rPr>
              <a:t>Суздальский кремль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129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041" y="0"/>
            <a:ext cx="9264000" cy="69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5777" y="332656"/>
            <a:ext cx="835036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 smtClean="0">
                <a:solidFill>
                  <a:schemeClr val="bg1"/>
                </a:solidFill>
              </a:rPr>
              <a:t>Покровский женский монастырь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589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90" y="0"/>
            <a:ext cx="9393412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218367"/>
            <a:ext cx="76129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 smtClean="0">
                <a:solidFill>
                  <a:schemeClr val="bg1"/>
                </a:solidFill>
              </a:rPr>
              <a:t> Александровский монастырь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2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29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13300" dirty="0"/>
              <a:t>Владимир</a:t>
            </a:r>
            <a:r>
              <a:rPr lang="az-Cyrl-AZ" dirty="0"/>
              <a:t/>
            </a:r>
            <a:br>
              <a:rPr lang="az-Cyrl-AZ" dirty="0"/>
            </a:br>
            <a:endParaRPr lang="cs-CZ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77072"/>
            <a:ext cx="3640769" cy="24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325" y="334019"/>
            <a:ext cx="1657350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6036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algn="ctr"/>
            <a:r>
              <a:rPr lang="ru-RU" b="1" dirty="0"/>
              <a:t>В 1108 г. князь Владимир Мономах построил мощную крепость, защищенную с юга крутыми берегами реки Клязьмы, с севера — речкой Лыбедью, с востока и запада — глубокими </a:t>
            </a:r>
            <a:r>
              <a:rPr lang="ru-RU" b="1" dirty="0" smtClean="0"/>
              <a:t>оврагами</a:t>
            </a:r>
            <a:r>
              <a:rPr lang="cs-CZ" b="1" dirty="0" smtClean="0"/>
              <a:t> (stržemi)</a:t>
            </a:r>
            <a:r>
              <a:rPr lang="ru-RU" b="1" dirty="0" smtClean="0"/>
              <a:t>. </a:t>
            </a:r>
            <a:r>
              <a:rPr lang="ru-RU" b="1" dirty="0"/>
              <a:t>Новая крепость была названа в честь основателя —Владимир.</a:t>
            </a:r>
          </a:p>
          <a:p>
            <a:pPr algn="ctr"/>
            <a:r>
              <a:rPr lang="ru-RU" b="1" dirty="0"/>
              <a:t>В 1238г. город был разорен и сожжен татарами. Подняться до былой высоты Владимир уже не сумел. В XIV веке Владимир вошел в состав Великого княжества Московского. Бывшая столица стала рядовым городом Московского государства, городом воспоминаний и святынь.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3845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444"/>
            <a:ext cx="9408000" cy="70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2832" y="6088559"/>
            <a:ext cx="876233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 smtClean="0">
                <a:solidFill>
                  <a:schemeClr val="bg1"/>
                </a:solidFill>
              </a:rPr>
              <a:t>Золотые ворота города Владимир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520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6" y="25311"/>
            <a:ext cx="4656000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563888" y="473157"/>
            <a:ext cx="439229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4400" b="1" dirty="0" smtClean="0">
                <a:solidFill>
                  <a:schemeClr val="bg1"/>
                </a:solidFill>
              </a:rPr>
              <a:t>Успенский собор</a:t>
            </a:r>
            <a:endParaRPr lang="cs-CZ" sz="4400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898" y="2492896"/>
            <a:ext cx="4416000" cy="33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40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 algn="ctr"/>
            <a:r>
              <a:rPr lang="az-Cyrl-AZ" sz="2000" i="1" dirty="0"/>
              <a:t>Золотое кольцо России</a:t>
            </a:r>
            <a:r>
              <a:rPr lang="az-Cyrl-AZ" sz="2000" dirty="0"/>
              <a:t> [</a:t>
            </a:r>
            <a:r>
              <a:rPr lang="cs-CZ" sz="2000" dirty="0"/>
              <a:t>online]. 11 </a:t>
            </a:r>
            <a:r>
              <a:rPr lang="az-Cyrl-AZ" sz="2000" dirty="0"/>
              <a:t>сентября 2011 [</a:t>
            </a:r>
            <a:r>
              <a:rPr lang="cs-CZ" sz="2000" dirty="0"/>
              <a:t>cit. 2011-09-16]. Http://ru.wikipedia.org/wiki/%D0%97%D0%BE%D0%BB%D0%BE%D1%82%D0%BE%D0%B5_%D0%BA%D0%BE%D0%BB%D1%8C%D1%86%D0%BE_%D0%A0%D0%BE%D1%81%D1%81%D0%B8%D0%B8. Dostupné z WWW: &lt;http://ru.wikipedia.org/wiki/%D0%97%D0%BE%D0%BB%D0%BE%D1%82%D0%BE%D0%B5_%D0%BA%D0%BE%D0%BB%D1%8C%D1%86%D0%BE_%D0%A0%D0%BE%D1%81%D1%81%D0%B8%D0%B8&gt;.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227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198</TotalTime>
  <Words>814</Words>
  <Application>Microsoft Office PowerPoint</Application>
  <PresentationFormat>Předvádění na obrazovce (4:3)</PresentationFormat>
  <Paragraphs>90</Paragraphs>
  <Slides>49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49</vt:i4>
      </vt:variant>
    </vt:vector>
  </HeadingPairs>
  <TitlesOfParts>
    <vt:vector size="50" baseType="lpstr">
      <vt:lpstr>Human</vt:lpstr>
      <vt:lpstr>Šablona 32</vt:lpstr>
      <vt:lpstr>ЗОЛОТОЕ КОЛЬЦО РОССИИ </vt:lpstr>
      <vt:lpstr>ЗОЛОТОЕ  КОЛЬЦО РОССИИ </vt:lpstr>
      <vt:lpstr>Prezentace aplikace PowerPoint</vt:lpstr>
      <vt:lpstr>Kольцо из древних городов Владимирской и Московской Руси, составляющих единый туристический маршрут</vt:lpstr>
      <vt:lpstr>В Золотое кольцо входят восемь основных городов</vt:lpstr>
      <vt:lpstr>Сергиев Посад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Переславль-Залесский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Ростов </vt:lpstr>
      <vt:lpstr>Prezentace aplikace PowerPoint</vt:lpstr>
      <vt:lpstr>Prezentace aplikace PowerPoint</vt:lpstr>
      <vt:lpstr>Prezentace aplikace PowerPoint</vt:lpstr>
      <vt:lpstr>Ярославль </vt:lpstr>
      <vt:lpstr>Prezentace aplikace PowerPoint</vt:lpstr>
      <vt:lpstr>Prezentace aplikace PowerPoint</vt:lpstr>
      <vt:lpstr>Prezentace aplikace PowerPoint</vt:lpstr>
      <vt:lpstr>Prezentace aplikace PowerPoint</vt:lpstr>
      <vt:lpstr>Кострома </vt:lpstr>
      <vt:lpstr>Prezentace aplikace PowerPoint</vt:lpstr>
      <vt:lpstr>Prezentace aplikace PowerPoint</vt:lpstr>
      <vt:lpstr>Prezentace aplikace PowerPoint</vt:lpstr>
      <vt:lpstr>Иваново </vt:lpstr>
      <vt:lpstr>Prezentace aplikace PowerPoint</vt:lpstr>
      <vt:lpstr>Prezentace aplikace PowerPoint</vt:lpstr>
      <vt:lpstr>Prezentace aplikace PowerPoint</vt:lpstr>
      <vt:lpstr>Суздаль </vt:lpstr>
      <vt:lpstr>Prezentace aplikace PowerPoint</vt:lpstr>
      <vt:lpstr>Prezentace aplikace PowerPoint</vt:lpstr>
      <vt:lpstr>Prezentace aplikace PowerPoint</vt:lpstr>
      <vt:lpstr>Prezentace aplikace PowerPoint</vt:lpstr>
      <vt:lpstr>Владимир 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ЗОЛОТОЕ  КОЛЬЦО РОССИИ </dc:title>
  <dc:creator>Admin</dc:creator>
  <cp:lastModifiedBy>Admin</cp:lastModifiedBy>
  <cp:revision>107</cp:revision>
  <dcterms:created xsi:type="dcterms:W3CDTF">2011-09-16T16:08:27Z</dcterms:created>
  <dcterms:modified xsi:type="dcterms:W3CDTF">2011-10-21T16:59:58Z</dcterms:modified>
</cp:coreProperties>
</file>