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1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96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E3DB0C-C343-4E43-9994-17F4ADC56656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21281D-3CF4-461F-8390-5ADB1B3EF1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128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21281D-3CF4-461F-8390-5ADB1B3EF1B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5647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EA60FA4-5BB1-4FCB-AC34-6839B4AAB3FA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BD54E28-774F-4E81-86DC-EA422EFE6A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mtClean="0">
                <a:latin typeface="Calibri"/>
              </a:rPr>
              <a:t>Mocniny </a:t>
            </a:r>
            <a:r>
              <a:rPr lang="cs-CZ" smtClean="0">
                <a:latin typeface="Calibri"/>
              </a:rPr>
              <a:t>a </a:t>
            </a:r>
            <a:r>
              <a:rPr lang="cs-CZ" dirty="0" smtClean="0">
                <a:latin typeface="Calibri"/>
              </a:rPr>
              <a:t>odmocniny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dirty="0" smtClean="0">
                <a:latin typeface="Calibri"/>
              </a:rPr>
              <a:t>2</a:t>
            </a:r>
            <a:r>
              <a:rPr lang="cs-CZ" dirty="0" smtClean="0">
                <a:latin typeface="Calibri"/>
              </a:rPr>
              <a:t>2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_Druhá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mocnina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915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5793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dirty="0" smtClean="0"/>
              <a:t>Druhá mocnina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00201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sz="2800" dirty="0" smtClean="0"/>
              <a:t>součin dvou stejných činitelů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95536" y="2636912"/>
                <a:ext cx="3960440" cy="25237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3 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 3=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r>
                  <a:rPr lang="cs-CZ" sz="2800" b="0" dirty="0" smtClean="0"/>
                  <a:t>  (-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3) 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∙(−3)=(−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3)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800" b="0" dirty="0" smtClean="0"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latin typeface="Cambria Math"/>
                        </a:rPr>
                        <m:t>5</m:t>
                      </m:r>
                      <m:r>
                        <a:rPr lang="cs-CZ" sz="2800" b="0" i="1" smtClean="0"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∙ 5=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36912"/>
                <a:ext cx="3960440" cy="25237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860032" y="2636912"/>
                <a:ext cx="3960440" cy="25237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b="0" i="1" dirty="0" smtClean="0">
                  <a:latin typeface="Cambria Math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=9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 algn="ctr"/>
                <a:endParaRPr lang="cs-CZ" sz="2800" i="1" dirty="0">
                  <a:latin typeface="Cambria Math"/>
                  <a:ea typeface="Cambria Math"/>
                </a:endParaRPr>
              </a:p>
              <a:p>
                <a:pPr algn="ctr"/>
                <a:r>
                  <a:rPr lang="cs-CZ" sz="2800" b="0" dirty="0" smtClean="0"/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Cambria Math"/>
                      </a:rPr>
                      <m:t>(−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3)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ea typeface="Cambria Math"/>
                      </a:rPr>
                      <m:t>=9</m:t>
                    </m:r>
                  </m:oMath>
                </a14:m>
                <a:endParaRPr lang="cs-CZ" sz="2800" b="0" dirty="0" smtClean="0">
                  <a:ea typeface="Cambria Math"/>
                </a:endParaRPr>
              </a:p>
              <a:p>
                <a:pPr algn="ctr"/>
                <a:r>
                  <a:rPr lang="cs-CZ" sz="2800" b="0" dirty="0" smtClean="0">
                    <a:ea typeface="Cambria Math"/>
                  </a:rPr>
                  <a:t>                 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5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ea typeface="Cambria Math"/>
                      </a:rPr>
                      <m:t>=25</m:t>
                    </m:r>
                  </m:oMath>
                </a14:m>
                <a:endParaRPr lang="cs-CZ" sz="2800" b="0" i="1" dirty="0" smtClean="0">
                  <a:latin typeface="Cambria Math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2636912"/>
                <a:ext cx="3960440" cy="252376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807804" y="5805264"/>
                <a:ext cx="3780420" cy="769441"/>
              </a:xfrm>
              <a:prstGeom prst="rect">
                <a:avLst/>
              </a:prstGeom>
              <a:ln w="38100"/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4400" b="0" i="1" smtClean="0">
                          <a:latin typeface="Cambria Math"/>
                        </a:rPr>
                        <m:t>𝑎</m:t>
                      </m:r>
                      <m:r>
                        <a:rPr lang="cs-CZ" sz="4400" b="0" i="1" smtClean="0">
                          <a:latin typeface="Cambria Math"/>
                        </a:rPr>
                        <m:t> ∙ </m:t>
                      </m:r>
                      <m:r>
                        <a:rPr lang="cs-CZ" sz="4400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cs-CZ" sz="4400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4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4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4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7804" y="5805264"/>
                <a:ext cx="3780420" cy="76944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38100"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3336" y="476672"/>
            <a:ext cx="1368152" cy="769441"/>
          </a:xfrm>
          <a:prstGeom prst="rect">
            <a:avLst/>
          </a:prstGeom>
        </p:spPr>
        <p:txBody>
          <a:bodyPr wrap="square">
            <a:prstTxWarp prst="textArchDown">
              <a:avLst/>
            </a:prstTxWarp>
            <a:spAutoFit/>
            <a:scene3d>
              <a:camera prst="isometricLeftDown"/>
              <a:lightRig rig="threePt" dir="t"/>
            </a:scene3d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10</a:t>
            </a:r>
            <a:r>
              <a:rPr lang="cs-CZ" sz="4400" b="1" baseline="30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2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951898" y="332656"/>
            <a:ext cx="1368152" cy="769441"/>
          </a:xfrm>
          <a:prstGeom prst="rect">
            <a:avLst/>
          </a:prstGeom>
        </p:spPr>
        <p:txBody>
          <a:bodyPr wrap="square">
            <a:prstTxWarp prst="textArchDown">
              <a:avLst/>
            </a:prstTxWarp>
            <a:spAutoFit/>
            <a:scene3d>
              <a:camera prst="isometricLeftDown"/>
              <a:lightRig rig="threePt" dir="t"/>
            </a:scene3d>
            <a:sp3d extrusionH="57150">
              <a:bevelT w="69850" h="38100" prst="cross"/>
            </a:sp3d>
          </a:bodyPr>
          <a:lstStyle/>
          <a:p>
            <a:pPr algn="ctr"/>
            <a:r>
              <a:rPr lang="cs-CZ" sz="4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</a:t>
            </a:r>
            <a:r>
              <a:rPr lang="cs-CZ" sz="4400" b="1" baseline="30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2</a:t>
            </a:r>
            <a:endParaRPr lang="cs-CZ" sz="4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2871290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dirty="0" smtClean="0"/>
              <a:t>Druhá mocnina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3059832" y="3356992"/>
            <a:ext cx="1944216" cy="1323439"/>
          </a:xfrm>
          <a:prstGeom prst="rect">
            <a:avLst/>
          </a:prstGeom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</a:t>
            </a:r>
            <a:r>
              <a:rPr lang="cs-CZ" sz="8000" b="1" baseline="30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2</a:t>
            </a:r>
            <a:endParaRPr lang="cs-CZ" sz="8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5481321"/>
            <a:ext cx="7416823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Druhá mocnina čísla </a:t>
            </a:r>
            <a:r>
              <a:rPr lang="cs-CZ" sz="3500" b="1" i="1" u="sng" dirty="0" smtClean="0"/>
              <a:t>a</a:t>
            </a:r>
            <a:r>
              <a:rPr lang="cs-CZ" sz="3200" dirty="0"/>
              <a:t> </a:t>
            </a:r>
            <a:r>
              <a:rPr lang="cs-CZ" sz="3200" dirty="0" smtClean="0"/>
              <a:t>= </a:t>
            </a:r>
            <a:r>
              <a:rPr lang="cs-CZ" sz="3500" b="1" i="1" dirty="0" smtClean="0"/>
              <a:t>á</a:t>
            </a:r>
            <a:r>
              <a:rPr lang="cs-CZ" sz="3200" dirty="0" smtClean="0"/>
              <a:t> na druhou.</a:t>
            </a:r>
            <a:endParaRPr lang="cs-CZ" sz="3200" b="1" i="1" u="sng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275835" y="2993032"/>
            <a:ext cx="3288053" cy="1228056"/>
            <a:chOff x="275835" y="2993032"/>
            <a:chExt cx="3288053" cy="1228056"/>
          </a:xfrm>
        </p:grpSpPr>
        <p:cxnSp>
          <p:nvCxnSpPr>
            <p:cNvPr id="7" name="Zakřivená spojnice 6"/>
            <p:cNvCxnSpPr/>
            <p:nvPr/>
          </p:nvCxnSpPr>
          <p:spPr>
            <a:xfrm>
              <a:off x="1763688" y="3356992"/>
              <a:ext cx="1800200" cy="864096"/>
            </a:xfrm>
            <a:prstGeom prst="curvedConnector3">
              <a:avLst>
                <a:gd name="adj1" fmla="val 50000"/>
              </a:avLst>
            </a:prstGeom>
            <a:ln>
              <a:solidFill>
                <a:schemeClr val="tx1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275835" y="2993032"/>
              <a:ext cx="18278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základ mocniny</a:t>
              </a:r>
              <a:endParaRPr lang="cs-CZ" sz="2100" b="1" i="1" u="sng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499992" y="2638653"/>
            <a:ext cx="2808312" cy="1183404"/>
            <a:chOff x="4499992" y="2638653"/>
            <a:chExt cx="2808312" cy="1183404"/>
          </a:xfrm>
        </p:grpSpPr>
        <p:cxnSp>
          <p:nvCxnSpPr>
            <p:cNvPr id="10" name="Zakřivená spojnice 9"/>
            <p:cNvCxnSpPr/>
            <p:nvPr/>
          </p:nvCxnSpPr>
          <p:spPr>
            <a:xfrm rot="10800000" flipV="1">
              <a:off x="4499992" y="2891927"/>
              <a:ext cx="1490179" cy="930130"/>
            </a:xfrm>
            <a:prstGeom prst="curvedConnector3">
              <a:avLst/>
            </a:prstGeom>
            <a:ln>
              <a:solidFill>
                <a:schemeClr val="tx1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5796136" y="2638653"/>
              <a:ext cx="151216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/>
                <a:t>m</a:t>
              </a:r>
              <a:r>
                <a:rPr lang="cs-CZ" dirty="0" smtClean="0"/>
                <a:t>ocnitel (exponent)</a:t>
              </a:r>
              <a:endParaRPr lang="cs-CZ" sz="2100" b="1" i="1" u="sng" dirty="0"/>
            </a:p>
          </p:txBody>
        </p:sp>
      </p:grpSp>
    </p:spTree>
    <p:extLst>
      <p:ext uri="{BB962C8B-B14F-4D97-AF65-F5344CB8AC3E}">
        <p14:creationId xmlns:p14="http://schemas.microsoft.com/office/powerpoint/2010/main" val="3961884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88640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dirty="0" smtClean="0"/>
              <a:t>Urči druhou mocninu čísel: 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-53632" y="1052736"/>
                <a:ext cx="2947784" cy="59708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</a:endParaRPr>
              </a:p>
              <a:p>
                <a:endParaRPr lang="cs-CZ" sz="2800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12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20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53632" y="1052736"/>
                <a:ext cx="2947784" cy="59708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004048" y="1052736"/>
                <a:ext cx="2947784" cy="60367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−4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−7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</a:endParaRPr>
              </a:p>
              <a:p>
                <a:endParaRPr lang="cs-CZ" sz="2800" b="0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−9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−10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−12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</a:rPr>
                                <m:t>−20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</a:endParaRPr>
              </a:p>
              <a:p>
                <a:endParaRPr lang="cs-CZ" sz="2800" b="0" i="1" dirty="0" smtClean="0">
                  <a:latin typeface="Cambria Math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1052736"/>
                <a:ext cx="2947784" cy="603671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484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221394" y="836712"/>
            <a:ext cx="8881232" cy="4093428"/>
            <a:chOff x="179984" y="1340768"/>
            <a:chExt cx="8881232" cy="4093428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8" name="TextovéPole 7"/>
                <p:cNvSpPr txBox="1"/>
                <p:nvPr/>
              </p:nvSpPr>
              <p:spPr>
                <a:xfrm>
                  <a:off x="179984" y="1340768"/>
                  <a:ext cx="3617520" cy="4093428"/>
                </a:xfrm>
                <a:prstGeom prst="rect">
                  <a:avLst/>
                </a:prstGeom>
                <a:noFill/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=1∙1=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1</m:t>
                        </m:r>
                      </m:oMath>
                    </m:oMathPara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</a:endParaRPr>
                </a:p>
                <a:p>
                  <a:r>
                    <a:rPr lang="cs-CZ" sz="2000" b="0" dirty="0" smtClean="0">
                      <a:ea typeface="Cambria Math"/>
                    </a:rPr>
                    <a:t>   </a:t>
                  </a:r>
                  <a14:m>
                    <m:oMath xmlns:m="http://schemas.openxmlformats.org/officeDocument/2006/math"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              4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=4 ∙4=</m:t>
                      </m:r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16</m:t>
                      </m:r>
                    </m:oMath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  <a:ea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    7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=7∙7=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49</m:t>
                        </m:r>
                      </m:oMath>
                    </m:oMathPara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</a:endParaRPr>
                </a:p>
                <a:p>
                  <a:endParaRPr lang="cs-CZ" sz="2000" b="0" i="1" dirty="0" smtClean="0">
                    <a:latin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    9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=9 ∙9=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81</m:t>
                        </m:r>
                      </m:oMath>
                    </m:oMathPara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  <a:ea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=10∙10=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100</m:t>
                        </m:r>
                      </m:oMath>
                    </m:oMathPara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  <a:ea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12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=12 ∙12=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144</m:t>
                        </m:r>
                      </m:oMath>
                    </m:oMathPara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  <a:ea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=20 ∙20=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400</m:t>
                        </m:r>
                      </m:oMath>
                    </m:oMathPara>
                  </a14:m>
                  <a:endParaRPr lang="cs-CZ" sz="2800" b="0" i="1" dirty="0" smtClean="0">
                    <a:solidFill>
                      <a:srgbClr val="FF0000"/>
                    </a:solidFill>
                    <a:latin typeface="Cambria Math"/>
                  </a:endParaRPr>
                </a:p>
              </p:txBody>
            </p:sp>
          </mc:Choice>
          <mc:Fallback xmlns="">
            <p:sp>
              <p:nvSpPr>
                <p:cNvPr id="8" name="TextovéPole 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79984" y="1340768"/>
                  <a:ext cx="3617520" cy="4093428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4211960" y="1340768"/>
                  <a:ext cx="4849256" cy="4093428"/>
                </a:xfrm>
                <a:prstGeom prst="rect">
                  <a:avLst/>
                </a:prstGeom>
                <a:noFill/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−1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 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∙ 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1</m:t>
                        </m:r>
                      </m:oMath>
                    </m:oMathPara>
                  </a14:m>
                  <a:endParaRPr lang="cs-CZ" sz="2000" b="0" i="1" dirty="0" smtClean="0"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−4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−4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∙ 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−4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16</m:t>
                        </m:r>
                      </m:oMath>
                    </m:oMathPara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  <a:ea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−7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−7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∙ 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−7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49</m:t>
                        </m:r>
                      </m:oMath>
                    </m:oMathPara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−9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−9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∙ 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−9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81</m:t>
                        </m:r>
                      </m:oMath>
                    </m:oMathPara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  <a:ea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−10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−10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∙ 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−10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100</m:t>
                        </m:r>
                      </m:oMath>
                    </m:oMathPara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  <a:ea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−12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−12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∙ 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−12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144</m:t>
                        </m:r>
                      </m:oMath>
                    </m:oMathPara>
                  </a14:m>
                  <a:endParaRPr lang="cs-CZ" sz="2000" b="0" i="1" dirty="0" smtClean="0">
                    <a:solidFill>
                      <a:srgbClr val="FF0000"/>
                    </a:solidFill>
                    <a:latin typeface="Cambria Math"/>
                    <a:ea typeface="Cambria Math"/>
                  </a:endParaRPr>
                </a:p>
                <a:p>
                  <a:endParaRPr lang="cs-CZ" sz="2000" b="0" i="1" dirty="0" smtClean="0">
                    <a:latin typeface="Cambria Math"/>
                    <a:ea typeface="Cambria Math"/>
                  </a:endParaRPr>
                </a:p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0" i="1" smtClean="0">
                                    <a:latin typeface="Cambria Math"/>
                                    <a:ea typeface="Cambria Math"/>
                                  </a:rPr>
                                  <m:t>−20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−20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∙ </m:t>
                        </m:r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−20</m:t>
                            </m:r>
                          </m:e>
                        </m:d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=</m:t>
                        </m:r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400</m:t>
                        </m:r>
                      </m:oMath>
                    </m:oMathPara>
                  </a14:m>
                  <a:endParaRPr lang="cs-CZ" sz="2800" b="0" i="1" dirty="0" smtClean="0">
                    <a:solidFill>
                      <a:srgbClr val="FF0000"/>
                    </a:solidFill>
                    <a:latin typeface="Cambria Math"/>
                  </a:endParaRP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211960" y="1340768"/>
                  <a:ext cx="4849256" cy="4093428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14772" y="5589240"/>
                <a:ext cx="8460940" cy="791307"/>
              </a:xfrm>
              <a:prstGeom prst="rect">
                <a:avLst/>
              </a:prstGeom>
              <a:noFill/>
              <a:ln w="38100"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4400" b="0" i="1" smtClean="0">
                          <a:latin typeface="Cambria Math"/>
                        </a:rPr>
                        <m:t>𝑑𝑟𝑢h</m:t>
                      </m:r>
                      <m:r>
                        <a:rPr lang="cs-CZ" sz="4400" b="0" i="1" smtClean="0">
                          <a:latin typeface="Cambria Math"/>
                        </a:rPr>
                        <m:t>á </m:t>
                      </m:r>
                      <m:r>
                        <a:rPr lang="cs-CZ" sz="4400" b="0" i="1" smtClean="0">
                          <a:latin typeface="Cambria Math"/>
                        </a:rPr>
                        <m:t>𝑚𝑜𝑐𝑛𝑖𝑛𝑎</m:t>
                      </m:r>
                      <m:r>
                        <a:rPr lang="cs-CZ" sz="4400" b="0" i="1" smtClean="0">
                          <a:latin typeface="Cambria Math"/>
                        </a:rPr>
                        <m:t> </m:t>
                      </m:r>
                      <m:r>
                        <a:rPr lang="cs-CZ" sz="4400" b="0" i="1" smtClean="0">
                          <a:latin typeface="Cambria Math"/>
                        </a:rPr>
                        <m:t>𝑗𝑒</m:t>
                      </m:r>
                      <m:r>
                        <a:rPr lang="cs-CZ" sz="4400" b="0" i="1" smtClean="0">
                          <a:latin typeface="Cambria Math"/>
                        </a:rPr>
                        <m:t> </m:t>
                      </m:r>
                      <m:r>
                        <a:rPr lang="cs-CZ" sz="4400" b="0" i="1" smtClean="0">
                          <a:latin typeface="Cambria Math"/>
                        </a:rPr>
                        <m:t>𝑣</m:t>
                      </m:r>
                      <m:r>
                        <a:rPr lang="cs-CZ" sz="4400" b="0" i="1" smtClean="0">
                          <a:latin typeface="Cambria Math"/>
                        </a:rPr>
                        <m:t>ž</m:t>
                      </m:r>
                      <m:r>
                        <a:rPr lang="cs-CZ" sz="4400" b="0" i="1" smtClean="0">
                          <a:latin typeface="Cambria Math"/>
                        </a:rPr>
                        <m:t>𝑑𝑦</m:t>
                      </m:r>
                      <m:r>
                        <a:rPr lang="cs-CZ" sz="4400" b="0" i="1" smtClean="0">
                          <a:latin typeface="Cambria Math"/>
                        </a:rPr>
                        <m:t> </m:t>
                      </m:r>
                      <m:r>
                        <a:rPr lang="cs-CZ" sz="4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𝐾𝐿𝐴𝐷𝑁</m:t>
                      </m:r>
                      <m:r>
                        <a:rPr lang="cs-CZ" sz="4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Á</m:t>
                      </m:r>
                    </m:oMath>
                  </m:oMathPara>
                </a14:m>
                <a:endParaRPr lang="cs-CZ" sz="4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772" y="5589240"/>
                <a:ext cx="8460940" cy="79130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752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škole </a:t>
            </a:r>
            <a:b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</a:b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a Mateřské škole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Mladá Boleslav, 17. listopadu 1325, příspěvková organizace pro </a:t>
            </a:r>
            <a:r>
              <a:rPr lang="cs-CZ" sz="2000" dirty="0" smtClean="0">
                <a:latin typeface="Constantia"/>
              </a:rPr>
              <a:t>osmý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úvodního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výkladu o druhé mocnině.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1819172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231</TotalTime>
  <Words>388</Words>
  <Application>Microsoft Office PowerPoint</Application>
  <PresentationFormat>Předvádění na obrazovce (4:3)</PresentationFormat>
  <Paragraphs>96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Druhá mocnina</vt:lpstr>
      <vt:lpstr>Druhá mocnina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mocnina</dc:title>
  <dc:creator>dockalova</dc:creator>
  <cp:lastModifiedBy>vlastnik</cp:lastModifiedBy>
  <cp:revision>16</cp:revision>
  <dcterms:created xsi:type="dcterms:W3CDTF">2012-10-02T18:26:13Z</dcterms:created>
  <dcterms:modified xsi:type="dcterms:W3CDTF">2013-06-02T17:40:14Z</dcterms:modified>
</cp:coreProperties>
</file>