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59" r:id="rId3"/>
    <p:sldId id="256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A693A5-D25D-458E-8C1F-30FFDEDCFF90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C579F1-5756-479F-9E04-13364FCEDB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579F1-5756-479F-9E04-13364FCEDBDD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579F1-5756-479F-9E04-13364FCEDBDD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579F1-5756-479F-9E04-13364FCEDBDD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579F1-5756-479F-9E04-13364FCEDBDD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579F1-5756-479F-9E04-13364FCEDBDD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C579F1-5756-479F-9E04-13364FCEDBDD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645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580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4543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6446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1234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7602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2963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6775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0210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304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273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4000">
              <a:schemeClr val="tx2">
                <a:lumMod val="39000"/>
                <a:lumOff val="61000"/>
                <a:alpha val="47000"/>
              </a:schemeClr>
            </a:gs>
            <a:gs pos="100000">
              <a:srgbClr val="C4D6EB"/>
            </a:gs>
            <a:gs pos="100000">
              <a:srgbClr val="FFEBFA"/>
            </a:gs>
          </a:gsLst>
          <a:lin ang="10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418E2-7C6A-4B31-A7C4-6FD73393026A}" type="datetimeFigureOut">
              <a:rPr lang="cs-CZ" smtClean="0"/>
              <a:pPr/>
              <a:t>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1DAE6-8618-4561-8076-939589DABC1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123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slide" Target="slide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noProof="0" dirty="0" smtClean="0">
                <a:latin typeface="Calibri"/>
              </a:rPr>
              <a:t>Výrazy s proměnnou (algebraické vzorce)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Veronika Dočkalová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noProof="0" smtClean="0">
                <a:latin typeface="Calibri"/>
              </a:rPr>
              <a:t>25</a:t>
            </a:r>
            <a:r>
              <a:rPr kumimoji="0" lang="cs-CZ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_Druhá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mocnina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dvojčlenu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806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7056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611560" y="1636121"/>
                <a:ext cx="8291501" cy="7847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4400" b="1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4400" b="1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4400" b="1" i="1" smtClean="0">
                                  <a:latin typeface="Cambria Math"/>
                                </a:rPr>
                                <m:t>𝒂</m:t>
                              </m:r>
                              <m:r>
                                <a:rPr lang="cs-CZ" sz="4400" b="1" i="1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4400" b="1" i="1" smtClean="0">
                                  <a:latin typeface="Cambria Math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cs-CZ" sz="44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smtClean="0">
                          <a:latin typeface="Cambria Math"/>
                        </a:rPr>
                        <m:t> </m:t>
                      </m:r>
                      <m:r>
                        <a:rPr lang="cs-CZ" sz="4400" b="1" i="1" smtClean="0">
                          <a:latin typeface="Cambria Math"/>
                          <a:ea typeface="Cambria Math"/>
                        </a:rPr>
                        <m:t>= </m:t>
                      </m:r>
                      <m:d>
                        <m:dPr>
                          <m:ctrlPr>
                            <a:rPr lang="cs-CZ" sz="4400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4400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  <m:r>
                            <a:rPr lang="cs-CZ" sz="4400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4400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  <m:r>
                        <a:rPr lang="cs-CZ" sz="4400" b="1" i="1" smtClean="0">
                          <a:latin typeface="Cambria Math"/>
                        </a:rPr>
                        <m:t> </m:t>
                      </m:r>
                      <m:r>
                        <a:rPr lang="cs-CZ" sz="4400" b="1" i="1" smtClean="0">
                          <a:latin typeface="Cambria Math"/>
                          <a:ea typeface="Cambria Math"/>
                        </a:rPr>
                        <m:t>∙ </m:t>
                      </m:r>
                      <m:d>
                        <m:dPr>
                          <m:ctrlPr>
                            <a:rPr lang="cs-CZ" sz="4400" b="1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cs-CZ" sz="4400" b="1" i="1" smtClean="0">
                              <a:latin typeface="Cambria Math"/>
                              <a:ea typeface="Cambria Math"/>
                            </a:rPr>
                            <m:t>𝒂</m:t>
                          </m:r>
                          <m:r>
                            <a:rPr lang="cs-CZ" sz="4400" b="1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4400" b="1" i="1" smtClean="0"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</m:d>
                      <m:r>
                        <a:rPr lang="cs-CZ" sz="4400" b="1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4400" b="1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1636121"/>
                <a:ext cx="8291501" cy="784767"/>
              </a:xfrm>
              <a:prstGeom prst="rect">
                <a:avLst/>
              </a:prstGeom>
              <a:blipFill rotWithShape="1">
                <a:blip r:embed="rId3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1777444" y="2644233"/>
                <a:ext cx="6394956" cy="7847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4400" b="0" i="1" smtClean="0">
                          <a:latin typeface="Cambria Math"/>
                          <a:ea typeface="Cambria Math"/>
                        </a:rPr>
                        <m:t> </m:t>
                      </m:r>
                    </m:oMath>
                  </m:oMathPara>
                </a14:m>
                <a:endParaRPr lang="cs-CZ" sz="4400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7444" y="2644233"/>
                <a:ext cx="6394956" cy="78476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2536226" y="3580337"/>
                <a:ext cx="4628062" cy="7847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4400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0" i="1" smtClean="0">
                          <a:latin typeface="Cambria Math"/>
                          <a:ea typeface="Cambria Math"/>
                        </a:rPr>
                        <m:t> </m:t>
                      </m:r>
                    </m:oMath>
                  </m:oMathPara>
                </a14:m>
                <a:endParaRPr lang="cs-CZ" sz="4400" dirty="0"/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6226" y="3580337"/>
                <a:ext cx="4628062" cy="784767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Obdélník 6"/>
              <p:cNvSpPr/>
              <p:nvPr/>
            </p:nvSpPr>
            <p:spPr>
              <a:xfrm>
                <a:off x="1354509" y="5164513"/>
                <a:ext cx="6889899" cy="784767"/>
              </a:xfrm>
              <a:prstGeom prst="rect">
                <a:avLst/>
              </a:prstGeom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44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44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𝒂</m:t>
                              </m:r>
                              <m:r>
                                <a:rPr lang="cs-CZ" sz="44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4400" b="1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</a:rPr>
                                <m:t>𝒃</m:t>
                              </m:r>
                            </m:e>
                          </m:d>
                        </m:e>
                        <m:sup>
                          <m: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44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44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0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</m:oMath>
                  </m:oMathPara>
                </a14:m>
                <a:endParaRPr lang="cs-CZ" sz="4400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4509" y="5164513"/>
                <a:ext cx="6889899" cy="78476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1403648" y="404664"/>
            <a:ext cx="6624736" cy="769441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Druhá mocnina dvojčlenu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xmlns="" val="313696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Nadpis 1"/>
              <p:cNvSpPr>
                <a:spLocks noGrp="1"/>
              </p:cNvSpPr>
              <p:nvPr>
                <p:ph type="ctrTitle"/>
              </p:nvPr>
            </p:nvSpPr>
            <p:spPr>
              <a:xfrm>
                <a:off x="467544" y="188640"/>
                <a:ext cx="8060432" cy="1470025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b="0" i="1" smtClean="0">
                        <a:latin typeface="Cambria Math"/>
                      </a:rPr>
                      <m:t>= </m:t>
                    </m:r>
                    <m:sSup>
                      <m:sSupPr>
                        <m:ctrlP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b="1" i="1" smtClean="0">
                        <a:latin typeface="Cambria Math"/>
                      </a:rPr>
                      <m:t>+</m:t>
                    </m:r>
                    <m:r>
                      <a:rPr lang="cs-CZ" b="1" i="1" smtClean="0">
                        <a:solidFill>
                          <a:srgbClr val="00B050"/>
                        </a:solidFill>
                        <a:latin typeface="Cambria Math"/>
                      </a:rPr>
                      <m:t>𝟐</m:t>
                    </m:r>
                    <m:r>
                      <a:rPr lang="cs-CZ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𝒂</m:t>
                    </m:r>
                    <m:r>
                      <a:rPr lang="cs-CZ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∙</m:t>
                    </m:r>
                    <m:r>
                      <a:rPr lang="cs-CZ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𝒃</m:t>
                    </m:r>
                    <m:r>
                      <a:rPr lang="cs-CZ" b="1" i="1" smtClean="0">
                        <a:latin typeface="Cambria Math"/>
                        <a:ea typeface="Cambria Math"/>
                      </a:rPr>
                      <m:t>+</m:t>
                    </m:r>
                    <m:sSup>
                      <m:sSupPr>
                        <m:ctrlP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𝒃</m:t>
                        </m:r>
                      </m:e>
                      <m:sup>
                        <m:r>
                          <a:rPr lang="cs-CZ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 smtClean="0"/>
                  <a:t> =</a:t>
                </a:r>
                <a:endParaRPr lang="cs-CZ" b="1" dirty="0"/>
              </a:p>
            </p:txBody>
          </p:sp>
        </mc:Choice>
        <mc:Fallback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467544" y="188640"/>
                <a:ext cx="8060432" cy="1470025"/>
              </a:xfrm>
              <a:blipFill rotWithShape="1">
                <a:blip r:embed="rId3" cstate="print"/>
                <a:stretch>
                  <a:fillRect r="-22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3059832" y="1484783"/>
                <a:ext cx="4968552" cy="7847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u="dbl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4400" b="1" i="1" u="dbl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4400" b="1" i="1" u="dbl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4400" b="1" i="1" u="dbl" smtClean="0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u="dbl" smtClean="0">
                          <a:latin typeface="Cambria Math"/>
                        </a:rPr>
                        <m:t>+</m:t>
                      </m:r>
                      <m:r>
                        <a:rPr lang="cs-CZ" sz="4400" b="1" i="1" u="dbl" smtClean="0">
                          <a:solidFill>
                            <a:srgbClr val="00B05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4400" b="1" i="1" u="dbl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4400" b="1" i="1" u="dbl" smtClean="0"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4400" b="1" i="1" u="dbl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4400" b="1" i="1" u="dbl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4400" b="1" i="1" u="dbl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4400" b="1" u="dbl" dirty="0"/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1484783"/>
                <a:ext cx="4968552" cy="784767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35496" y="2844588"/>
                <a:ext cx="8767139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44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44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44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4400" b="0" i="1" smtClean="0">
                                <a:latin typeface="Cambria Math"/>
                              </a:rPr>
                              <m:t>+4</m:t>
                            </m:r>
                          </m:e>
                        </m:d>
                      </m:e>
                      <m:sup>
                        <m:r>
                          <a:rPr lang="cs-CZ" sz="4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4400" b="0" i="1" smtClean="0">
                        <a:latin typeface="Cambria Math"/>
                      </a:rPr>
                      <m:t>=</m:t>
                    </m:r>
                    <m:r>
                      <a:rPr lang="cs-CZ" sz="4400" b="1" i="1" smtClean="0">
                        <a:solidFill>
                          <a:srgbClr val="FF0000"/>
                        </a:solidFill>
                        <a:latin typeface="Cambria Math"/>
                      </a:rPr>
                      <m:t>𝒙</m:t>
                    </m:r>
                    <m:r>
                      <a:rPr lang="cs-CZ" sz="44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44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sz="4400" b="1" i="1" smtClean="0">
                        <a:latin typeface="Cambria Math"/>
                      </a:rPr>
                      <m:t>+</m:t>
                    </m:r>
                    <m:r>
                      <a:rPr lang="cs-CZ" sz="4400" b="1" i="1" smtClean="0">
                        <a:solidFill>
                          <a:srgbClr val="00B050"/>
                        </a:solidFill>
                        <a:latin typeface="Cambria Math"/>
                      </a:rPr>
                      <m:t>𝟐</m:t>
                    </m:r>
                    <m:r>
                      <a:rPr lang="cs-CZ" sz="4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4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𝒙</m:t>
                    </m:r>
                    <m:r>
                      <a:rPr lang="cs-CZ" sz="4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∙</m:t>
                    </m:r>
                    <m:r>
                      <a:rPr lang="cs-CZ" sz="4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𝟒</m:t>
                    </m:r>
                    <m:r>
                      <a:rPr lang="cs-CZ" sz="4400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sz="44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𝟒</m:t>
                    </m:r>
                    <m:r>
                      <a:rPr lang="cs-CZ" sz="44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44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𝟒</m:t>
                    </m:r>
                  </m:oMath>
                </a14:m>
                <a:r>
                  <a:rPr lang="cs-CZ" sz="4400" dirty="0" smtClean="0"/>
                  <a:t> =</a:t>
                </a:r>
                <a:endParaRPr lang="cs-CZ" sz="4400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96" y="2844588"/>
                <a:ext cx="8767139" cy="769441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15079" r="-1321" b="-380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3110779" y="3645024"/>
                <a:ext cx="4202754" cy="7847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44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4400" b="1" i="1" u="dbl" smtClean="0">
                              <a:solidFill>
                                <a:schemeClr val="tx1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=</m:t>
                          </m:r>
                          <m:r>
                            <a:rPr lang="cs-CZ" sz="44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44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44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+ </m:t>
                      </m:r>
                      <m:r>
                        <a:rPr lang="cs-CZ" sz="44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𝟖</m:t>
                      </m:r>
                      <m:r>
                        <a:rPr lang="cs-CZ" sz="44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𝒙</m:t>
                      </m:r>
                      <m:r>
                        <a:rPr lang="cs-CZ" sz="44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4400" b="1" i="1" u="dbl" smtClean="0">
                          <a:solidFill>
                            <a:srgbClr val="0070C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𝟏𝟔</m:t>
                      </m:r>
                    </m:oMath>
                  </m:oMathPara>
                </a14:m>
                <a:endParaRPr lang="cs-CZ" sz="4400" u="dbl" dirty="0">
                  <a:uFill>
                    <a:solidFill>
                      <a:schemeClr val="tx1"/>
                    </a:solidFill>
                  </a:uFill>
                </a:endParaRPr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779" y="3645024"/>
                <a:ext cx="4202754" cy="784767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Obdélník 6"/>
              <p:cNvSpPr/>
              <p:nvPr/>
            </p:nvSpPr>
            <p:spPr>
              <a:xfrm>
                <a:off x="-82537" y="4941168"/>
                <a:ext cx="926304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40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40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4000" b="0" i="1" smtClean="0">
                                  <a:latin typeface="Cambria Math"/>
                                </a:rPr>
                                <m:t>3+5</m:t>
                              </m:r>
                              <m:r>
                                <a:rPr lang="cs-CZ" sz="4000" b="0" i="1" smtClean="0">
                                  <a:latin typeface="Cambria Math"/>
                                </a:rPr>
                                <m:t>𝑐</m:t>
                              </m:r>
                            </m:e>
                          </m:d>
                        </m:e>
                        <m:sup>
                          <m:r>
                            <a:rPr lang="cs-CZ" sz="4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4000" b="0" i="1" smtClean="0">
                          <a:latin typeface="Cambria Math"/>
                        </a:rPr>
                        <m:t>=</m:t>
                      </m:r>
                      <m:r>
                        <a:rPr lang="cs-CZ" sz="40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𝟑</m:t>
                      </m:r>
                      <m:r>
                        <a:rPr lang="cs-CZ" sz="40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4000" b="1" i="1" smtClean="0">
                          <a:solidFill>
                            <a:srgbClr val="FF0000"/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4000" b="1" i="1" smtClean="0">
                          <a:latin typeface="Cambria Math"/>
                        </a:rPr>
                        <m:t>+</m:t>
                      </m:r>
                      <m:r>
                        <a:rPr lang="cs-CZ" sz="40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sz="4000" b="1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4000" b="1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𝟑</m:t>
                      </m:r>
                      <m:r>
                        <a:rPr lang="cs-CZ" sz="4000" b="1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 ∙</m:t>
                      </m:r>
                      <m:r>
                        <a:rPr lang="cs-CZ" sz="4000" b="1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𝟓</m:t>
                      </m:r>
                      <m:r>
                        <a:rPr lang="cs-CZ" sz="4000" b="1" i="1" smtClean="0">
                          <a:solidFill>
                            <a:srgbClr val="00B050"/>
                          </a:solidFill>
                          <a:latin typeface="Cambria Math"/>
                          <a:ea typeface="Cambria Math"/>
                        </a:rPr>
                        <m:t>𝒄</m:t>
                      </m:r>
                      <m:r>
                        <a:rPr lang="cs-CZ" sz="4000" b="1" i="1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4000" b="1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𝟓</m:t>
                      </m:r>
                      <m:r>
                        <a:rPr lang="cs-CZ" sz="4000" b="1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𝒄</m:t>
                      </m:r>
                      <m:r>
                        <a:rPr lang="cs-CZ" sz="4000" b="1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sz="4000" b="1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𝟓</m:t>
                      </m:r>
                      <m:r>
                        <a:rPr lang="cs-CZ" sz="4000" b="1" i="1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𝒄</m:t>
                      </m:r>
                      <m:r>
                        <a:rPr lang="cs-CZ" sz="4000" b="1" i="1" smtClean="0">
                          <a:solidFill>
                            <a:schemeClr val="tx1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</m:oMath>
                  </m:oMathPara>
                </a14:m>
                <a:endParaRPr lang="cs-CZ" sz="40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82537" y="4941168"/>
                <a:ext cx="9263049" cy="707886"/>
              </a:xfrm>
              <a:prstGeom prst="rect">
                <a:avLst/>
              </a:prstGeom>
              <a:blipFill rotWithShape="1">
                <a:blip r:embed="rId7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72008" y="2420888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2008" y="4645815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Obdélník 14"/>
              <p:cNvSpPr/>
              <p:nvPr/>
            </p:nvSpPr>
            <p:spPr>
              <a:xfrm>
                <a:off x="3419872" y="5834577"/>
                <a:ext cx="4768165" cy="7847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1" i="1" u="dbl" smtClean="0">
                          <a:solidFill>
                            <a:schemeClr val="tx1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4400" b="1" i="1" u="dbl" smtClean="0">
                          <a:solidFill>
                            <a:srgbClr val="FF0000"/>
                          </a:solidFill>
                          <a:latin typeface="Cambria Math"/>
                        </a:rPr>
                        <m:t>𝟗</m:t>
                      </m:r>
                      <m:r>
                        <a:rPr lang="cs-CZ" sz="4400" b="1" i="1" u="dbl" smtClean="0">
                          <a:latin typeface="Cambria Math"/>
                        </a:rPr>
                        <m:t>+</m:t>
                      </m:r>
                      <m:r>
                        <a:rPr lang="cs-CZ" sz="4400" b="1" i="1" u="dbl" smtClean="0">
                          <a:solidFill>
                            <a:srgbClr val="00B050"/>
                          </a:solidFill>
                          <a:latin typeface="Cambria Math"/>
                        </a:rPr>
                        <m:t>𝟑𝟎</m:t>
                      </m:r>
                      <m:r>
                        <a:rPr lang="cs-CZ" sz="4400" b="1" i="1" u="dbl" smtClean="0">
                          <a:solidFill>
                            <a:srgbClr val="00B050"/>
                          </a:solidFill>
                          <a:latin typeface="Cambria Math"/>
                        </a:rPr>
                        <m:t>𝒄</m:t>
                      </m:r>
                      <m:r>
                        <a:rPr lang="cs-CZ" sz="4400" b="1" i="1" u="dbl" smtClean="0"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4400" b="1" i="1" u="dbl" smtClean="0">
                          <a:solidFill>
                            <a:srgbClr val="0070C0"/>
                          </a:solidFill>
                          <a:latin typeface="Cambria Math"/>
                          <a:ea typeface="Cambria Math"/>
                        </a:rPr>
                        <m:t>𝟐𝟓</m:t>
                      </m:r>
                      <m:sSup>
                        <m:sSupPr>
                          <m:ctrlPr>
                            <a:rPr lang="cs-CZ" sz="4400" b="1" i="1" u="dbl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4400" b="1" i="1" u="dbl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𝒄</m:t>
                          </m:r>
                        </m:e>
                        <m:sup>
                          <m:r>
                            <a:rPr lang="cs-CZ" sz="4400" b="1" i="1" u="dbl" smtClean="0">
                              <a:solidFill>
                                <a:srgbClr val="0070C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4400" u="dbl" dirty="0"/>
              </a:p>
            </p:txBody>
          </p:sp>
        </mc:Choice>
        <mc:Fallback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9872" y="5834577"/>
                <a:ext cx="4768165" cy="784767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72008" y="116632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POZORUJ: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22192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Nadpis 1"/>
              <p:cNvSpPr>
                <a:spLocks noGrp="1"/>
              </p:cNvSpPr>
              <p:nvPr>
                <p:ph type="ctrTitle"/>
              </p:nvPr>
            </p:nvSpPr>
            <p:spPr>
              <a:xfrm>
                <a:off x="138751" y="144016"/>
                <a:ext cx="5369353" cy="980728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𝑎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= </m:t>
                    </m:r>
                    <m:sSup>
                      <m:sSup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800" b="1" i="1" smtClean="0">
                        <a:latin typeface="Cambria Math"/>
                      </a:rPr>
                      <m:t>+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𝒂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∙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𝒃</m:t>
                    </m:r>
                    <m:r>
                      <a:rPr lang="cs-CZ" sz="2800" b="1" i="1" smtClean="0">
                        <a:latin typeface="Cambria Math"/>
                        <a:ea typeface="Cambria Math"/>
                      </a:rPr>
                      <m:t>+</m:t>
                    </m:r>
                    <m:sSup>
                      <m:sSupPr>
                        <m:ctrlP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𝒃</m:t>
                        </m:r>
                      </m:e>
                      <m:sup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 smtClean="0"/>
                  <a:t> =</a:t>
                </a:r>
                <a:endParaRPr lang="cs-CZ" b="1" dirty="0"/>
              </a:p>
            </p:txBody>
          </p:sp>
        </mc:Choice>
        <mc:Fallback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138751" y="144016"/>
                <a:ext cx="5369353" cy="980728"/>
              </a:xfrm>
              <a:blipFill rotWithShape="1">
                <a:blip r:embed="rId3" cstate="print"/>
                <a:stretch>
                  <a:fillRect t="-1242" r="-3519" b="-186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5151978" y="447762"/>
                <a:ext cx="3524478" cy="5329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+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𝟐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u="dbl" dirty="0">
                  <a:uFill>
                    <a:solidFill>
                      <a:schemeClr val="tx1"/>
                    </a:solidFill>
                  </a:uFill>
                </a:endParaRPr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1978" y="447762"/>
                <a:ext cx="3524478" cy="53296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570534" y="2488469"/>
                <a:ext cx="288032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8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800" b="0" i="1" smtClean="0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800" b="0" i="1" smtClean="0">
                                  <a:latin typeface="Cambria Math"/>
                                </a:rPr>
                                <m:t>𝑝</m:t>
                              </m:r>
                              <m:r>
                                <a:rPr lang="cs-CZ" sz="2800" b="0" i="1" smtClean="0">
                                  <a:latin typeface="Cambria Math"/>
                                </a:rPr>
                                <m:t>+6</m:t>
                              </m:r>
                            </m:e>
                          </m:d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534" y="2488469"/>
                <a:ext cx="2880320" cy="52322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Obdélník 6"/>
              <p:cNvSpPr/>
              <p:nvPr/>
            </p:nvSpPr>
            <p:spPr>
              <a:xfrm>
                <a:off x="971600" y="3550587"/>
                <a:ext cx="222911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cs-CZ" sz="28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800" b="0" i="1" smtClean="0">
                                  <a:latin typeface="Cambria Math"/>
                                </a:rPr>
                                <m:t>8+4</m:t>
                              </m:r>
                              <m:sSup>
                                <m:sSupPr>
                                  <m:ctrlPr>
                                    <a:rPr lang="cs-CZ" sz="28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800" b="0" i="1" smtClean="0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cs-CZ" sz="2800" b="0" i="1" smtClean="0">
                                      <a:latin typeface="Cambria Math"/>
                                    </a:rPr>
                                    <m:t>3</m:t>
                                  </m:r>
                                </m:sup>
                              </m:sSup>
                            </m:e>
                          </m:d>
                        </m:e>
                        <m:sup>
                          <m:r>
                            <a:rPr lang="cs-CZ" sz="28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550587"/>
                <a:ext cx="2229116" cy="523220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66743" y="1412776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246498" y="177281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UMOCNI:</a:t>
            </a:r>
            <a:endParaRPr lang="cs-CZ" b="1" u="sng" dirty="0"/>
          </a:p>
        </p:txBody>
      </p:sp>
      <p:sp>
        <p:nvSpPr>
          <p:cNvPr id="10" name="TextovéPole 9">
            <a:hlinkClick r:id="rId7" action="ppaction://hlinksldjump"/>
          </p:cNvPr>
          <p:cNvSpPr txBox="1"/>
          <p:nvPr/>
        </p:nvSpPr>
        <p:spPr>
          <a:xfrm>
            <a:off x="6732240" y="5733256"/>
            <a:ext cx="1080120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0" y="6864"/>
            <a:ext cx="1320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PROCVIČUJ: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3894206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Nadpis 1"/>
              <p:cNvSpPr>
                <a:spLocks noGrp="1"/>
              </p:cNvSpPr>
              <p:nvPr>
                <p:ph type="ctrTitle"/>
              </p:nvPr>
            </p:nvSpPr>
            <p:spPr>
              <a:xfrm>
                <a:off x="426783" y="1"/>
                <a:ext cx="5369353" cy="980728"/>
              </a:xfrm>
            </p:spPr>
            <p:txBody>
              <a:bodyPr/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𝑎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= </m:t>
                    </m:r>
                    <m:sSup>
                      <m:sSup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𝒂</m:t>
                        </m:r>
                      </m:e>
                      <m:sup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cs-CZ" sz="2800" b="1" i="1" smtClean="0">
                        <a:latin typeface="Cambria Math"/>
                      </a:rPr>
                      <m:t>+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𝒂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∙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𝒃</m:t>
                    </m:r>
                    <m:r>
                      <a:rPr lang="cs-CZ" sz="2800" b="1" i="1" smtClean="0">
                        <a:latin typeface="Cambria Math"/>
                        <a:ea typeface="Cambria Math"/>
                      </a:rPr>
                      <m:t>+</m:t>
                    </m:r>
                    <m:sSup>
                      <m:sSupPr>
                        <m:ctrlP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𝒃</m:t>
                        </m:r>
                      </m:e>
                      <m:sup>
                        <m:r>
                          <a:rPr lang="cs-CZ" sz="28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b="1" dirty="0" smtClean="0"/>
                  <a:t> =</a:t>
                </a:r>
                <a:endParaRPr lang="cs-CZ" b="1" dirty="0"/>
              </a:p>
            </p:txBody>
          </p:sp>
        </mc:Choice>
        <mc:Fallback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ctrTitle"/>
              </p:nvPr>
            </p:nvSpPr>
            <p:spPr>
              <a:xfrm>
                <a:off x="426783" y="1"/>
                <a:ext cx="5369353" cy="980728"/>
              </a:xfrm>
              <a:blipFill rotWithShape="1">
                <a:blip r:embed="rId3" cstate="print"/>
                <a:stretch>
                  <a:fillRect t="-1242" r="-3519" b="-186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Obdélník 3"/>
              <p:cNvSpPr/>
              <p:nvPr/>
            </p:nvSpPr>
            <p:spPr>
              <a:xfrm>
                <a:off x="5295994" y="265586"/>
                <a:ext cx="3524478" cy="5329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+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𝟐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  <m:t>𝒃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cs-CZ" sz="2800" b="1" u="dbl" dirty="0">
                  <a:uFill>
                    <a:solidFill>
                      <a:schemeClr val="tx1"/>
                    </a:solidFill>
                  </a:uFill>
                </a:endParaRPr>
              </a:p>
            </p:txBody>
          </p:sp>
        </mc:Choice>
        <mc:Fallback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5994" y="265586"/>
                <a:ext cx="3524478" cy="532966"/>
              </a:xfrm>
              <a:prstGeom prst="rect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Obdélník 4"/>
              <p:cNvSpPr/>
              <p:nvPr/>
            </p:nvSpPr>
            <p:spPr>
              <a:xfrm>
                <a:off x="-36512" y="2473732"/>
                <a:ext cx="6474456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8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𝑝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+6</m:t>
                            </m:r>
                          </m:e>
                        </m:d>
                      </m:e>
                      <m:sup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800" b="0" i="1" smtClean="0"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𝒑</m:t>
                    </m:r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𝒑</m:t>
                    </m:r>
                    <m:r>
                      <a:rPr lang="cs-CZ" sz="2800" b="1" i="1" smtClean="0">
                        <a:latin typeface="Cambria Math"/>
                      </a:rPr>
                      <m:t>+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</a:rPr>
                      <m:t>𝟐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𝟐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𝒑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∙</m:t>
                    </m:r>
                    <m:r>
                      <a:rPr lang="cs-CZ" sz="28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𝟔</m:t>
                    </m:r>
                    <m:r>
                      <a:rPr lang="cs-CZ" sz="2800" b="1" i="1" smtClean="0">
                        <a:latin typeface="Cambria Math"/>
                        <a:ea typeface="Cambria Math"/>
                      </a:rPr>
                      <m:t>+</m:t>
                    </m:r>
                    <m:r>
                      <a:rPr lang="cs-CZ" sz="28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𝟔</m:t>
                    </m:r>
                    <m:r>
                      <a:rPr lang="cs-CZ" sz="28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8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𝟔</m:t>
                    </m:r>
                  </m:oMath>
                </a14:m>
                <a:r>
                  <a:rPr lang="cs-CZ" sz="2800" dirty="0" smtClean="0"/>
                  <a:t> =</a:t>
                </a:r>
                <a:endParaRPr lang="cs-CZ" sz="2800" dirty="0"/>
              </a:p>
            </p:txBody>
          </p:sp>
        </mc:Choice>
        <mc:Fallback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2473732"/>
                <a:ext cx="6474456" cy="523220"/>
              </a:xfrm>
              <a:prstGeom prst="rect">
                <a:avLst/>
              </a:prstGeom>
              <a:blipFill rotWithShape="1">
                <a:blip r:embed="rId5" cstate="print"/>
                <a:stretch>
                  <a:fillRect t="-10465" r="-1412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Obdélník 5"/>
              <p:cNvSpPr/>
              <p:nvPr/>
            </p:nvSpPr>
            <p:spPr>
              <a:xfrm>
                <a:off x="6342919" y="2463986"/>
                <a:ext cx="2812501" cy="53296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𝟒</m:t>
                          </m:r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𝒑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FF000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+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𝟐𝟒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𝒑</m:t>
                      </m:r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1" i="1" u="dbl" smtClean="0">
                          <a:solidFill>
                            <a:srgbClr val="0070C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𝟑𝟔</m:t>
                      </m:r>
                    </m:oMath>
                  </m:oMathPara>
                </a14:m>
                <a:endParaRPr lang="cs-CZ" sz="2800" u="dbl" dirty="0">
                  <a:uFill>
                    <a:solidFill>
                      <a:schemeClr val="tx1"/>
                    </a:solidFill>
                  </a:uFill>
                </a:endParaRPr>
              </a:p>
            </p:txBody>
          </p:sp>
        </mc:Choice>
        <mc:Fallback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2919" y="2463986"/>
                <a:ext cx="2812501" cy="532966"/>
              </a:xfrm>
              <a:prstGeom prst="rect">
                <a:avLst/>
              </a:prstGeom>
              <a:blipFill rotWithShape="1">
                <a:blip r:embed="rId6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Obdélník 6"/>
              <p:cNvSpPr/>
              <p:nvPr/>
            </p:nvSpPr>
            <p:spPr>
              <a:xfrm>
                <a:off x="-36512" y="3535064"/>
                <a:ext cx="7128792" cy="4700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p>
                      <m:sSupPr>
                        <m:ctrlPr>
                          <a:rPr lang="cs-CZ" sz="24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cs-CZ" sz="24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400" b="0" i="1" smtClean="0">
                                <a:latin typeface="Cambria Math"/>
                              </a:rPr>
                              <m:t>8+4</m:t>
                            </m:r>
                            <m:sSup>
                              <m:sSupPr>
                                <m:ctrlPr>
                                  <a:rPr lang="cs-CZ" sz="2400" b="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>
                                  <a:rPr lang="cs-CZ" sz="2400" b="0" i="1" smtClean="0">
                                    <a:latin typeface="Cambria Math"/>
                                  </a:rPr>
                                  <m:t>𝑥</m:t>
                                </m:r>
                              </m:e>
                              <m:sup>
                                <m:r>
                                  <a:rPr lang="cs-CZ" sz="2400" b="0" i="1" smtClean="0">
                                    <a:latin typeface="Cambria Math"/>
                                  </a:rPr>
                                  <m:t>3</m:t>
                                </m:r>
                              </m:sup>
                            </m:sSup>
                          </m:e>
                        </m:d>
                      </m:e>
                      <m:sup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sup>
                    </m:sSup>
                    <m:r>
                      <a:rPr lang="cs-CZ" sz="2400" b="0" i="1" smtClean="0">
                        <a:latin typeface="Cambria Math"/>
                      </a:rPr>
                      <m:t>=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𝟖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</a:rPr>
                      <m:t>𝟖</m:t>
                    </m:r>
                    <m:r>
                      <a:rPr lang="cs-CZ" sz="2400" b="1" i="1" smtClean="0">
                        <a:latin typeface="Cambria Math"/>
                      </a:rPr>
                      <m:t>+</m:t>
                    </m:r>
                    <m:r>
                      <a:rPr lang="cs-CZ" sz="2400" b="1" i="1" smtClean="0">
                        <a:solidFill>
                          <a:srgbClr val="00B050"/>
                        </a:solidFill>
                        <a:latin typeface="Cambria Math"/>
                      </a:rPr>
                      <m:t>𝟐</m:t>
                    </m:r>
                    <m:r>
                      <a:rPr lang="cs-CZ" sz="2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sz="2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𝟖</m:t>
                    </m:r>
                    <m:r>
                      <a:rPr lang="cs-CZ" sz="2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 ∙</m:t>
                    </m:r>
                    <m:r>
                      <a:rPr lang="cs-CZ" sz="2400" b="1" i="1" smtClean="0">
                        <a:solidFill>
                          <a:srgbClr val="00B050"/>
                        </a:solidFill>
                        <a:latin typeface="Cambria Math"/>
                        <a:ea typeface="Cambria Math"/>
                      </a:rPr>
                      <m:t>𝟒</m:t>
                    </m:r>
                    <m:sSup>
                      <m:sSupPr>
                        <m:ctrlPr>
                          <a:rPr lang="cs-CZ" sz="2400" b="1" i="1" smtClean="0">
                            <a:solidFill>
                              <a:srgbClr val="00B05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solidFill>
                              <a:srgbClr val="00B050"/>
                            </a:solidFill>
                            <a:latin typeface="Cambria Math"/>
                            <a:ea typeface="Cambria Math"/>
                          </a:rPr>
                          <m:t>𝒙</m:t>
                        </m:r>
                      </m:e>
                      <m:sup>
                        <m:r>
                          <a:rPr lang="cs-CZ" sz="2400" b="1" i="1" smtClean="0">
                            <a:solidFill>
                              <a:srgbClr val="00B050"/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</m:sup>
                    </m:sSup>
                    <m:r>
                      <a:rPr lang="cs-CZ" sz="2400" b="1" i="1" smtClean="0">
                        <a:latin typeface="Cambria Math"/>
                        <a:ea typeface="Cambria Math"/>
                      </a:rPr>
                      <m:t>+</m:t>
                    </m:r>
                    <m:sSup>
                      <m:sSupPr>
                        <m:ctrlP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𝟒</m:t>
                        </m:r>
                        <m: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𝒙</m:t>
                        </m:r>
                      </m:e>
                      <m:sup>
                        <m: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</m:sup>
                    </m:sSup>
                    <m:r>
                      <a:rPr lang="cs-CZ" sz="2400" b="1" i="1" smtClean="0">
                        <a:solidFill>
                          <a:srgbClr val="0070C0"/>
                        </a:solidFill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𝟒</m:t>
                        </m:r>
                        <m: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𝒙</m:t>
                        </m:r>
                      </m:e>
                      <m:sup>
                        <m:r>
                          <a:rPr lang="cs-CZ" sz="2400" b="1" i="1" smtClean="0">
                            <a:solidFill>
                              <a:srgbClr val="0070C0"/>
                            </a:solidFill>
                            <a:latin typeface="Cambria Math"/>
                            <a:ea typeface="Cambria Math"/>
                          </a:rPr>
                          <m:t>𝟑</m:t>
                        </m:r>
                      </m:sup>
                    </m:sSup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=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7" name="Obdélník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36512" y="3535064"/>
                <a:ext cx="7128792" cy="470000"/>
              </a:xfrm>
              <a:prstGeom prst="rect">
                <a:avLst/>
              </a:prstGeom>
              <a:blipFill rotWithShape="1">
                <a:blip r:embed="rId7" cstate="print"/>
                <a:stretch>
                  <a:fillRect t="-7792" b="-298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66743" y="1412776"/>
            <a:ext cx="89644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5" name="Obdélník 14"/>
              <p:cNvSpPr/>
              <p:nvPr/>
            </p:nvSpPr>
            <p:spPr>
              <a:xfrm>
                <a:off x="5822010" y="3472098"/>
                <a:ext cx="3229171" cy="5329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 u="dbl" smtClean="0">
                          <a:solidFill>
                            <a:srgbClr val="FF000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𝟔𝟒</m:t>
                      </m:r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+</m:t>
                      </m:r>
                      <m:r>
                        <a:rPr lang="cs-CZ" sz="2800" b="1" i="1" u="dbl" smtClean="0">
                          <a:solidFill>
                            <a:srgbClr val="00B05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</a:rPr>
                        <m:t>𝟔𝟒</m:t>
                      </m:r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00B05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00B05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00B05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</a:rPr>
                            <m:t>𝟑</m:t>
                          </m:r>
                        </m:sup>
                      </m:sSup>
                      <m:r>
                        <a:rPr lang="cs-CZ" sz="2800" b="1" i="1" u="dbl" smtClean="0"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1" i="1" u="dbl" smtClean="0">
                          <a:solidFill>
                            <a:srgbClr val="0070C0"/>
                          </a:solidFill>
                          <a:uFill>
                            <a:solidFill>
                              <a:schemeClr val="tx1"/>
                            </a:solidFill>
                          </a:uFill>
                          <a:latin typeface="Cambria Math"/>
                          <a:ea typeface="Cambria Math"/>
                        </a:rPr>
                        <m:t>𝟏𝟔</m:t>
                      </m:r>
                      <m:sSup>
                        <m:sSupPr>
                          <m:ctrlP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  <m:t>𝒙</m:t>
                          </m:r>
                        </m:e>
                        <m:sup>
                          <m:r>
                            <a:rPr lang="cs-CZ" sz="2800" b="1" i="1" u="dbl" smtClean="0">
                              <a:solidFill>
                                <a:srgbClr val="0070C0"/>
                              </a:solidFill>
                              <a:uFill>
                                <a:solidFill>
                                  <a:schemeClr val="tx1"/>
                                </a:solidFill>
                              </a:uFill>
                              <a:latin typeface="Cambria Math"/>
                              <a:ea typeface="Cambria Math"/>
                            </a:rPr>
                            <m:t>𝟔</m:t>
                          </m:r>
                        </m:sup>
                      </m:sSup>
                    </m:oMath>
                  </m:oMathPara>
                </a14:m>
                <a:endParaRPr lang="cs-CZ" sz="2800" u="dbl" dirty="0">
                  <a:uFill>
                    <a:solidFill>
                      <a:schemeClr val="tx1"/>
                    </a:solidFill>
                  </a:uFill>
                </a:endParaRPr>
              </a:p>
            </p:txBody>
          </p:sp>
        </mc:Choice>
        <mc:Fallback>
          <p:sp>
            <p:nvSpPr>
              <p:cNvPr id="15" name="Obdélník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2010" y="3472098"/>
                <a:ext cx="3229171" cy="532966"/>
              </a:xfrm>
              <a:prstGeom prst="rect">
                <a:avLst/>
              </a:prstGeom>
              <a:blipFill rotWithShape="1">
                <a:blip r:embed="rId8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ovéPole 2"/>
          <p:cNvSpPr txBox="1"/>
          <p:nvPr/>
        </p:nvSpPr>
        <p:spPr>
          <a:xfrm>
            <a:off x="246498" y="1772816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UMOCNI:</a:t>
            </a:r>
            <a:endParaRPr lang="cs-CZ" b="1" u="sng" dirty="0"/>
          </a:p>
        </p:txBody>
      </p:sp>
      <p:sp>
        <p:nvSpPr>
          <p:cNvPr id="8" name="Veselý obličej 7"/>
          <p:cNvSpPr/>
          <p:nvPr/>
        </p:nvSpPr>
        <p:spPr>
          <a:xfrm rot="1368363">
            <a:off x="6699329" y="5085183"/>
            <a:ext cx="1614585" cy="1512168"/>
          </a:xfrm>
          <a:prstGeom prst="smileyFac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14967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/>
              <a:t>ZKONTROLUJ: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68816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85145"/>
            <a:ext cx="8568952" cy="457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cs-CZ" dirty="0">
                <a:latin typeface="Constantia"/>
              </a:rPr>
              <a:t>Zdroj obrázků – galerie </a:t>
            </a:r>
            <a:r>
              <a:rPr lang="cs-CZ" dirty="0" smtClean="0">
                <a:latin typeface="Constantia"/>
              </a:rPr>
              <a:t>Klipart www.office.</a:t>
            </a:r>
            <a:r>
              <a:rPr lang="cs-CZ" smtClean="0">
                <a:latin typeface="Constantia"/>
              </a:rPr>
              <a:t>microsoft.com</a:t>
            </a: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cs-CZ" dirty="0">
                <a:latin typeface="Constantia"/>
              </a:rPr>
              <a:t>Vytvořeno jako DUM do předmětu matematika na Základní </a:t>
            </a:r>
            <a:r>
              <a:rPr lang="cs-CZ" dirty="0" smtClean="0">
                <a:latin typeface="Constantia"/>
              </a:rPr>
              <a:t>škole a Mateřské škole </a:t>
            </a:r>
            <a:r>
              <a:rPr lang="cs-CZ" dirty="0">
                <a:latin typeface="Constantia"/>
              </a:rPr>
              <a:t>Mladá Boleslav, 17. listopadu 1325, příspěvková organizace pro </a:t>
            </a:r>
            <a:r>
              <a:rPr lang="cs-CZ" dirty="0" smtClean="0">
                <a:latin typeface="Constantia"/>
              </a:rPr>
              <a:t>osmý </a:t>
            </a:r>
            <a:r>
              <a:rPr lang="cs-CZ" dirty="0">
                <a:latin typeface="Constantia"/>
              </a:rPr>
              <a:t>ročník základní školy.</a:t>
            </a: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cs-CZ" dirty="0">
                <a:latin typeface="Constantia"/>
              </a:rPr>
              <a:t>Materiál slouží k doplnění </a:t>
            </a:r>
            <a:r>
              <a:rPr lang="cs-CZ" dirty="0" smtClean="0">
                <a:latin typeface="Constantia"/>
              </a:rPr>
              <a:t> </a:t>
            </a:r>
            <a:r>
              <a:rPr lang="cs-CZ" dirty="0">
                <a:latin typeface="Constantia"/>
              </a:rPr>
              <a:t>výkladu o </a:t>
            </a:r>
            <a:r>
              <a:rPr lang="cs-CZ" dirty="0" smtClean="0">
                <a:latin typeface="Constantia"/>
              </a:rPr>
              <a:t>algebraických vzorcích.</a:t>
            </a: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cs-CZ" dirty="0">
                <a:latin typeface="Constantia"/>
              </a:rPr>
              <a:t>Materiál doporučuji prezentovat pomocí dataprojektoru.</a:t>
            </a: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r>
              <a:rPr lang="cs-CZ" dirty="0">
                <a:latin typeface="Constantia"/>
              </a:rPr>
              <a:t>Materiál byl vytvořen a pilotován ve II. pololetí školního roku </a:t>
            </a:r>
            <a:r>
              <a:rPr lang="cs-CZ" dirty="0" smtClean="0">
                <a:latin typeface="Constantia"/>
              </a:rPr>
              <a:t>2012/2013.</a:t>
            </a:r>
            <a:endParaRPr lang="cs-CZ" dirty="0">
              <a:latin typeface="Constantia"/>
            </a:endParaRPr>
          </a:p>
          <a:p>
            <a:pPr lvl="0">
              <a:spcBef>
                <a:spcPct val="20000"/>
              </a:spcBef>
              <a:buClr>
                <a:srgbClr val="0BD0D9"/>
              </a:buClr>
              <a:buSzPct val="95000"/>
              <a:defRPr/>
            </a:pPr>
            <a:endParaRPr lang="cs-CZ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1710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</TotalTime>
  <Words>122</Words>
  <Application>Microsoft Office PowerPoint</Application>
  <PresentationFormat>Předvádění na obrazovce (4:3)</PresentationFormat>
  <Paragraphs>55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 </vt:lpstr>
      <vt:lpstr> </vt:lpstr>
      <vt:lpstr> </vt:lpstr>
      <vt:lpstr>Snímek 6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(a+b)^2= a^2+2∙a ∙b+b^2</dc:title>
  <dc:creator>vlastnik</dc:creator>
  <cp:lastModifiedBy>šárka</cp:lastModifiedBy>
  <cp:revision>18</cp:revision>
  <dcterms:created xsi:type="dcterms:W3CDTF">2013-02-26T18:33:15Z</dcterms:created>
  <dcterms:modified xsi:type="dcterms:W3CDTF">2013-06-03T12:18:39Z</dcterms:modified>
</cp:coreProperties>
</file>