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3" r:id="rId4"/>
    <p:sldId id="264" r:id="rId5"/>
    <p:sldId id="26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12" autoAdjust="0"/>
    <p:restoredTop sz="94660"/>
  </p:normalViewPr>
  <p:slideViewPr>
    <p:cSldViewPr>
      <p:cViewPr>
        <p:scale>
          <a:sx n="66" d="100"/>
          <a:sy n="66" d="100"/>
        </p:scale>
        <p:origin x="-1506" y="-9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Funkce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smtClean="0">
                <a:latin typeface="Calibri"/>
              </a:rPr>
              <a:t>2</a:t>
            </a:r>
            <a:r>
              <a:rPr lang="cs-CZ" noProof="0" dirty="0">
                <a:latin typeface="Calibri"/>
              </a:rPr>
              <a:t>7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_Lineární</a:t>
            </a:r>
            <a:r>
              <a:rPr kumimoji="0" lang="cs-CZ" sz="3200" b="0" i="0" u="none" strike="noStrike" kern="1200" cap="none" spc="0" normalizeH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funkce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548680"/>
            <a:ext cx="3888432" cy="792088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Lineární funkce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2204864"/>
            <a:ext cx="27542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dána předpisem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051720" y="3124264"/>
            <a:ext cx="5760640" cy="1569660"/>
          </a:xfrm>
          <a:prstGeom prst="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9600" b="1" i="1" dirty="0">
                <a:solidFill>
                  <a:schemeClr val="accent1"/>
                </a:solidFill>
                <a:latin typeface="Vijaya" pitchFamily="34" charset="0"/>
                <a:cs typeface="Vijaya" pitchFamily="34" charset="0"/>
              </a:rPr>
              <a:t>y</a:t>
            </a:r>
            <a:r>
              <a:rPr lang="cs-CZ" sz="9600" b="1" i="1" dirty="0" smtClean="0">
                <a:solidFill>
                  <a:schemeClr val="accent1"/>
                </a:solidFill>
                <a:latin typeface="Vijaya" pitchFamily="34" charset="0"/>
                <a:cs typeface="Vijaya" pitchFamily="34" charset="0"/>
              </a:rPr>
              <a:t> = kx + q</a:t>
            </a:r>
            <a:endParaRPr lang="cs-CZ" sz="9600" b="1" i="1" dirty="0">
              <a:solidFill>
                <a:schemeClr val="accent1"/>
              </a:solidFill>
              <a:latin typeface="Vijaya" pitchFamily="34" charset="0"/>
              <a:cs typeface="Vijay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15210" y="5877272"/>
            <a:ext cx="2983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dirty="0" smtClean="0"/>
              <a:t> a </a:t>
            </a:r>
            <a:r>
              <a:rPr lang="cs-CZ" sz="2800" b="1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q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dirty="0" smtClean="0"/>
              <a:t>jsou libovolná čísla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65949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6480720" cy="792088"/>
          </a:xfrm>
          <a:effectLst/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Lineární funkce – y = kx + q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195572"/>
            <a:ext cx="151216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y = 3</a:t>
            </a:r>
            <a:r>
              <a:rPr lang="cs-CZ" b="1" i="1" dirty="0" smtClean="0"/>
              <a:t>x </a:t>
            </a:r>
            <a:endParaRPr lang="cs-CZ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059832" y="1772816"/>
            <a:ext cx="0" cy="4608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156176" y="1700808"/>
            <a:ext cx="0" cy="4608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23928" y="2195572"/>
            <a:ext cx="151216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y = 3</a:t>
            </a:r>
            <a:r>
              <a:rPr lang="cs-CZ" b="1" i="1" dirty="0" smtClean="0"/>
              <a:t> 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2195572"/>
            <a:ext cx="151216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y = -3</a:t>
            </a:r>
            <a:r>
              <a:rPr lang="cs-CZ" b="1" i="1" dirty="0" smtClean="0"/>
              <a:t>x + </a:t>
            </a:r>
            <a:r>
              <a:rPr lang="cs-CZ" b="1" dirty="0" smtClean="0"/>
              <a:t>1</a:t>
            </a:r>
            <a:r>
              <a:rPr lang="cs-CZ" b="1" i="1" dirty="0" smtClean="0"/>
              <a:t> </a:t>
            </a:r>
            <a:endParaRPr lang="cs-CZ" b="1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36885702"/>
              </p:ext>
            </p:extLst>
          </p:nvPr>
        </p:nvGraphicFramePr>
        <p:xfrm>
          <a:off x="174369" y="3551416"/>
          <a:ext cx="2674581" cy="74168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891527"/>
                <a:gridCol w="891527"/>
                <a:gridCol w="89152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 = 3x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09249874"/>
              </p:ext>
            </p:extLst>
          </p:nvPr>
        </p:nvGraphicFramePr>
        <p:xfrm>
          <a:off x="3275856" y="3551416"/>
          <a:ext cx="2674581" cy="74168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891527"/>
                <a:gridCol w="891527"/>
                <a:gridCol w="89152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 = 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88239762"/>
              </p:ext>
            </p:extLst>
          </p:nvPr>
        </p:nvGraphicFramePr>
        <p:xfrm>
          <a:off x="6372200" y="3551416"/>
          <a:ext cx="2674581" cy="74168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296144"/>
                <a:gridCol w="720080"/>
                <a:gridCol w="6583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 = 3x + 1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827584" y="2708920"/>
            <a:ext cx="13628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(y = 3</a:t>
            </a:r>
            <a:r>
              <a:rPr lang="cs-CZ" i="1" dirty="0" smtClean="0"/>
              <a:t>x + </a:t>
            </a:r>
            <a:r>
              <a:rPr lang="cs-CZ" dirty="0" smtClean="0"/>
              <a:t>0)</a:t>
            </a:r>
          </a:p>
          <a:p>
            <a:r>
              <a:rPr lang="cs-CZ" i="1" dirty="0" smtClean="0"/>
              <a:t>k</a:t>
            </a:r>
            <a:r>
              <a:rPr lang="cs-CZ" dirty="0" smtClean="0"/>
              <a:t> = 3; </a:t>
            </a:r>
            <a:r>
              <a:rPr lang="cs-CZ" i="1" dirty="0" smtClean="0"/>
              <a:t>q</a:t>
            </a:r>
            <a:r>
              <a:rPr lang="cs-CZ" dirty="0" smtClean="0"/>
              <a:t> = 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01214" y="2708920"/>
            <a:ext cx="1346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(y = 0</a:t>
            </a:r>
            <a:r>
              <a:rPr lang="cs-CZ" i="1" dirty="0" smtClean="0"/>
              <a:t>x + </a:t>
            </a:r>
            <a:r>
              <a:rPr lang="cs-CZ" dirty="0"/>
              <a:t>3</a:t>
            </a:r>
            <a:r>
              <a:rPr lang="cs-CZ" dirty="0" smtClean="0"/>
              <a:t>)</a:t>
            </a:r>
          </a:p>
          <a:p>
            <a:r>
              <a:rPr lang="cs-CZ" i="1" dirty="0" smtClean="0"/>
              <a:t>k</a:t>
            </a:r>
            <a:r>
              <a:rPr lang="cs-CZ" dirty="0" smtClean="0"/>
              <a:t> = 0; </a:t>
            </a:r>
            <a:r>
              <a:rPr lang="cs-CZ" i="1" dirty="0" smtClean="0"/>
              <a:t>q</a:t>
            </a:r>
            <a:r>
              <a:rPr lang="cs-CZ" dirty="0" smtClean="0"/>
              <a:t> = 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2708920"/>
            <a:ext cx="14318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(y = -3</a:t>
            </a:r>
            <a:r>
              <a:rPr lang="cs-CZ" i="1" dirty="0" smtClean="0"/>
              <a:t>x + </a:t>
            </a:r>
            <a:r>
              <a:rPr lang="cs-CZ" dirty="0"/>
              <a:t>1</a:t>
            </a:r>
            <a:r>
              <a:rPr lang="cs-CZ" dirty="0" smtClean="0"/>
              <a:t>)</a:t>
            </a:r>
          </a:p>
          <a:p>
            <a:r>
              <a:rPr lang="cs-CZ" i="1" dirty="0" smtClean="0"/>
              <a:t>k</a:t>
            </a:r>
            <a:r>
              <a:rPr lang="cs-CZ" dirty="0" smtClean="0"/>
              <a:t> = -3; </a:t>
            </a:r>
            <a:r>
              <a:rPr lang="cs-CZ" i="1" dirty="0" smtClean="0"/>
              <a:t>q</a:t>
            </a:r>
            <a:r>
              <a:rPr lang="cs-CZ" dirty="0" smtClean="0"/>
              <a:t> = 1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824" y="4725144"/>
            <a:ext cx="2880000" cy="16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25144"/>
            <a:ext cx="2694185" cy="169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25144"/>
            <a:ext cx="2981606" cy="151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94380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6480720" cy="792088"/>
          </a:xfrm>
          <a:effectLst/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Lineární funkce – y = kx + q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195572"/>
            <a:ext cx="151216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y = </a:t>
            </a:r>
            <a:r>
              <a:rPr lang="cs-CZ" b="1" dirty="0" err="1"/>
              <a:t>k</a:t>
            </a:r>
            <a:r>
              <a:rPr lang="cs-CZ" b="1" i="1" dirty="0" err="1" smtClean="0"/>
              <a:t>x</a:t>
            </a:r>
            <a:r>
              <a:rPr lang="cs-CZ" b="1" i="1" dirty="0" smtClean="0"/>
              <a:t> </a:t>
            </a:r>
            <a:endParaRPr lang="cs-CZ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059832" y="1713309"/>
            <a:ext cx="0" cy="46680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156176" y="1700808"/>
            <a:ext cx="0" cy="4608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23928" y="2195572"/>
            <a:ext cx="151216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y = q</a:t>
            </a:r>
            <a:r>
              <a:rPr lang="cs-CZ" b="1" i="1" dirty="0" smtClean="0"/>
              <a:t> 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2195572"/>
            <a:ext cx="151216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y = </a:t>
            </a:r>
            <a:r>
              <a:rPr lang="cs-CZ" b="1" dirty="0" err="1" smtClean="0"/>
              <a:t>k</a:t>
            </a:r>
            <a:r>
              <a:rPr lang="cs-CZ" b="1" i="1" dirty="0" err="1" smtClean="0"/>
              <a:t>x</a:t>
            </a:r>
            <a:r>
              <a:rPr lang="cs-CZ" b="1" i="1" dirty="0" smtClean="0"/>
              <a:t> + </a:t>
            </a:r>
            <a:r>
              <a:rPr lang="cs-CZ" b="1" dirty="0"/>
              <a:t>q</a:t>
            </a:r>
            <a:r>
              <a:rPr lang="cs-CZ" b="1" i="1" dirty="0" smtClean="0"/>
              <a:t> 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42623" y="2708920"/>
            <a:ext cx="8370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</a:t>
            </a:r>
            <a:r>
              <a:rPr lang="cs-CZ" dirty="0" smtClean="0"/>
              <a:t> ≠ </a:t>
            </a:r>
            <a:r>
              <a:rPr lang="cs-CZ" dirty="0"/>
              <a:t>0</a:t>
            </a:r>
            <a:r>
              <a:rPr lang="cs-CZ" dirty="0" smtClean="0"/>
              <a:t>; </a:t>
            </a:r>
          </a:p>
          <a:p>
            <a:r>
              <a:rPr lang="cs-CZ" i="1" dirty="0" smtClean="0"/>
              <a:t>q</a:t>
            </a:r>
            <a:r>
              <a:rPr lang="cs-CZ" dirty="0" smtClean="0"/>
              <a:t> = 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2708920"/>
            <a:ext cx="21162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</a:t>
            </a:r>
            <a:r>
              <a:rPr lang="cs-CZ" dirty="0" smtClean="0"/>
              <a:t> = 0; </a:t>
            </a:r>
          </a:p>
          <a:p>
            <a:r>
              <a:rPr lang="cs-CZ" i="1" dirty="0" smtClean="0"/>
              <a:t>q</a:t>
            </a:r>
            <a:r>
              <a:rPr lang="cs-CZ" dirty="0" smtClean="0"/>
              <a:t> = libovolné číslo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91295" y="2708920"/>
            <a:ext cx="8370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</a:t>
            </a:r>
            <a:r>
              <a:rPr lang="cs-CZ" dirty="0" smtClean="0"/>
              <a:t> </a:t>
            </a:r>
            <a:r>
              <a:rPr lang="cs-CZ" dirty="0"/>
              <a:t>≠ 0</a:t>
            </a:r>
            <a:r>
              <a:rPr lang="cs-CZ" dirty="0" smtClean="0"/>
              <a:t>; </a:t>
            </a:r>
          </a:p>
          <a:p>
            <a:r>
              <a:rPr lang="cs-CZ" i="1" dirty="0" smtClean="0"/>
              <a:t>q</a:t>
            </a:r>
            <a:r>
              <a:rPr lang="cs-CZ" dirty="0" smtClean="0"/>
              <a:t> </a:t>
            </a:r>
            <a:r>
              <a:rPr lang="cs-CZ" dirty="0"/>
              <a:t>≠ 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09388" y="1700808"/>
            <a:ext cx="2089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PŘÍMÁ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b="1" dirty="0" smtClean="0">
                <a:solidFill>
                  <a:schemeClr val="accent1"/>
                </a:solidFill>
              </a:rPr>
              <a:t>ÚMĚRNOST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02446" y="1688307"/>
            <a:ext cx="2469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KONSTANTNÍ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b="1" dirty="0" smtClean="0">
                <a:solidFill>
                  <a:schemeClr val="accent1"/>
                </a:solidFill>
              </a:rPr>
              <a:t>FUNKCE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84168" y="170080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OSTATNÍ LINEÁRNÍ FUNKCE</a:t>
            </a:r>
            <a:endParaRPr lang="cs-CZ" b="1" dirty="0">
              <a:solidFill>
                <a:srgbClr val="00206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07824" y="2057639"/>
            <a:ext cx="8958561" cy="125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107504" y="1700808"/>
            <a:ext cx="8958561" cy="125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107504" y="2696419"/>
            <a:ext cx="8958561" cy="125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107504" y="3356992"/>
            <a:ext cx="8958561" cy="125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3933714"/>
            <a:ext cx="2821107" cy="2519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5577" y="3933715"/>
            <a:ext cx="2750919" cy="2375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0340" y="3933714"/>
            <a:ext cx="2896188" cy="24476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236379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5" grpId="0"/>
      <p:bldP spid="16" grpId="0"/>
      <p:bldP spid="17" grpId="0"/>
      <p:bldP spid="3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548680"/>
            <a:ext cx="4968552" cy="792088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Graf lineární funkce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108" y="2204862"/>
            <a:ext cx="46185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Grafem lineární funkce je vždy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180439" y="2020197"/>
            <a:ext cx="2448272" cy="830997"/>
          </a:xfrm>
          <a:prstGeom prst="rect">
            <a:avLst/>
          </a:prstGeom>
          <a:noFill/>
          <a:ln w="38100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b="1" i="1" dirty="0">
                <a:solidFill>
                  <a:schemeClr val="accent1"/>
                </a:solidFill>
                <a:cs typeface="Vijaya" pitchFamily="34" charset="0"/>
              </a:rPr>
              <a:t>p</a:t>
            </a:r>
            <a:r>
              <a:rPr lang="cs-CZ" sz="4800" b="1" i="1" dirty="0" smtClean="0">
                <a:solidFill>
                  <a:schemeClr val="accent1"/>
                </a:solidFill>
                <a:cs typeface="Vijaya" pitchFamily="34" charset="0"/>
              </a:rPr>
              <a:t>římka</a:t>
            </a:r>
            <a:r>
              <a:rPr lang="cs-CZ" sz="2400" dirty="0" smtClean="0">
                <a:solidFill>
                  <a:schemeClr val="tx1"/>
                </a:solidFill>
                <a:cs typeface="Vijaya" pitchFamily="34" charset="0"/>
              </a:rPr>
              <a:t>.</a:t>
            </a:r>
            <a:endParaRPr lang="cs-CZ" sz="2400" dirty="0">
              <a:solidFill>
                <a:schemeClr val="tx1"/>
              </a:solidFill>
              <a:cs typeface="Vijay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2084075"/>
            <a:ext cx="752129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0070C0"/>
                </a:solidFill>
              </a:rPr>
              <a:t>???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543399"/>
            <a:ext cx="71561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Přímá úměrnost – přímka prochází vždy počátkem.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767535"/>
            <a:ext cx="79736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Konstantní funkce – přímka je vždy rovnoběžná s osou </a:t>
            </a:r>
            <a:r>
              <a:rPr lang="cs-CZ" sz="2400" i="1" dirty="0" smtClean="0"/>
              <a:t>x</a:t>
            </a:r>
            <a:r>
              <a:rPr lang="cs-CZ" sz="2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3078300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918648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</a:t>
            </a:r>
            <a:r>
              <a:rPr lang="cs-CZ" sz="2000" dirty="0">
                <a:latin typeface="Constantia"/>
              </a:rPr>
              <a:t>Základní škole </a:t>
            </a:r>
            <a:br>
              <a:rPr lang="cs-CZ" sz="2000" dirty="0">
                <a:latin typeface="Constantia"/>
              </a:rPr>
            </a:br>
            <a:r>
              <a:rPr lang="cs-CZ" sz="2000" dirty="0">
                <a:latin typeface="Constantia"/>
              </a:rPr>
              <a:t>a Mateřské škole Mladá Boleslav, 17. listopadu 1325, příspěvková </a:t>
            </a:r>
            <a:r>
              <a:rPr lang="cs-CZ" sz="2000" dirty="0" smtClean="0">
                <a:latin typeface="Constantia"/>
              </a:rPr>
              <a:t>organizace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pro devátý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úvodního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výkladu o lineárních funkcích.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1740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385</TotalTime>
  <Words>227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Snímek 1</vt:lpstr>
      <vt:lpstr>Lineární funkce</vt:lpstr>
      <vt:lpstr>Lineární funkce – y = kx + q</vt:lpstr>
      <vt:lpstr>Lineární funkce – y = kx + q</vt:lpstr>
      <vt:lpstr>Graf lineární funkce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Dum</cp:lastModifiedBy>
  <cp:revision>53</cp:revision>
  <dcterms:created xsi:type="dcterms:W3CDTF">2011-11-21T15:50:20Z</dcterms:created>
  <dcterms:modified xsi:type="dcterms:W3CDTF">2013-06-03T12:21:02Z</dcterms:modified>
</cp:coreProperties>
</file>