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rts/chart1.xml" ContentType="application/vnd.openxmlformats-officedocument.drawingml.chart+xml"/>
  <Override PartName="/ppt/charts/chart2.xml" ContentType="application/vnd.openxmlformats-officedocument.drawingml.chart+xml"/>
  <Override PartName="/ppt/charts/chart3.xml" ContentType="application/vnd.openxmlformats-officedocument.drawingml.chart+xml"/>
  <Override PartName="/ppt/charts/chart4.xml" ContentType="application/vnd.openxmlformats-officedocument.drawingml.chart+xml"/>
  <Override PartName="/ppt/charts/chart5.xml" ContentType="application/vnd.openxmlformats-officedocument.drawingml.chart+xml"/>
  <Override PartName="/ppt/charts/chart6.xml" ContentType="application/vnd.openxmlformats-officedocument.drawingml.char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63" r:id="rId4"/>
    <p:sldId id="266" r:id="rId5"/>
    <p:sldId id="267" r:id="rId6"/>
    <p:sldId id="268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DA37D80-6434-44D0-A028-1B22A696006F}" styleName="Světlý styl 3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9912" autoAdjust="0"/>
    <p:restoredTop sz="94660"/>
  </p:normalViewPr>
  <p:slideViewPr>
    <p:cSldViewPr>
      <p:cViewPr>
        <p:scale>
          <a:sx n="66" d="100"/>
          <a:sy n="66" d="100"/>
        </p:scale>
        <p:origin x="-1734" y="-27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oleObject" Target="file:///H:\matematika\dum\grafy_linearnich_funkci.xlsx" TargetMode="External"/></Relationships>
</file>

<file path=ppt/charts/_rels/chart2.xml.rels><?xml version="1.0" encoding="UTF-8" standalone="yes"?>
<Relationships xmlns="http://schemas.openxmlformats.org/package/2006/relationships"><Relationship Id="rId1" Type="http://schemas.openxmlformats.org/officeDocument/2006/relationships/oleObject" Target="file:///H:\matematika\dum\grafy_linearnich_funkci.xlsx" TargetMode="External"/></Relationships>
</file>

<file path=ppt/charts/_rels/chart3.xml.rels><?xml version="1.0" encoding="UTF-8" standalone="yes"?>
<Relationships xmlns="http://schemas.openxmlformats.org/package/2006/relationships"><Relationship Id="rId1" Type="http://schemas.openxmlformats.org/officeDocument/2006/relationships/oleObject" Target="file:///H:\matematika\dum\grafy_linearnich_funkci.xlsx" TargetMode="External"/></Relationships>
</file>

<file path=ppt/charts/_rels/chart4.xml.rels><?xml version="1.0" encoding="UTF-8" standalone="yes"?>
<Relationships xmlns="http://schemas.openxmlformats.org/package/2006/relationships"><Relationship Id="rId1" Type="http://schemas.openxmlformats.org/officeDocument/2006/relationships/oleObject" Target="file:///H:\matematika\dum\grafy_linearnich_funkci.xlsx" TargetMode="External"/></Relationships>
</file>

<file path=ppt/charts/_rels/chart5.xml.rels><?xml version="1.0" encoding="UTF-8" standalone="yes"?>
<Relationships xmlns="http://schemas.openxmlformats.org/package/2006/relationships"><Relationship Id="rId1" Type="http://schemas.openxmlformats.org/officeDocument/2006/relationships/oleObject" Target="file:///H:\matematika\dum\grafy_linearnich_funkci.xlsx" TargetMode="External"/></Relationships>
</file>

<file path=ppt/charts/_rels/chart6.xml.rels><?xml version="1.0" encoding="UTF-8" standalone="yes"?>
<Relationships xmlns="http://schemas.openxmlformats.org/package/2006/relationships"><Relationship Id="rId1" Type="http://schemas.openxmlformats.org/officeDocument/2006/relationships/oleObject" Target="file:///H:\matematika\dum\grafy_linearnich_funkci.xlsx" TargetMode="Externa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cs-CZ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scatterChart>
        <c:scatterStyle val="smoothMarker"/>
        <c:varyColors val="0"/>
        <c:ser>
          <c:idx val="0"/>
          <c:order val="0"/>
          <c:marker>
            <c:symbol val="none"/>
          </c:marker>
          <c:yVal>
            <c:numRef>
              <c:f>List1!$D$4</c:f>
              <c:numCache>
                <c:formatCode>General</c:formatCode>
                <c:ptCount val="1"/>
                <c:pt idx="0">
                  <c:v>1</c:v>
                </c:pt>
              </c:numCache>
            </c:numRef>
          </c:yVal>
          <c:smooth val="1"/>
        </c:ser>
        <c:ser>
          <c:idx val="1"/>
          <c:order val="1"/>
          <c:marker>
            <c:symbol val="none"/>
          </c:marker>
          <c:yVal>
            <c:numRef>
              <c:f>List1!$D$5</c:f>
              <c:numCache>
                <c:formatCode>General</c:formatCode>
                <c:ptCount val="1"/>
                <c:pt idx="0">
                  <c:v>-2</c:v>
                </c:pt>
              </c:numCache>
            </c:numRef>
          </c:yVal>
          <c:smooth val="1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87553536"/>
        <c:axId val="87555072"/>
      </c:scatterChart>
      <c:valAx>
        <c:axId val="87553536"/>
        <c:scaling>
          <c:orientation val="minMax"/>
          <c:max val="4"/>
          <c:min val="-3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ln w="19050">
            <a:solidFill>
              <a:schemeClr val="tx1"/>
            </a:solidFill>
            <a:tailEnd type="arrow"/>
          </a:ln>
        </c:spPr>
        <c:crossAx val="87555072"/>
        <c:crosses val="autoZero"/>
        <c:crossBetween val="midCat"/>
        <c:majorUnit val="1"/>
        <c:minorUnit val="4.0000000000000008E-2"/>
      </c:valAx>
      <c:valAx>
        <c:axId val="87555072"/>
        <c:scaling>
          <c:orientation val="minMax"/>
          <c:max val="4"/>
          <c:min val="-3"/>
        </c:scaling>
        <c:delete val="0"/>
        <c:axPos val="l"/>
        <c:numFmt formatCode="General" sourceLinked="1"/>
        <c:majorTickMark val="out"/>
        <c:minorTickMark val="none"/>
        <c:tickLblPos val="nextTo"/>
        <c:spPr>
          <a:ln w="15875">
            <a:solidFill>
              <a:schemeClr val="tx1"/>
            </a:solidFill>
            <a:tailEnd type="arrow"/>
          </a:ln>
        </c:spPr>
        <c:crossAx val="87553536"/>
        <c:crosses val="autoZero"/>
        <c:crossBetween val="midCat"/>
        <c:majorUnit val="1"/>
      </c:valAx>
    </c:plotArea>
    <c:plotVisOnly val="1"/>
    <c:dispBlanksAs val="gap"/>
    <c:showDLblsOverMax val="0"/>
  </c:chart>
  <c:externalData r:id="rId1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cs-CZ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7.384141929227514E-2"/>
          <c:y val="2.9226767013631201E-2"/>
          <c:w val="0.89503553517052503"/>
          <c:h val="0.88923458481602002"/>
        </c:manualLayout>
      </c:layout>
      <c:scatterChart>
        <c:scatterStyle val="smoothMarker"/>
        <c:varyColors val="0"/>
        <c:ser>
          <c:idx val="0"/>
          <c:order val="0"/>
          <c:marker>
            <c:symbol val="none"/>
          </c:marker>
          <c:yVal>
            <c:numRef>
              <c:f>List1!$D$4</c:f>
              <c:numCache>
                <c:formatCode>General</c:formatCode>
                <c:ptCount val="1"/>
                <c:pt idx="0">
                  <c:v>1</c:v>
                </c:pt>
              </c:numCache>
            </c:numRef>
          </c:yVal>
          <c:smooth val="1"/>
        </c:ser>
        <c:ser>
          <c:idx val="1"/>
          <c:order val="1"/>
          <c:marker>
            <c:symbol val="none"/>
          </c:marker>
          <c:yVal>
            <c:numRef>
              <c:f>List1!$D$5</c:f>
              <c:numCache>
                <c:formatCode>General</c:formatCode>
                <c:ptCount val="1"/>
                <c:pt idx="0">
                  <c:v>-2</c:v>
                </c:pt>
              </c:numCache>
            </c:numRef>
          </c:yVal>
          <c:smooth val="1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94939392"/>
        <c:axId val="94982144"/>
      </c:scatterChart>
      <c:valAx>
        <c:axId val="94939392"/>
        <c:scaling>
          <c:orientation val="minMax"/>
          <c:max val="4"/>
          <c:min val="-3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ln w="19050">
            <a:solidFill>
              <a:schemeClr val="tx1"/>
            </a:solidFill>
            <a:tailEnd type="arrow"/>
          </a:ln>
        </c:spPr>
        <c:crossAx val="94982144"/>
        <c:crosses val="autoZero"/>
        <c:crossBetween val="midCat"/>
        <c:majorUnit val="1"/>
        <c:minorUnit val="4.0000000000000008E-2"/>
      </c:valAx>
      <c:valAx>
        <c:axId val="94982144"/>
        <c:scaling>
          <c:orientation val="minMax"/>
          <c:max val="4"/>
          <c:min val="-3"/>
        </c:scaling>
        <c:delete val="0"/>
        <c:axPos val="l"/>
        <c:numFmt formatCode="General" sourceLinked="1"/>
        <c:majorTickMark val="out"/>
        <c:minorTickMark val="none"/>
        <c:tickLblPos val="nextTo"/>
        <c:spPr>
          <a:ln w="15875">
            <a:solidFill>
              <a:schemeClr val="tx1"/>
            </a:solidFill>
            <a:tailEnd type="arrow"/>
          </a:ln>
        </c:spPr>
        <c:crossAx val="94939392"/>
        <c:crosses val="autoZero"/>
        <c:crossBetween val="midCat"/>
        <c:majorUnit val="1"/>
      </c:valAx>
    </c:plotArea>
    <c:plotVisOnly val="1"/>
    <c:dispBlanksAs val="gap"/>
    <c:showDLblsOverMax val="0"/>
  </c:chart>
  <c:externalData r:id="rId1">
    <c:autoUpdate val="0"/>
  </c:externalData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cs-CZ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7.384141929227514E-2"/>
          <c:y val="4.9365933410718474E-2"/>
          <c:w val="0.89503553517052503"/>
          <c:h val="0.88923458481602002"/>
        </c:manualLayout>
      </c:layout>
      <c:scatterChart>
        <c:scatterStyle val="smoothMarker"/>
        <c:varyColors val="0"/>
        <c:ser>
          <c:idx val="0"/>
          <c:order val="0"/>
          <c:marker>
            <c:symbol val="none"/>
          </c:marker>
          <c:yVal>
            <c:numRef>
              <c:f>List1!$D$4</c:f>
              <c:numCache>
                <c:formatCode>General</c:formatCode>
                <c:ptCount val="1"/>
                <c:pt idx="0">
                  <c:v>1</c:v>
                </c:pt>
              </c:numCache>
            </c:numRef>
          </c:yVal>
          <c:smooth val="1"/>
        </c:ser>
        <c:ser>
          <c:idx val="1"/>
          <c:order val="1"/>
          <c:marker>
            <c:symbol val="none"/>
          </c:marker>
          <c:yVal>
            <c:numRef>
              <c:f>List1!$D$5</c:f>
              <c:numCache>
                <c:formatCode>General</c:formatCode>
                <c:ptCount val="1"/>
                <c:pt idx="0">
                  <c:v>-2</c:v>
                </c:pt>
              </c:numCache>
            </c:numRef>
          </c:yVal>
          <c:smooth val="1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95023104"/>
        <c:axId val="95024640"/>
      </c:scatterChart>
      <c:valAx>
        <c:axId val="95023104"/>
        <c:scaling>
          <c:orientation val="minMax"/>
          <c:max val="4"/>
          <c:min val="-3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ln w="19050">
            <a:solidFill>
              <a:schemeClr val="tx1"/>
            </a:solidFill>
            <a:tailEnd type="arrow"/>
          </a:ln>
        </c:spPr>
        <c:crossAx val="95024640"/>
        <c:crosses val="autoZero"/>
        <c:crossBetween val="midCat"/>
        <c:majorUnit val="1"/>
        <c:minorUnit val="4.0000000000000008E-2"/>
      </c:valAx>
      <c:valAx>
        <c:axId val="95024640"/>
        <c:scaling>
          <c:orientation val="minMax"/>
          <c:max val="4"/>
          <c:min val="-3"/>
        </c:scaling>
        <c:delete val="0"/>
        <c:axPos val="l"/>
        <c:numFmt formatCode="General" sourceLinked="1"/>
        <c:majorTickMark val="out"/>
        <c:minorTickMark val="none"/>
        <c:tickLblPos val="nextTo"/>
        <c:spPr>
          <a:ln w="15875">
            <a:solidFill>
              <a:schemeClr val="tx1"/>
            </a:solidFill>
            <a:tailEnd type="arrow"/>
          </a:ln>
        </c:spPr>
        <c:crossAx val="95023104"/>
        <c:crosses val="autoZero"/>
        <c:crossBetween val="midCat"/>
        <c:majorUnit val="1"/>
      </c:valAx>
    </c:plotArea>
    <c:plotVisOnly val="1"/>
    <c:dispBlanksAs val="gap"/>
    <c:showDLblsOverMax val="0"/>
  </c:chart>
  <c:externalData r:id="rId1">
    <c:autoUpdate val="0"/>
  </c:externalData>
</c:chartSpace>
</file>

<file path=ppt/charts/chart4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cs-CZ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4.7853755122714926E-2"/>
          <c:y val="2.5652336936143848E-2"/>
          <c:w val="0.93197660818713446"/>
          <c:h val="0.90890269151138714"/>
        </c:manualLayout>
      </c:layout>
      <c:scatterChart>
        <c:scatterStyle val="smoothMarker"/>
        <c:varyColors val="0"/>
        <c:ser>
          <c:idx val="0"/>
          <c:order val="0"/>
          <c:marker>
            <c:symbol val="none"/>
          </c:marker>
          <c:yVal>
            <c:numRef>
              <c:f>List1!$D$4</c:f>
              <c:numCache>
                <c:formatCode>General</c:formatCode>
                <c:ptCount val="1"/>
                <c:pt idx="0">
                  <c:v>1</c:v>
                </c:pt>
              </c:numCache>
            </c:numRef>
          </c:yVal>
          <c:smooth val="1"/>
        </c:ser>
        <c:ser>
          <c:idx val="1"/>
          <c:order val="1"/>
          <c:marker>
            <c:symbol val="none"/>
          </c:marker>
          <c:yVal>
            <c:numRef>
              <c:f>List1!$D$5</c:f>
              <c:numCache>
                <c:formatCode>General</c:formatCode>
                <c:ptCount val="1"/>
                <c:pt idx="0">
                  <c:v>-2</c:v>
                </c:pt>
              </c:numCache>
            </c:numRef>
          </c:yVal>
          <c:smooth val="1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95117696"/>
        <c:axId val="95119232"/>
      </c:scatterChart>
      <c:valAx>
        <c:axId val="95117696"/>
        <c:scaling>
          <c:orientation val="minMax"/>
          <c:max val="4"/>
          <c:min val="-3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ln w="19050">
            <a:solidFill>
              <a:schemeClr val="tx1"/>
            </a:solidFill>
            <a:tailEnd type="arrow"/>
          </a:ln>
        </c:spPr>
        <c:crossAx val="95119232"/>
        <c:crosses val="autoZero"/>
        <c:crossBetween val="midCat"/>
        <c:majorUnit val="1"/>
        <c:minorUnit val="4.0000000000000008E-2"/>
      </c:valAx>
      <c:valAx>
        <c:axId val="95119232"/>
        <c:scaling>
          <c:orientation val="minMax"/>
          <c:max val="4"/>
          <c:min val="-3"/>
        </c:scaling>
        <c:delete val="0"/>
        <c:axPos val="l"/>
        <c:numFmt formatCode="General" sourceLinked="1"/>
        <c:majorTickMark val="out"/>
        <c:minorTickMark val="none"/>
        <c:tickLblPos val="nextTo"/>
        <c:spPr>
          <a:ln w="15875">
            <a:solidFill>
              <a:schemeClr val="tx1"/>
            </a:solidFill>
            <a:tailEnd type="arrow"/>
          </a:ln>
        </c:spPr>
        <c:crossAx val="95117696"/>
        <c:crosses val="autoZero"/>
        <c:crossBetween val="midCat"/>
        <c:majorUnit val="1"/>
      </c:valAx>
    </c:plotArea>
    <c:plotVisOnly val="1"/>
    <c:dispBlanksAs val="gap"/>
    <c:showDLblsOverMax val="0"/>
  </c:chart>
  <c:externalData r:id="rId1">
    <c:autoUpdate val="0"/>
  </c:externalData>
</c:chartSpace>
</file>

<file path=ppt/charts/chart5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cs-CZ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4.186933985900012E-2"/>
          <c:y val="3.1154824131581937E-2"/>
          <c:w val="0.93197660818713446"/>
          <c:h val="0.90890269151138714"/>
        </c:manualLayout>
      </c:layout>
      <c:scatterChart>
        <c:scatterStyle val="smoothMarker"/>
        <c:varyColors val="0"/>
        <c:ser>
          <c:idx val="0"/>
          <c:order val="0"/>
          <c:marker>
            <c:symbol val="none"/>
          </c:marker>
          <c:yVal>
            <c:numRef>
              <c:f>List1!$D$4</c:f>
              <c:numCache>
                <c:formatCode>General</c:formatCode>
                <c:ptCount val="1"/>
                <c:pt idx="0">
                  <c:v>1</c:v>
                </c:pt>
              </c:numCache>
            </c:numRef>
          </c:yVal>
          <c:smooth val="1"/>
        </c:ser>
        <c:ser>
          <c:idx val="1"/>
          <c:order val="1"/>
          <c:marker>
            <c:symbol val="none"/>
          </c:marker>
          <c:yVal>
            <c:numRef>
              <c:f>List1!$D$5</c:f>
              <c:numCache>
                <c:formatCode>General</c:formatCode>
                <c:ptCount val="1"/>
                <c:pt idx="0">
                  <c:v>-2</c:v>
                </c:pt>
              </c:numCache>
            </c:numRef>
          </c:yVal>
          <c:smooth val="1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95282688"/>
        <c:axId val="95284224"/>
      </c:scatterChart>
      <c:valAx>
        <c:axId val="95282688"/>
        <c:scaling>
          <c:orientation val="minMax"/>
          <c:max val="4"/>
          <c:min val="-3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ln w="19050">
            <a:solidFill>
              <a:schemeClr val="tx1"/>
            </a:solidFill>
            <a:tailEnd type="arrow"/>
          </a:ln>
        </c:spPr>
        <c:crossAx val="95284224"/>
        <c:crosses val="autoZero"/>
        <c:crossBetween val="midCat"/>
        <c:majorUnit val="1"/>
        <c:minorUnit val="4.0000000000000008E-2"/>
      </c:valAx>
      <c:valAx>
        <c:axId val="95284224"/>
        <c:scaling>
          <c:orientation val="minMax"/>
          <c:max val="4"/>
          <c:min val="-3"/>
        </c:scaling>
        <c:delete val="0"/>
        <c:axPos val="l"/>
        <c:numFmt formatCode="General" sourceLinked="1"/>
        <c:majorTickMark val="out"/>
        <c:minorTickMark val="none"/>
        <c:tickLblPos val="nextTo"/>
        <c:spPr>
          <a:ln w="15875">
            <a:solidFill>
              <a:schemeClr val="tx1"/>
            </a:solidFill>
            <a:tailEnd type="arrow"/>
          </a:ln>
        </c:spPr>
        <c:crossAx val="95282688"/>
        <c:crosses val="autoZero"/>
        <c:crossBetween val="midCat"/>
        <c:majorUnit val="1"/>
      </c:valAx>
    </c:plotArea>
    <c:plotVisOnly val="1"/>
    <c:dispBlanksAs val="gap"/>
    <c:showDLblsOverMax val="0"/>
  </c:chart>
  <c:externalData r:id="rId1">
    <c:autoUpdate val="0"/>
  </c:externalData>
</c:chartSpace>
</file>

<file path=ppt/charts/chart6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cs-CZ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4.186933985900012E-2"/>
          <c:y val="3.1154824131581937E-2"/>
          <c:w val="0.93197660818713446"/>
          <c:h val="0.90890269151138714"/>
        </c:manualLayout>
      </c:layout>
      <c:scatterChart>
        <c:scatterStyle val="smoothMarker"/>
        <c:varyColors val="0"/>
        <c:ser>
          <c:idx val="0"/>
          <c:order val="0"/>
          <c:marker>
            <c:symbol val="none"/>
          </c:marker>
          <c:yVal>
            <c:numRef>
              <c:f>List1!$D$4</c:f>
              <c:numCache>
                <c:formatCode>General</c:formatCode>
                <c:ptCount val="1"/>
                <c:pt idx="0">
                  <c:v>1</c:v>
                </c:pt>
              </c:numCache>
            </c:numRef>
          </c:yVal>
          <c:smooth val="1"/>
        </c:ser>
        <c:ser>
          <c:idx val="1"/>
          <c:order val="1"/>
          <c:marker>
            <c:symbol val="none"/>
          </c:marker>
          <c:yVal>
            <c:numRef>
              <c:f>List1!$D$5</c:f>
              <c:numCache>
                <c:formatCode>General</c:formatCode>
                <c:ptCount val="1"/>
                <c:pt idx="0">
                  <c:v>-2</c:v>
                </c:pt>
              </c:numCache>
            </c:numRef>
          </c:yVal>
          <c:smooth val="1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95407104"/>
        <c:axId val="95417088"/>
      </c:scatterChart>
      <c:valAx>
        <c:axId val="95407104"/>
        <c:scaling>
          <c:orientation val="minMax"/>
          <c:max val="4"/>
          <c:min val="-3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ln w="19050">
            <a:solidFill>
              <a:schemeClr val="tx1"/>
            </a:solidFill>
            <a:tailEnd type="arrow"/>
          </a:ln>
        </c:spPr>
        <c:crossAx val="95417088"/>
        <c:crosses val="autoZero"/>
        <c:crossBetween val="midCat"/>
        <c:majorUnit val="1"/>
        <c:minorUnit val="4.0000000000000008E-2"/>
      </c:valAx>
      <c:valAx>
        <c:axId val="95417088"/>
        <c:scaling>
          <c:orientation val="minMax"/>
          <c:max val="4"/>
          <c:min val="-3"/>
        </c:scaling>
        <c:delete val="0"/>
        <c:axPos val="l"/>
        <c:numFmt formatCode="General" sourceLinked="1"/>
        <c:majorTickMark val="out"/>
        <c:minorTickMark val="none"/>
        <c:tickLblPos val="nextTo"/>
        <c:spPr>
          <a:ln w="15875">
            <a:solidFill>
              <a:schemeClr val="tx1"/>
            </a:solidFill>
            <a:tailEnd type="arrow"/>
          </a:ln>
        </c:spPr>
        <c:crossAx val="95407104"/>
        <c:crosses val="autoZero"/>
        <c:crossBetween val="midCat"/>
        <c:majorUnit val="1"/>
      </c:valAx>
    </c:plotArea>
    <c:plotVisOnly val="1"/>
    <c:dispBlanksAs val="gap"/>
    <c:showDLblsOverMax val="0"/>
  </c:chart>
  <c:externalData r:id="rId1">
    <c:autoUpdate val="0"/>
  </c:externalData>
</c:chartSpace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DA2E9-99D7-4594-B740-596D3D1ABD4A}" type="datetimeFigureOut">
              <a:rPr lang="cs-CZ" smtClean="0"/>
              <a:t>2.6.2013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18176-9028-44DF-9846-EB884B803532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DA2E9-99D7-4594-B740-596D3D1ABD4A}" type="datetimeFigureOut">
              <a:rPr lang="cs-CZ" smtClean="0"/>
              <a:t>2.6.2013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18176-9028-44DF-9846-EB884B803532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DA2E9-99D7-4594-B740-596D3D1ABD4A}" type="datetimeFigureOut">
              <a:rPr lang="cs-CZ" smtClean="0"/>
              <a:t>2.6.2013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18176-9028-44DF-9846-EB884B803532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DA2E9-99D7-4594-B740-596D3D1ABD4A}" type="datetimeFigureOut">
              <a:rPr lang="cs-CZ" smtClean="0"/>
              <a:t>2.6.2013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18176-9028-44DF-9846-EB884B803532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DA2E9-99D7-4594-B740-596D3D1ABD4A}" type="datetimeFigureOut">
              <a:rPr lang="cs-CZ" smtClean="0"/>
              <a:t>2.6.2013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18176-9028-44DF-9846-EB884B803532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DA2E9-99D7-4594-B740-596D3D1ABD4A}" type="datetimeFigureOut">
              <a:rPr lang="cs-CZ" smtClean="0"/>
              <a:t>2.6.2013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18176-9028-44DF-9846-EB884B803532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DA2E9-99D7-4594-B740-596D3D1ABD4A}" type="datetimeFigureOut">
              <a:rPr lang="cs-CZ" smtClean="0"/>
              <a:t>2.6.2013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18176-9028-44DF-9846-EB884B803532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DA2E9-99D7-4594-B740-596D3D1ABD4A}" type="datetimeFigureOut">
              <a:rPr lang="cs-CZ" smtClean="0"/>
              <a:t>2.6.2013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18176-9028-44DF-9846-EB884B803532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dirty="0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DA2E9-99D7-4594-B740-596D3D1ABD4A}" type="datetimeFigureOut">
              <a:rPr lang="cs-CZ" smtClean="0"/>
              <a:t>2.6.2013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18176-9028-44DF-9846-EB884B803532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DA2E9-99D7-4594-B740-596D3D1ABD4A}" type="datetimeFigureOut">
              <a:rPr lang="cs-CZ" smtClean="0"/>
              <a:t>2.6.2013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18176-9028-44DF-9846-EB884B803532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DA2E9-99D7-4594-B740-596D3D1ABD4A}" type="datetimeFigureOut">
              <a:rPr lang="cs-CZ" smtClean="0"/>
              <a:t>2.6.2013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18176-9028-44DF-9846-EB884B803532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410DA2E9-99D7-4594-B740-596D3D1ABD4A}" type="datetimeFigureOut">
              <a:rPr lang="cs-CZ" smtClean="0"/>
              <a:t>2.6.2013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14B18176-9028-44DF-9846-EB884B803532}" type="slidenum">
              <a:rPr lang="cs-CZ" smtClean="0"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 spd="slow">
    <p:push dir="u"/>
  </p:transition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chart" Target="../charts/chart3.xml"/><Relationship Id="rId2" Type="http://schemas.openxmlformats.org/officeDocument/2006/relationships/chart" Target="../charts/chart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chart" Target="../charts/chart4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chart" Target="../charts/chart5.xm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chart" Target="../charts/char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 txBox="1">
            <a:spLocks/>
          </p:cNvSpPr>
          <p:nvPr/>
        </p:nvSpPr>
        <p:spPr>
          <a:xfrm>
            <a:off x="457200" y="2060848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alibri"/>
                <a:ea typeface="+mn-ea"/>
                <a:cs typeface="+mn-cs"/>
              </a:rPr>
              <a:t>Funkce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Autor:  </a:t>
            </a: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alibri"/>
                <a:ea typeface="+mn-ea"/>
                <a:cs typeface="+mn-cs"/>
              </a:rPr>
              <a:t>Mgr. Veronika Dočkalová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VY_32_INOVACE</a:t>
            </a: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alibri"/>
                <a:ea typeface="+mn-ea"/>
                <a:cs typeface="+mn-cs"/>
              </a:rPr>
              <a:t>_</a:t>
            </a:r>
            <a:r>
              <a:rPr lang="cs-CZ" dirty="0" smtClean="0">
                <a:latin typeface="Calibri"/>
              </a:rPr>
              <a:t>28</a:t>
            </a: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alibri"/>
                <a:ea typeface="+mn-ea"/>
                <a:cs typeface="+mn-cs"/>
              </a:rPr>
              <a:t>_Nelineární</a:t>
            </a:r>
            <a:r>
              <a:rPr kumimoji="0" lang="cs-CZ" sz="3200" b="0" i="0" u="none" strike="noStrike" kern="1200" cap="none" spc="0" normalizeH="0" noProof="0" dirty="0" smtClean="0">
                <a:ln>
                  <a:noFill/>
                </a:ln>
                <a:effectLst/>
                <a:uLnTx/>
                <a:uFillTx/>
                <a:latin typeface="Calibri"/>
                <a:ea typeface="+mn-ea"/>
                <a:cs typeface="+mn-cs"/>
              </a:rPr>
              <a:t> funkce</a:t>
            </a: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1400" b="0" i="0" u="none" strike="noStrike" kern="120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Vytvořeno v rámci projektu „EU peníze školám“.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1400" b="0" i="0" u="none" strike="noStrike" kern="120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OP VK oblast podpory 1.4 s názvem Zlepšení podmínek pro vzdělávání na základních školách.</a:t>
            </a:r>
            <a:endParaRPr kumimoji="0" lang="cs-CZ" sz="1400" b="0" i="0" u="none" strike="noStrike" kern="120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4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60648"/>
            <a:ext cx="9144000" cy="18064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8404799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43808" y="548680"/>
            <a:ext cx="4032448" cy="792088"/>
          </a:xfrm>
        </p:spPr>
        <p:txBody>
          <a:bodyPr/>
          <a:lstStyle/>
          <a:p>
            <a:pPr marL="0" indent="0" algn="l">
              <a:buNone/>
            </a:pPr>
            <a:r>
              <a:rPr lang="cs-CZ" sz="3600" dirty="0" smtClean="0"/>
              <a:t>Nelineární funkce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971600" y="2708920"/>
            <a:ext cx="340189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Kvadratická funkce</a:t>
            </a:r>
            <a:endParaRPr lang="cs-CZ" sz="2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3635896" y="4581128"/>
            <a:ext cx="458567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Funkce nepřímá úměrnost</a:t>
            </a:r>
            <a:endParaRPr lang="cs-CZ" sz="2800" b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3951823"/>
            <a:ext cx="2181225" cy="2305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02524" y="1831367"/>
            <a:ext cx="2124075" cy="2028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2659495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375756" y="620688"/>
            <a:ext cx="4392488" cy="792088"/>
          </a:xfrm>
          <a:effectLst/>
        </p:spPr>
        <p:txBody>
          <a:bodyPr/>
          <a:lstStyle/>
          <a:p>
            <a:pPr marL="0" indent="0" algn="l">
              <a:buNone/>
            </a:pPr>
            <a:r>
              <a:rPr lang="cs-CZ" sz="3600" dirty="0" smtClean="0"/>
              <a:t>Kvadratická funkce 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916370" y="2266416"/>
            <a:ext cx="2376264" cy="646331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y = ax</a:t>
            </a:r>
            <a:r>
              <a:rPr lang="cs-CZ" sz="3600" b="1" baseline="30000" dirty="0" smtClean="0"/>
              <a:t>2</a:t>
            </a:r>
            <a:r>
              <a:rPr lang="cs-CZ" sz="3600" b="1" i="1" dirty="0" smtClean="0"/>
              <a:t> </a:t>
            </a:r>
            <a:endParaRPr lang="cs-CZ" sz="36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32373" y="2348880"/>
            <a:ext cx="1512168" cy="36933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Předpis:</a:t>
            </a:r>
            <a:r>
              <a:rPr lang="cs-CZ" b="1" i="1" dirty="0" smtClean="0"/>
              <a:t> </a:t>
            </a:r>
            <a:endParaRPr lang="cs-CZ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710891" y="2915652"/>
            <a:ext cx="94929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i="1" dirty="0"/>
              <a:t>a</a:t>
            </a:r>
            <a:r>
              <a:rPr lang="cs-CZ" sz="2400" dirty="0" smtClean="0"/>
              <a:t> ≠ 0 </a:t>
            </a:r>
          </a:p>
        </p:txBody>
      </p:sp>
      <p:graphicFrame>
        <p:nvGraphicFramePr>
          <p:cNvPr id="19" name="Graf 18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863758497"/>
              </p:ext>
            </p:extLst>
          </p:nvPr>
        </p:nvGraphicFramePr>
        <p:xfrm>
          <a:off x="3573794" y="3279245"/>
          <a:ext cx="5429250" cy="306705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5" name="Volný tvar 4"/>
          <p:cNvSpPr/>
          <p:nvPr/>
        </p:nvSpPr>
        <p:spPr>
          <a:xfrm rot="4724442">
            <a:off x="4640613" y="2921126"/>
            <a:ext cx="2931995" cy="1077324"/>
          </a:xfrm>
          <a:custGeom>
            <a:avLst/>
            <a:gdLst>
              <a:gd name="connsiteX0" fmla="*/ 0 w 2931995"/>
              <a:gd name="connsiteY0" fmla="*/ 972457 h 1077324"/>
              <a:gd name="connsiteX1" fmla="*/ 2931886 w 2931995"/>
              <a:gd name="connsiteY1" fmla="*/ 986971 h 1077324"/>
              <a:gd name="connsiteX2" fmla="*/ 87086 w 2931995"/>
              <a:gd name="connsiteY2" fmla="*/ 0 h 10773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931995" h="1077324">
                <a:moveTo>
                  <a:pt x="0" y="972457"/>
                </a:moveTo>
                <a:cubicBezTo>
                  <a:pt x="1458686" y="1060752"/>
                  <a:pt x="2917372" y="1149047"/>
                  <a:pt x="2931886" y="986971"/>
                </a:cubicBezTo>
                <a:cubicBezTo>
                  <a:pt x="2946400" y="824895"/>
                  <a:pt x="1516743" y="412447"/>
                  <a:pt x="87086" y="0"/>
                </a:cubicBezTo>
              </a:path>
            </a:pathLst>
          </a:custGeom>
          <a:noFill/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Volný tvar 21"/>
          <p:cNvSpPr/>
          <p:nvPr/>
        </p:nvSpPr>
        <p:spPr>
          <a:xfrm rot="4356700">
            <a:off x="4836657" y="2367729"/>
            <a:ext cx="2931995" cy="1944000"/>
          </a:xfrm>
          <a:custGeom>
            <a:avLst/>
            <a:gdLst>
              <a:gd name="connsiteX0" fmla="*/ 0 w 2931995"/>
              <a:gd name="connsiteY0" fmla="*/ 972457 h 1077324"/>
              <a:gd name="connsiteX1" fmla="*/ 2931886 w 2931995"/>
              <a:gd name="connsiteY1" fmla="*/ 986971 h 1077324"/>
              <a:gd name="connsiteX2" fmla="*/ 87086 w 2931995"/>
              <a:gd name="connsiteY2" fmla="*/ 0 h 10773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931995" h="1077324">
                <a:moveTo>
                  <a:pt x="0" y="972457"/>
                </a:moveTo>
                <a:cubicBezTo>
                  <a:pt x="1458686" y="1060752"/>
                  <a:pt x="2917372" y="1149047"/>
                  <a:pt x="2931886" y="986971"/>
                </a:cubicBezTo>
                <a:cubicBezTo>
                  <a:pt x="2946400" y="824895"/>
                  <a:pt x="1516743" y="412447"/>
                  <a:pt x="87086" y="0"/>
                </a:cubicBezTo>
              </a:path>
            </a:pathLst>
          </a:custGeom>
          <a:noFill/>
          <a:ln w="5715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Volný tvar 22"/>
          <p:cNvSpPr/>
          <p:nvPr/>
        </p:nvSpPr>
        <p:spPr>
          <a:xfrm rot="15476717">
            <a:off x="5053660" y="5443332"/>
            <a:ext cx="1510908" cy="734723"/>
          </a:xfrm>
          <a:custGeom>
            <a:avLst/>
            <a:gdLst>
              <a:gd name="connsiteX0" fmla="*/ 0 w 2931995"/>
              <a:gd name="connsiteY0" fmla="*/ 972457 h 1077324"/>
              <a:gd name="connsiteX1" fmla="*/ 2931886 w 2931995"/>
              <a:gd name="connsiteY1" fmla="*/ 986971 h 1077324"/>
              <a:gd name="connsiteX2" fmla="*/ 87086 w 2931995"/>
              <a:gd name="connsiteY2" fmla="*/ 0 h 10773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931995" h="1077324">
                <a:moveTo>
                  <a:pt x="0" y="972457"/>
                </a:moveTo>
                <a:cubicBezTo>
                  <a:pt x="1458686" y="1060752"/>
                  <a:pt x="2917372" y="1149047"/>
                  <a:pt x="2931886" y="986971"/>
                </a:cubicBezTo>
                <a:cubicBezTo>
                  <a:pt x="2946400" y="824895"/>
                  <a:pt x="1516743" y="412447"/>
                  <a:pt x="87086" y="0"/>
                </a:cubicBezTo>
              </a:path>
            </a:pathLst>
          </a:cu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438076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8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3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3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10" grpId="0"/>
      <p:bldP spid="18" grpId="0"/>
      <p:bldGraphic spid="19" grpId="0">
        <p:bldAsOne/>
      </p:bldGraphic>
      <p:bldP spid="5" grpId="0" animBg="1"/>
      <p:bldP spid="22" grpId="0" animBg="1"/>
      <p:bldP spid="2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21650" y="620688"/>
            <a:ext cx="6300700" cy="792088"/>
          </a:xfrm>
          <a:effectLst/>
        </p:spPr>
        <p:txBody>
          <a:bodyPr/>
          <a:lstStyle/>
          <a:p>
            <a:pPr marL="0" indent="0" algn="l">
              <a:buNone/>
            </a:pPr>
            <a:r>
              <a:rPr lang="cs-CZ" sz="3600" dirty="0" smtClean="0"/>
              <a:t>Kvadratická funkce - </a:t>
            </a:r>
            <a:r>
              <a:rPr lang="cs-CZ" sz="3600" dirty="0"/>
              <a:t>y = ax</a:t>
            </a:r>
            <a:r>
              <a:rPr lang="cs-CZ" sz="3600" baseline="30000" dirty="0"/>
              <a:t>2</a:t>
            </a:r>
            <a:r>
              <a:rPr lang="cs-CZ" sz="3600" i="1" dirty="0"/>
              <a:t> </a:t>
            </a:r>
            <a:r>
              <a:rPr lang="cs-CZ" sz="3600" dirty="0"/>
              <a:t/>
            </a:r>
            <a:br>
              <a:rPr lang="cs-CZ" sz="3600" dirty="0"/>
            </a:br>
            <a:r>
              <a:rPr lang="cs-CZ" sz="3600" dirty="0" smtClean="0"/>
              <a:t> </a:t>
            </a:r>
            <a:endParaRPr lang="cs-CZ" sz="36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407406" y="1772816"/>
            <a:ext cx="1076362" cy="52322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i="1" dirty="0"/>
              <a:t>a</a:t>
            </a:r>
            <a:r>
              <a:rPr lang="cs-CZ" sz="2800" b="1" dirty="0" smtClean="0"/>
              <a:t> &gt; 0 </a:t>
            </a:r>
          </a:p>
        </p:txBody>
      </p:sp>
      <p:grpSp>
        <p:nvGrpSpPr>
          <p:cNvPr id="3" name="Skupina 2"/>
          <p:cNvGrpSpPr/>
          <p:nvPr/>
        </p:nvGrpSpPr>
        <p:grpSpPr>
          <a:xfrm>
            <a:off x="539552" y="2825254"/>
            <a:ext cx="3518486" cy="2845286"/>
            <a:chOff x="3573794" y="2886706"/>
            <a:chExt cx="5429250" cy="3459589"/>
          </a:xfrm>
        </p:grpSpPr>
        <p:graphicFrame>
          <p:nvGraphicFramePr>
            <p:cNvPr id="19" name="Graf 18"/>
            <p:cNvGraphicFramePr>
              <a:graphicFrameLocks/>
            </p:cNvGraphicFramePr>
            <p:nvPr>
              <p:extLst>
                <p:ext uri="{D42A27DB-BD31-4B8C-83A1-F6EECF244321}">
                  <p14:modId xmlns:p14="http://schemas.microsoft.com/office/powerpoint/2010/main" val="944288576"/>
                </p:ext>
              </p:extLst>
            </p:nvPr>
          </p:nvGraphicFramePr>
          <p:xfrm>
            <a:off x="3573794" y="3279245"/>
            <a:ext cx="5429250" cy="3067050"/>
          </p:xfrm>
          <a:graphic>
            <a:graphicData uri="http://schemas.openxmlformats.org/drawingml/2006/chart">
              <c:chart xmlns:c="http://schemas.openxmlformats.org/drawingml/2006/chart" xmlns:r="http://schemas.openxmlformats.org/officeDocument/2006/relationships" r:id="rId2"/>
            </a:graphicData>
          </a:graphic>
        </p:graphicFrame>
        <p:sp>
          <p:nvSpPr>
            <p:cNvPr id="22" name="Volný tvar 21"/>
            <p:cNvSpPr/>
            <p:nvPr/>
          </p:nvSpPr>
          <p:spPr>
            <a:xfrm rot="4356700">
              <a:off x="5379214" y="3096752"/>
              <a:ext cx="1957509" cy="1537417"/>
            </a:xfrm>
            <a:custGeom>
              <a:avLst/>
              <a:gdLst>
                <a:gd name="connsiteX0" fmla="*/ 0 w 2931995"/>
                <a:gd name="connsiteY0" fmla="*/ 972457 h 1077324"/>
                <a:gd name="connsiteX1" fmla="*/ 2931886 w 2931995"/>
                <a:gd name="connsiteY1" fmla="*/ 986971 h 1077324"/>
                <a:gd name="connsiteX2" fmla="*/ 87086 w 2931995"/>
                <a:gd name="connsiteY2" fmla="*/ 0 h 10773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931995" h="1077324">
                  <a:moveTo>
                    <a:pt x="0" y="972457"/>
                  </a:moveTo>
                  <a:cubicBezTo>
                    <a:pt x="1458686" y="1060752"/>
                    <a:pt x="2917372" y="1149047"/>
                    <a:pt x="2931886" y="986971"/>
                  </a:cubicBezTo>
                  <a:cubicBezTo>
                    <a:pt x="2946400" y="824895"/>
                    <a:pt x="1516743" y="412447"/>
                    <a:pt x="87086" y="0"/>
                  </a:cubicBezTo>
                </a:path>
              </a:pathLst>
            </a:custGeom>
            <a:noFill/>
            <a:ln w="57150">
              <a:solidFill>
                <a:schemeClr val="accent5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6" name="Skupina 5"/>
          <p:cNvGrpSpPr/>
          <p:nvPr/>
        </p:nvGrpSpPr>
        <p:grpSpPr>
          <a:xfrm>
            <a:off x="4798359" y="2998943"/>
            <a:ext cx="3518486" cy="3103645"/>
            <a:chOff x="725283" y="3561109"/>
            <a:chExt cx="3518486" cy="3103645"/>
          </a:xfrm>
        </p:grpSpPr>
        <p:sp>
          <p:nvSpPr>
            <p:cNvPr id="11" name="Volný tvar 10"/>
            <p:cNvSpPr/>
            <p:nvPr/>
          </p:nvSpPr>
          <p:spPr>
            <a:xfrm rot="17243300" flipV="1">
              <a:off x="1677644" y="5360517"/>
              <a:ext cx="1634435" cy="974039"/>
            </a:xfrm>
            <a:custGeom>
              <a:avLst/>
              <a:gdLst>
                <a:gd name="connsiteX0" fmla="*/ 0 w 2931995"/>
                <a:gd name="connsiteY0" fmla="*/ 972457 h 1077324"/>
                <a:gd name="connsiteX1" fmla="*/ 2931886 w 2931995"/>
                <a:gd name="connsiteY1" fmla="*/ 986971 h 1077324"/>
                <a:gd name="connsiteX2" fmla="*/ 87086 w 2931995"/>
                <a:gd name="connsiteY2" fmla="*/ 0 h 10773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931995" h="1077324">
                  <a:moveTo>
                    <a:pt x="0" y="972457"/>
                  </a:moveTo>
                  <a:cubicBezTo>
                    <a:pt x="1458686" y="1060752"/>
                    <a:pt x="2917372" y="1149047"/>
                    <a:pt x="2931886" y="986971"/>
                  </a:cubicBezTo>
                  <a:cubicBezTo>
                    <a:pt x="2946400" y="824895"/>
                    <a:pt x="1516743" y="412447"/>
                    <a:pt x="87086" y="0"/>
                  </a:cubicBezTo>
                </a:path>
              </a:pathLst>
            </a:custGeom>
            <a:noFill/>
            <a:ln w="57150">
              <a:solidFill>
                <a:schemeClr val="accent5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aphicFrame>
          <p:nvGraphicFramePr>
            <p:cNvPr id="12" name="Graf 11"/>
            <p:cNvGraphicFramePr>
              <a:graphicFrameLocks/>
            </p:cNvGraphicFramePr>
            <p:nvPr>
              <p:extLst>
                <p:ext uri="{D42A27DB-BD31-4B8C-83A1-F6EECF244321}">
                  <p14:modId xmlns:p14="http://schemas.microsoft.com/office/powerpoint/2010/main" val="1105292956"/>
                </p:ext>
              </p:extLst>
            </p:nvPr>
          </p:nvGraphicFramePr>
          <p:xfrm>
            <a:off x="725283" y="3561109"/>
            <a:ext cx="3518486" cy="2522448"/>
          </p:xfrm>
          <a:graphic>
            <a:graphicData uri="http://schemas.openxmlformats.org/drawingml/2006/chart">
              <c:chart xmlns:c="http://schemas.openxmlformats.org/drawingml/2006/chart" xmlns:r="http://schemas.openxmlformats.org/officeDocument/2006/relationships" r:id="rId3"/>
            </a:graphicData>
          </a:graphic>
        </p:graphicFrame>
      </p:grpSp>
      <p:sp>
        <p:nvSpPr>
          <p:cNvPr id="14" name="TextovéPole 13"/>
          <p:cNvSpPr txBox="1"/>
          <p:nvPr/>
        </p:nvSpPr>
        <p:spPr>
          <a:xfrm>
            <a:off x="6375958" y="1782108"/>
            <a:ext cx="1076362" cy="52322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i="1" dirty="0"/>
              <a:t>a</a:t>
            </a:r>
            <a:r>
              <a:rPr lang="cs-CZ" sz="2800" b="1" dirty="0" smtClean="0"/>
              <a:t> &lt; 0 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1093323" y="6205829"/>
            <a:ext cx="695735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Grafem kvadratické funkce je </a:t>
            </a:r>
            <a:r>
              <a:rPr lang="cs-CZ" sz="2800" b="1" i="1" dirty="0" smtClean="0"/>
              <a:t>parabola</a:t>
            </a:r>
            <a:r>
              <a:rPr lang="cs-CZ" sz="2800" b="1" dirty="0" smtClean="0"/>
              <a:t>.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844393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  <p:bldP spid="14" grpId="0" animBg="1"/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1670" y="620688"/>
            <a:ext cx="5940660" cy="792088"/>
          </a:xfrm>
          <a:effectLst/>
        </p:spPr>
        <p:txBody>
          <a:bodyPr/>
          <a:lstStyle/>
          <a:p>
            <a:pPr marL="0" indent="0" algn="l">
              <a:buNone/>
            </a:pPr>
            <a:r>
              <a:rPr lang="cs-CZ" sz="3600" dirty="0"/>
              <a:t>F</a:t>
            </a:r>
            <a:r>
              <a:rPr lang="cs-CZ" sz="3600" dirty="0" smtClean="0"/>
              <a:t>unkce nepřímá úměrnost</a:t>
            </a:r>
            <a:endParaRPr lang="cs-CZ" sz="36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1916370" y="2266416"/>
                <a:ext cx="2376264" cy="924805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wrap="square" rtlCol="0">
                <a:spAutoFit/>
              </a:bodyPr>
              <a:lstStyle/>
              <a:p>
                <a:pPr algn="ctr"/>
                <a14:m>
                  <m:oMath xmlns:m="http://schemas.openxmlformats.org/officeDocument/2006/math">
                    <m:r>
                      <a:rPr lang="cs-CZ" sz="3600" b="1" i="0" smtClean="0">
                        <a:latin typeface="Cambria Math"/>
                      </a:rPr>
                      <m:t>𝐲</m:t>
                    </m:r>
                    <m:r>
                      <a:rPr lang="cs-CZ" sz="3600" b="1" i="0" smtClean="0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3600" b="1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smtClean="0">
                            <a:latin typeface="Cambria Math"/>
                          </a:rPr>
                          <m:t>𝒌</m:t>
                        </m:r>
                      </m:num>
                      <m:den>
                        <m:r>
                          <a:rPr lang="cs-CZ" sz="3600" b="1" i="1" smtClean="0">
                            <a:latin typeface="Cambria Math"/>
                          </a:rPr>
                          <m:t>𝒙</m:t>
                        </m:r>
                      </m:den>
                    </m:f>
                  </m:oMath>
                </a14:m>
                <a:r>
                  <a:rPr lang="cs-CZ" sz="3600" b="1" i="1" dirty="0" smtClean="0"/>
                  <a:t> </a:t>
                </a:r>
                <a:endParaRPr lang="cs-CZ" sz="3600" b="1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16370" y="2266416"/>
                <a:ext cx="2376264" cy="924805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0" name="TextovéPole 9"/>
          <p:cNvSpPr txBox="1"/>
          <p:nvPr/>
        </p:nvSpPr>
        <p:spPr>
          <a:xfrm>
            <a:off x="432373" y="2348880"/>
            <a:ext cx="1512168" cy="36933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Předpis:</a:t>
            </a:r>
            <a:r>
              <a:rPr lang="cs-CZ" b="1" i="1" dirty="0" smtClean="0"/>
              <a:t> </a:t>
            </a:r>
            <a:endParaRPr lang="cs-CZ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710891" y="3212976"/>
            <a:ext cx="94128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i="1" dirty="0" smtClean="0"/>
              <a:t>k</a:t>
            </a:r>
            <a:r>
              <a:rPr lang="cs-CZ" sz="2400" dirty="0" smtClean="0"/>
              <a:t> ≠ 0</a:t>
            </a:r>
          </a:p>
          <a:p>
            <a:r>
              <a:rPr lang="cs-CZ" sz="2400" i="1" dirty="0" smtClean="0"/>
              <a:t>x</a:t>
            </a:r>
            <a:r>
              <a:rPr lang="cs-CZ" sz="2400" dirty="0" smtClean="0"/>
              <a:t> </a:t>
            </a:r>
            <a:r>
              <a:rPr lang="cs-CZ" sz="2400" dirty="0"/>
              <a:t>≠ 0 </a:t>
            </a:r>
          </a:p>
          <a:p>
            <a:r>
              <a:rPr lang="cs-CZ" sz="2400" dirty="0" smtClean="0"/>
              <a:t> </a:t>
            </a:r>
          </a:p>
        </p:txBody>
      </p:sp>
      <p:graphicFrame>
        <p:nvGraphicFramePr>
          <p:cNvPr id="19" name="Graf 18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4092769062"/>
              </p:ext>
            </p:extLst>
          </p:nvPr>
        </p:nvGraphicFramePr>
        <p:xfrm>
          <a:off x="3573794" y="3279245"/>
          <a:ext cx="5429250" cy="306705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3" name="Oblouk 2"/>
          <p:cNvSpPr/>
          <p:nvPr/>
        </p:nvSpPr>
        <p:spPr>
          <a:xfrm rot="21327297">
            <a:off x="3446361" y="5219618"/>
            <a:ext cx="2232248" cy="2542035"/>
          </a:xfrm>
          <a:prstGeom prst="arc">
            <a:avLst>
              <a:gd name="adj1" fmla="val 15518046"/>
              <a:gd name="adj2" fmla="val 378957"/>
            </a:avLst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louk 10"/>
          <p:cNvSpPr/>
          <p:nvPr/>
        </p:nvSpPr>
        <p:spPr>
          <a:xfrm rot="10591031">
            <a:off x="6231328" y="2198312"/>
            <a:ext cx="2232248" cy="2542035"/>
          </a:xfrm>
          <a:prstGeom prst="arc">
            <a:avLst>
              <a:gd name="adj1" fmla="val 15518046"/>
              <a:gd name="adj2" fmla="val 378957"/>
            </a:avLst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lvl1pPr marL="0" indent="0">
              <a:defRPr sz="11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defRPr sz="11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>
              <a:defRPr sz="11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>
              <a:defRPr sz="11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>
              <a:defRPr sz="11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>
              <a:defRPr sz="11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>
              <a:defRPr sz="11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>
              <a:defRPr sz="11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>
              <a:defRPr sz="11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2" name="Oblouk 11"/>
          <p:cNvSpPr/>
          <p:nvPr/>
        </p:nvSpPr>
        <p:spPr>
          <a:xfrm rot="5191031">
            <a:off x="3324851" y="2350712"/>
            <a:ext cx="2232248" cy="2542035"/>
          </a:xfrm>
          <a:prstGeom prst="arc">
            <a:avLst>
              <a:gd name="adj1" fmla="val 15518046"/>
              <a:gd name="adj2" fmla="val 378957"/>
            </a:avLst>
          </a:prstGeom>
          <a:ln w="5715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lvl1pPr marL="0" indent="0">
              <a:defRPr sz="11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defRPr sz="11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>
              <a:defRPr sz="11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>
              <a:defRPr sz="11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>
              <a:defRPr sz="11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>
              <a:defRPr sz="11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>
              <a:defRPr sz="11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>
              <a:defRPr sz="11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>
              <a:defRPr sz="11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3" name="Oblouk 12"/>
          <p:cNvSpPr/>
          <p:nvPr/>
        </p:nvSpPr>
        <p:spPr>
          <a:xfrm rot="15853481">
            <a:off x="6416930" y="5011308"/>
            <a:ext cx="2232248" cy="2542035"/>
          </a:xfrm>
          <a:prstGeom prst="arc">
            <a:avLst>
              <a:gd name="adj1" fmla="val 15518046"/>
              <a:gd name="adj2" fmla="val 378957"/>
            </a:avLst>
          </a:prstGeom>
          <a:ln w="5715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lvl1pPr marL="0" indent="0">
              <a:defRPr sz="11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defRPr sz="11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>
              <a:defRPr sz="11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>
              <a:defRPr sz="11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>
              <a:defRPr sz="11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>
              <a:defRPr sz="11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>
              <a:defRPr sz="11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>
              <a:defRPr sz="11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>
              <a:defRPr sz="11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064609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6" presetClass="entr" presetSubtype="4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3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6" presetClass="entr" presetSubtype="4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3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6" presetClass="entr" presetSubtype="4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3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6" presetClass="entr" presetSubtype="4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4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10" grpId="0"/>
      <p:bldP spid="18" grpId="0"/>
      <p:bldGraphic spid="19" grpId="0">
        <p:bldAsOne/>
      </p:bldGraphic>
      <p:bldP spid="3" grpId="0" animBg="1"/>
      <p:bldP spid="11" grpId="0" animBg="1"/>
      <p:bldP spid="12" grpId="0" animBg="1"/>
      <p:bldP spid="1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2" name="Nadpis 1"/>
              <p:cNvSpPr>
                <a:spLocks noGrp="1"/>
              </p:cNvSpPr>
              <p:nvPr>
                <p:ph type="title"/>
              </p:nvPr>
            </p:nvSpPr>
            <p:spPr>
              <a:xfrm>
                <a:off x="814083" y="620688"/>
                <a:ext cx="7515835" cy="792088"/>
              </a:xfrm>
              <a:effectLst/>
            </p:spPr>
            <p:txBody>
              <a:bodyPr/>
              <a:lstStyle/>
              <a:p>
                <a:pPr marL="0" indent="0" algn="l">
                  <a:buNone/>
                </a:pPr>
                <a:r>
                  <a:rPr lang="cs-CZ" sz="3600" dirty="0" smtClean="0"/>
                  <a:t>Funkce nepřímá úměrnost - </a:t>
                </a:r>
                <a14:m>
                  <m:oMath xmlns:m="http://schemas.openxmlformats.org/officeDocument/2006/math">
                    <m:r>
                      <a:rPr lang="cs-CZ" sz="3600">
                        <a:latin typeface="Cambria Math"/>
                      </a:rPr>
                      <m:t>𝐲</m:t>
                    </m:r>
                    <m:r>
                      <a:rPr lang="cs-CZ" sz="3600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36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i="1">
                            <a:latin typeface="Cambria Math"/>
                          </a:rPr>
                          <m:t>𝒌</m:t>
                        </m:r>
                      </m:num>
                      <m:den>
                        <m:r>
                          <a:rPr lang="cs-CZ" sz="3600" i="1">
                            <a:latin typeface="Cambria Math"/>
                          </a:rPr>
                          <m:t>𝒙</m:t>
                        </m:r>
                      </m:den>
                    </m:f>
                  </m:oMath>
                </a14:m>
                <a:r>
                  <a:rPr lang="cs-CZ" sz="3600" i="1" dirty="0" smtClean="0"/>
                  <a:t> </a:t>
                </a:r>
                <a:r>
                  <a:rPr lang="cs-CZ" sz="3600" dirty="0"/>
                  <a:t/>
                </a:r>
                <a:br>
                  <a:rPr lang="cs-CZ" sz="3600" dirty="0"/>
                </a:br>
                <a:r>
                  <a:rPr lang="cs-CZ" sz="3600" dirty="0" smtClean="0"/>
                  <a:t> </a:t>
                </a:r>
                <a:endParaRPr lang="cs-CZ" sz="3600" dirty="0"/>
              </a:p>
            </p:txBody>
          </p:sp>
        </mc:Choice>
        <mc:Fallback xmlns="">
          <p:sp>
            <p:nvSpPr>
              <p:cNvPr id="2" name="Nadpis 1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type="title"/>
              </p:nvPr>
            </p:nvSpPr>
            <p:spPr>
              <a:xfrm>
                <a:off x="814083" y="620688"/>
                <a:ext cx="7515835" cy="792088"/>
              </a:xfrm>
              <a:blipFill rotWithShape="1">
                <a:blip r:embed="rId2"/>
                <a:stretch>
                  <a:fillRect l="-2597" b="-50000"/>
                </a:stretch>
              </a:blipFill>
              <a:effectLst/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8" name="TextovéPole 17"/>
          <p:cNvSpPr txBox="1"/>
          <p:nvPr/>
        </p:nvSpPr>
        <p:spPr>
          <a:xfrm>
            <a:off x="1407406" y="1772816"/>
            <a:ext cx="1076362" cy="52322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i="1" dirty="0" smtClean="0"/>
              <a:t>k</a:t>
            </a:r>
            <a:r>
              <a:rPr lang="cs-CZ" sz="2800" b="1" dirty="0" smtClean="0"/>
              <a:t> &gt; 0 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6375958" y="1782108"/>
            <a:ext cx="1076362" cy="52322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i="1" dirty="0" smtClean="0"/>
              <a:t>k</a:t>
            </a:r>
            <a:r>
              <a:rPr lang="cs-CZ" sz="2800" b="1" dirty="0" smtClean="0"/>
              <a:t> &lt; 0 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439298" y="6205829"/>
            <a:ext cx="826540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Grafem funkce nepřímá úměrnost je </a:t>
            </a:r>
            <a:r>
              <a:rPr lang="cs-CZ" sz="2800" b="1" i="1" dirty="0" smtClean="0"/>
              <a:t>hyperbola</a:t>
            </a:r>
            <a:r>
              <a:rPr lang="cs-CZ" sz="2800" b="1" dirty="0" smtClean="0"/>
              <a:t>.</a:t>
            </a:r>
            <a:endParaRPr lang="cs-CZ" sz="2800" b="1" dirty="0"/>
          </a:p>
        </p:txBody>
      </p:sp>
      <p:grpSp>
        <p:nvGrpSpPr>
          <p:cNvPr id="4" name="Skupina 3"/>
          <p:cNvGrpSpPr/>
          <p:nvPr/>
        </p:nvGrpSpPr>
        <p:grpSpPr>
          <a:xfrm>
            <a:off x="4538109" y="2204864"/>
            <a:ext cx="4498387" cy="3775010"/>
            <a:chOff x="3169957" y="2505606"/>
            <a:chExt cx="5833087" cy="4892844"/>
          </a:xfrm>
        </p:grpSpPr>
        <p:graphicFrame>
          <p:nvGraphicFramePr>
            <p:cNvPr id="21" name="Graf 20"/>
            <p:cNvGraphicFramePr>
              <a:graphicFrameLocks/>
            </p:cNvGraphicFramePr>
            <p:nvPr>
              <p:extLst>
                <p:ext uri="{D42A27DB-BD31-4B8C-83A1-F6EECF244321}">
                  <p14:modId xmlns:p14="http://schemas.microsoft.com/office/powerpoint/2010/main" val="1829229469"/>
                </p:ext>
              </p:extLst>
            </p:nvPr>
          </p:nvGraphicFramePr>
          <p:xfrm>
            <a:off x="3573794" y="3279245"/>
            <a:ext cx="5429250" cy="3067050"/>
          </p:xfrm>
          <a:graphic>
            <a:graphicData uri="http://schemas.openxmlformats.org/drawingml/2006/chart">
              <c:chart xmlns:c="http://schemas.openxmlformats.org/drawingml/2006/chart" xmlns:r="http://schemas.openxmlformats.org/officeDocument/2006/relationships" r:id="rId3"/>
            </a:graphicData>
          </a:graphic>
        </p:graphicFrame>
        <p:sp>
          <p:nvSpPr>
            <p:cNvPr id="25" name="Oblouk 24"/>
            <p:cNvSpPr/>
            <p:nvPr/>
          </p:nvSpPr>
          <p:spPr>
            <a:xfrm rot="5191031">
              <a:off x="3324851" y="2350712"/>
              <a:ext cx="2232248" cy="2542035"/>
            </a:xfrm>
            <a:prstGeom prst="arc">
              <a:avLst>
                <a:gd name="adj1" fmla="val 15518046"/>
                <a:gd name="adj2" fmla="val 378957"/>
              </a:avLst>
            </a:prstGeom>
            <a:ln w="57150">
              <a:solidFill>
                <a:schemeClr val="accent6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>
              <a:lvl1pPr marL="0" indent="0">
                <a:defRPr sz="11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indent="0">
                <a:defRPr sz="11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indent="0">
                <a:defRPr sz="11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indent="0">
                <a:defRPr sz="11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indent="0">
                <a:defRPr sz="11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indent="0">
                <a:defRPr sz="11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indent="0">
                <a:defRPr sz="11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indent="0">
                <a:defRPr sz="11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indent="0">
                <a:defRPr sz="11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cs-CZ"/>
            </a:p>
          </p:txBody>
        </p:sp>
        <p:sp>
          <p:nvSpPr>
            <p:cNvPr id="26" name="Oblouk 25"/>
            <p:cNvSpPr/>
            <p:nvPr/>
          </p:nvSpPr>
          <p:spPr>
            <a:xfrm rot="15853481">
              <a:off x="6416930" y="5011308"/>
              <a:ext cx="2232248" cy="2542035"/>
            </a:xfrm>
            <a:prstGeom prst="arc">
              <a:avLst>
                <a:gd name="adj1" fmla="val 15518046"/>
                <a:gd name="adj2" fmla="val 378957"/>
              </a:avLst>
            </a:prstGeom>
            <a:ln w="57150">
              <a:solidFill>
                <a:schemeClr val="accent6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>
              <a:lvl1pPr marL="0" indent="0">
                <a:defRPr sz="11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indent="0">
                <a:defRPr sz="11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indent="0">
                <a:defRPr sz="11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indent="0">
                <a:defRPr sz="11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indent="0">
                <a:defRPr sz="11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indent="0">
                <a:defRPr sz="11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indent="0">
                <a:defRPr sz="11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indent="0">
                <a:defRPr sz="11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indent="0">
                <a:defRPr sz="11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cs-CZ"/>
            </a:p>
          </p:txBody>
        </p:sp>
      </p:grpSp>
      <p:grpSp>
        <p:nvGrpSpPr>
          <p:cNvPr id="32" name="Skupina 31"/>
          <p:cNvGrpSpPr/>
          <p:nvPr/>
        </p:nvGrpSpPr>
        <p:grpSpPr>
          <a:xfrm>
            <a:off x="-36512" y="1988840"/>
            <a:ext cx="4285228" cy="4292324"/>
            <a:chOff x="3446361" y="2198312"/>
            <a:chExt cx="5556683" cy="5563341"/>
          </a:xfrm>
        </p:grpSpPr>
        <p:graphicFrame>
          <p:nvGraphicFramePr>
            <p:cNvPr id="33" name="Graf 32"/>
            <p:cNvGraphicFramePr>
              <a:graphicFrameLocks/>
            </p:cNvGraphicFramePr>
            <p:nvPr>
              <p:extLst>
                <p:ext uri="{D42A27DB-BD31-4B8C-83A1-F6EECF244321}">
                  <p14:modId xmlns:p14="http://schemas.microsoft.com/office/powerpoint/2010/main" val="2597268170"/>
                </p:ext>
              </p:extLst>
            </p:nvPr>
          </p:nvGraphicFramePr>
          <p:xfrm>
            <a:off x="3573794" y="3279245"/>
            <a:ext cx="5429250" cy="3067050"/>
          </p:xfrm>
          <a:graphic>
            <a:graphicData uri="http://schemas.openxmlformats.org/drawingml/2006/chart">
              <c:chart xmlns:c="http://schemas.openxmlformats.org/drawingml/2006/chart" xmlns:r="http://schemas.openxmlformats.org/officeDocument/2006/relationships" r:id="rId4"/>
            </a:graphicData>
          </a:graphic>
        </p:graphicFrame>
        <p:sp>
          <p:nvSpPr>
            <p:cNvPr id="34" name="Oblouk 33"/>
            <p:cNvSpPr/>
            <p:nvPr/>
          </p:nvSpPr>
          <p:spPr>
            <a:xfrm rot="21327297">
              <a:off x="3446361" y="5219618"/>
              <a:ext cx="2232248" cy="2542035"/>
            </a:xfrm>
            <a:prstGeom prst="arc">
              <a:avLst>
                <a:gd name="adj1" fmla="val 15518046"/>
                <a:gd name="adj2" fmla="val 378957"/>
              </a:avLst>
            </a:prstGeom>
            <a:ln w="571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5" name="Oblouk 34"/>
            <p:cNvSpPr/>
            <p:nvPr/>
          </p:nvSpPr>
          <p:spPr>
            <a:xfrm rot="10591031">
              <a:off x="6231328" y="2198312"/>
              <a:ext cx="2232248" cy="2542035"/>
            </a:xfrm>
            <a:prstGeom prst="arc">
              <a:avLst>
                <a:gd name="adj1" fmla="val 15518046"/>
                <a:gd name="adj2" fmla="val 378957"/>
              </a:avLst>
            </a:prstGeom>
            <a:ln w="571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>
              <a:lvl1pPr marL="0" indent="0">
                <a:defRPr sz="11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indent="0">
                <a:defRPr sz="11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indent="0">
                <a:defRPr sz="11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indent="0">
                <a:defRPr sz="11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indent="0">
                <a:defRPr sz="11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indent="0">
                <a:defRPr sz="11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indent="0">
                <a:defRPr sz="11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indent="0">
                <a:defRPr sz="11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indent="0">
                <a:defRPr sz="11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420664441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  <p:bldP spid="14" grpId="0" animBg="1"/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4"/>
          <p:cNvSpPr>
            <a:spLocks noGrp="1"/>
          </p:cNvSpPr>
          <p:nvPr/>
        </p:nvSpPr>
        <p:spPr>
          <a:xfrm>
            <a:off x="685800" y="728700"/>
            <a:ext cx="7918648" cy="5400600"/>
          </a:xfrm>
          <a:prstGeom prst="rect">
            <a:avLst/>
          </a:prstGeom>
        </p:spPr>
        <p:txBody>
          <a:bodyPr vert="horz" lIns="45720" rIns="45720" anchor="t">
            <a:normAutofit/>
          </a:bodyPr>
          <a:lstStyle>
            <a:lvl1pPr marL="0" indent="0" algn="l" rtl="0" eaLnBrk="1" latinLnBrk="0" hangingPunct="1">
              <a:spcBef>
                <a:spcPct val="20000"/>
              </a:spcBef>
              <a:buClr>
                <a:schemeClr val="accent3"/>
              </a:buClr>
              <a:buSzPct val="95000"/>
              <a:buFont typeface="Wingdings 2"/>
              <a:buNone/>
              <a:defRPr kumimoji="0"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46888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Wingdings 2"/>
              <a:buNone/>
              <a:defRPr kumimoji="0"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-246888" algn="l" rtl="0" eaLnBrk="1" latinLnBrk="0" hangingPunct="1">
              <a:spcBef>
                <a:spcPct val="20000"/>
              </a:spcBef>
              <a:buClr>
                <a:schemeClr val="accent2"/>
              </a:buClr>
              <a:buSzPct val="70000"/>
              <a:buFont typeface="Wingdings 2"/>
              <a:buNone/>
              <a:defRPr kumimoji="0"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188720" indent="-210312" algn="l" rtl="0" eaLnBrk="1" latinLnBrk="0" hangingPunct="1">
              <a:spcBef>
                <a:spcPct val="20000"/>
              </a:spcBef>
              <a:buClr>
                <a:schemeClr val="accent3"/>
              </a:buClr>
              <a:buSzPct val="65000"/>
              <a:buFont typeface="Wingdings 2"/>
              <a:buNone/>
              <a:defRPr kumimoji="0"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463040" indent="-210312" algn="l" rtl="0" eaLnBrk="1" latinLnBrk="0" hangingPunct="1">
              <a:spcBef>
                <a:spcPct val="20000"/>
              </a:spcBef>
              <a:buClr>
                <a:schemeClr val="accent4"/>
              </a:buClr>
              <a:buSzPct val="65000"/>
              <a:buFont typeface="Wingdings 2"/>
              <a:buNone/>
              <a:defRPr kumimoji="0"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737360" indent="-210312" algn="l" rtl="0" eaLnBrk="1" latinLnBrk="0" hangingPunct="1">
              <a:spcBef>
                <a:spcPct val="20000"/>
              </a:spcBef>
              <a:buClr>
                <a:schemeClr val="accent5"/>
              </a:buClr>
              <a:buSzPct val="80000"/>
              <a:buFont typeface="Wingdings 2"/>
              <a:buChar char="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rtl="0" eaLnBrk="1" latinLnBrk="0" hangingPunct="1">
              <a:spcBef>
                <a:spcPct val="20000"/>
              </a:spcBef>
              <a:buClr>
                <a:schemeClr val="accent6"/>
              </a:buClr>
              <a:buSzPct val="80000"/>
              <a:buFont typeface="Wingdings 2"/>
              <a:buChar char="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94560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Char char="•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68880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FontTx/>
              <a:buChar char="•"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Constantia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Constantia"/>
              <a:ea typeface="+mn-ea"/>
              <a:cs typeface="+mn-cs"/>
            </a:endParaRPr>
          </a:p>
          <a:p>
            <a:pPr lvl="0">
              <a:buClr>
                <a:srgbClr val="0BD0D9"/>
              </a:buClr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Vytvořeno jako DUM do předmětu matematika na </a:t>
            </a:r>
            <a:r>
              <a:rPr lang="cs-CZ" sz="2000" dirty="0">
                <a:latin typeface="Constantia"/>
              </a:rPr>
              <a:t>Základní škole </a:t>
            </a:r>
            <a:br>
              <a:rPr lang="cs-CZ" sz="2000" dirty="0">
                <a:latin typeface="Constantia"/>
              </a:rPr>
            </a:br>
            <a:r>
              <a:rPr lang="cs-CZ" sz="2000" dirty="0">
                <a:latin typeface="Constantia"/>
              </a:rPr>
              <a:t>a Mateřské škole Mladá Boleslav, 17. listopadu 1325, příspěvková </a:t>
            </a:r>
            <a:r>
              <a:rPr lang="cs-CZ" sz="2000" dirty="0" smtClean="0">
                <a:latin typeface="Constantia"/>
              </a:rPr>
              <a:t>organizace 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pro devátý ročník základní školy.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Constantia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Materiál slouží k doplnění úvodního</a:t>
            </a:r>
            <a:r>
              <a:rPr kumimoji="0" lang="cs-CZ" sz="2000" b="0" i="0" u="none" strike="noStrike" kern="1200" cap="none" spc="0" normalizeH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 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výkladu o </a:t>
            </a:r>
            <a:r>
              <a:rPr lang="cs-CZ" sz="2000" dirty="0" smtClean="0">
                <a:latin typeface="Constantia"/>
              </a:rPr>
              <a:t>ne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lineárních funkcích.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Constantia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Materiál doporučuji prezentovat pomocí dataprojektoru.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Constantia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Materiál byl vytvořen a pilotován ve</a:t>
            </a:r>
            <a:r>
              <a:rPr kumimoji="0" lang="cs-CZ" sz="2000" b="0" i="0" u="none" strike="noStrike" kern="1200" cap="none" spc="0" normalizeH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 II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. pololetí školního roku 2012/2013.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endParaRPr lang="cs-CZ" sz="2000" dirty="0">
              <a:latin typeface="Constantia"/>
            </a:endParaRPr>
          </a:p>
        </p:txBody>
      </p:sp>
    </p:spTree>
    <p:extLst>
      <p:ext uri="{BB962C8B-B14F-4D97-AF65-F5344CB8AC3E}">
        <p14:creationId xmlns:p14="http://schemas.microsoft.com/office/powerpoint/2010/main" val="262174003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582</TotalTime>
  <Words>118</Words>
  <Application>Microsoft Office PowerPoint</Application>
  <PresentationFormat>Předvádění na obrazovce (4:3)</PresentationFormat>
  <Paragraphs>41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Aerodynamika</vt:lpstr>
      <vt:lpstr>Prezentace aplikace PowerPoint</vt:lpstr>
      <vt:lpstr>Nelineární funkce</vt:lpstr>
      <vt:lpstr>Kvadratická funkce </vt:lpstr>
      <vt:lpstr>Kvadratická funkce - y = ax2   </vt:lpstr>
      <vt:lpstr>Funkce nepřímá úměrnost</vt:lpstr>
      <vt:lpstr>Funkce nepřímá úměrnost - y=k/x   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Kružnice a kruh</dc:title>
  <dc:creator>vlastnik</dc:creator>
  <cp:lastModifiedBy>vlastnik</cp:lastModifiedBy>
  <cp:revision>66</cp:revision>
  <dcterms:created xsi:type="dcterms:W3CDTF">2011-11-21T15:50:20Z</dcterms:created>
  <dcterms:modified xsi:type="dcterms:W3CDTF">2013-06-02T17:47:42Z</dcterms:modified>
</cp:coreProperties>
</file>