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68" r:id="rId3"/>
    <p:sldId id="269" r:id="rId4"/>
    <p:sldId id="270" r:id="rId5"/>
    <p:sldId id="27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>
        <p:scale>
          <a:sx n="66" d="100"/>
          <a:sy n="66" d="100"/>
        </p:scale>
        <p:origin x="-173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E3D3F3-DB9C-43CF-BF47-D0214DC45281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431496-970F-4368-881E-B1CC6F5AA8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431496-970F-4368-881E-B1CC6F5AA88F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431496-970F-4368-881E-B1CC6F5AA88F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431496-970F-4368-881E-B1CC6F5AA88F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431496-970F-4368-881E-B1CC6F5AA88F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pPr/>
              <a:t>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noProof="0" dirty="0" smtClean="0">
                <a:latin typeface="Calibri"/>
              </a:rPr>
              <a:t>Rovnice ve slovních úlohách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smtClean="0">
                <a:latin typeface="Calibri"/>
              </a:rPr>
              <a:t>31_Úlohy </a:t>
            </a:r>
            <a:r>
              <a:rPr lang="cs-CZ" noProof="0" dirty="0" smtClean="0">
                <a:latin typeface="Calibri"/>
              </a:rPr>
              <a:t>o pohybu (stejný směr)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pechackova\Local Settings\Temporary Internet Files\Content.IE5\0HUJOXI3\MC9004370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5315041"/>
            <a:ext cx="1321128" cy="132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echackova\Local Settings\Temporary Internet Files\Content.IE5\W5YNKDE7\MC9004417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5693" y="1844824"/>
            <a:ext cx="1542236" cy="154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20720" y="2630976"/>
            <a:ext cx="4239331" cy="151216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b="1" dirty="0" smtClean="0"/>
              <a:t>s = v ∙ t</a:t>
            </a:r>
            <a:endParaRPr lang="cs-CZ" sz="6000" b="1" dirty="0"/>
          </a:p>
        </p:txBody>
      </p: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1084197" y="548680"/>
            <a:ext cx="6696525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Úlohy o pohybu – stejný směr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345" y="1844824"/>
            <a:ext cx="3301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yužíváme základního vztahu:</a:t>
            </a:r>
            <a:endParaRPr lang="cs-CZ" dirty="0"/>
          </a:p>
        </p:txBody>
      </p:sp>
      <p:pic>
        <p:nvPicPr>
          <p:cNvPr id="8" name="Picture 2" descr="C:\Documents and Settings\pechackova\Local Settings\Temporary Internet Files\Content.IE5\0HUJOXI3\MC900437098[1].png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84" y="4437112"/>
            <a:ext cx="1321128" cy="132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01932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77778E-7 -2.86772E-7 L 0.64427 -0.0037 " pathEditMode="relative" rAng="0" ptsTypes="AA">
                                      <p:cBhvr>
                                        <p:cTn id="6" dur="7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05" y="-1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77778E-7 -2.86772E-7 L 0.64427 -0.0037 " pathEditMode="relative" rAng="0" ptsTypes="AA">
                                      <p:cBhvr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05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echackova\Local Settings\Temporary Internet Files\Content.IE5\W5YNKDE7\MM910001141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2484"/>
            <a:ext cx="720080" cy="97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pechackova\Local Settings\Temporary Internet Files\Content.IE5\W5YNKDE7\MM910001141[1].gif"/>
          <p:cNvPicPr>
            <a:picLocks noChangeAspect="1" noChangeArrowheads="1" noCrop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32990"/>
            <a:ext cx="709169" cy="96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475656" y="836712"/>
            <a:ext cx="5976664" cy="0"/>
          </a:xfrm>
          <a:prstGeom prst="line">
            <a:avLst/>
          </a:prstGeom>
          <a:ln w="76200"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91110" y="1051828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619672" y="2852936"/>
            <a:ext cx="3024336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19672" y="4509120"/>
            <a:ext cx="3024336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923487" y="4356393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/>
              <a:t>2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4200" y="2708920"/>
            <a:ext cx="521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 smtClean="0"/>
              <a:t>1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2708920"/>
            <a:ext cx="216024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/>
              <a:t>s</a:t>
            </a:r>
            <a:r>
              <a:rPr lang="cs-CZ" sz="4800" b="1" baseline="-25000" dirty="0" smtClean="0"/>
              <a:t>1</a:t>
            </a:r>
            <a:r>
              <a:rPr lang="cs-CZ" sz="4800" b="1" dirty="0" smtClean="0"/>
              <a:t> =  s</a:t>
            </a:r>
            <a:r>
              <a:rPr lang="cs-CZ" sz="4800" b="1" baseline="-25000" dirty="0" smtClean="0"/>
              <a:t>2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3817219"/>
            <a:ext cx="4176464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</a:t>
            </a:r>
            <a:r>
              <a:rPr lang="cs-CZ" sz="4000" b="1" baseline="-25000" dirty="0" smtClean="0"/>
              <a:t>1</a:t>
            </a:r>
            <a:r>
              <a:rPr lang="cs-CZ" sz="4000" b="1" dirty="0" smtClean="0"/>
              <a:t> ∙ t</a:t>
            </a:r>
            <a:r>
              <a:rPr lang="cs-CZ" sz="4000" b="1" baseline="-25000" dirty="0" smtClean="0"/>
              <a:t>1 </a:t>
            </a:r>
            <a:r>
              <a:rPr lang="cs-CZ" sz="4000" b="1" dirty="0" smtClean="0"/>
              <a:t> = v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</a:t>
            </a:r>
            <a:r>
              <a:rPr lang="cs-CZ" sz="4000" b="1" dirty="0"/>
              <a:t>∙ </a:t>
            </a:r>
            <a:r>
              <a:rPr lang="cs-CZ" sz="4000" b="1" dirty="0" smtClean="0"/>
              <a:t>t</a:t>
            </a:r>
            <a:r>
              <a:rPr lang="cs-CZ" sz="4000" b="1" baseline="-25000" dirty="0" smtClean="0"/>
              <a:t>2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4751540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fixed" ptsTypes="">
                                      <p:cBhvr>
                                        <p:cTn id="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476672"/>
            <a:ext cx="8784976" cy="100811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b="1" dirty="0" smtClean="0"/>
              <a:t>Za chodcem jdoucím průměrnou rychlostí 5km/h vyjel z téhož místa </a:t>
            </a:r>
            <a:br>
              <a:rPr lang="cs-CZ" sz="2000" b="1" dirty="0" smtClean="0"/>
            </a:br>
            <a:r>
              <a:rPr lang="cs-CZ" sz="2000" b="1" dirty="0" smtClean="0"/>
              <a:t>o 3 hodiny později cyklista průměrnou rychlostí 20 km/h. </a:t>
            </a:r>
            <a:br>
              <a:rPr lang="cs-CZ" sz="2000" b="1" dirty="0" smtClean="0"/>
            </a:br>
            <a:r>
              <a:rPr lang="cs-CZ" sz="2000" b="1" dirty="0" smtClean="0"/>
              <a:t>Za jak dlouho dojede cyklista chodce?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51520" y="1556792"/>
            <a:ext cx="835292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51520" y="3085245"/>
            <a:ext cx="247375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Chodec: </a:t>
            </a:r>
          </a:p>
          <a:p>
            <a:endParaRPr lang="cs-CZ" sz="3200" b="1" u="sng" dirty="0"/>
          </a:p>
          <a:p>
            <a:r>
              <a:rPr lang="cs-CZ" sz="3200" dirty="0"/>
              <a:t>v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 5 km/h</a:t>
            </a:r>
          </a:p>
          <a:p>
            <a:r>
              <a:rPr lang="cs-CZ" sz="3200" dirty="0"/>
              <a:t>t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 x   [h]</a:t>
            </a:r>
          </a:p>
          <a:p>
            <a:endParaRPr lang="cs-CZ" sz="3200" dirty="0"/>
          </a:p>
          <a:p>
            <a:r>
              <a:rPr lang="cs-CZ" sz="3200" dirty="0"/>
              <a:t>s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= 5x  [km]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5328" y="3114322"/>
            <a:ext cx="399981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Cyklista: </a:t>
            </a:r>
          </a:p>
          <a:p>
            <a:endParaRPr lang="cs-CZ" sz="3200" b="1" u="sng" dirty="0"/>
          </a:p>
          <a:p>
            <a:r>
              <a:rPr lang="cs-CZ" sz="3200" dirty="0" smtClean="0"/>
              <a:t>v</a:t>
            </a:r>
            <a:r>
              <a:rPr lang="cs-CZ" sz="3200" baseline="-25000" dirty="0"/>
              <a:t>2</a:t>
            </a:r>
            <a:r>
              <a:rPr lang="cs-CZ" sz="3200" dirty="0" smtClean="0"/>
              <a:t> =  20 km/h</a:t>
            </a:r>
          </a:p>
          <a:p>
            <a:r>
              <a:rPr lang="cs-CZ" sz="3200" dirty="0" smtClean="0"/>
              <a:t>t</a:t>
            </a:r>
            <a:r>
              <a:rPr lang="cs-CZ" sz="3200" baseline="-25000" dirty="0"/>
              <a:t>2</a:t>
            </a:r>
            <a:r>
              <a:rPr lang="cs-CZ" sz="3200" dirty="0" smtClean="0"/>
              <a:t> =  x - 3   [h]</a:t>
            </a:r>
          </a:p>
          <a:p>
            <a:endParaRPr lang="cs-CZ" sz="3200" dirty="0"/>
          </a:p>
          <a:p>
            <a:r>
              <a:rPr lang="cs-CZ" sz="3200" dirty="0" smtClean="0"/>
              <a:t>s</a:t>
            </a:r>
            <a:r>
              <a:rPr lang="cs-CZ" sz="3200" baseline="-25000" dirty="0"/>
              <a:t>2</a:t>
            </a:r>
            <a:r>
              <a:rPr lang="cs-CZ" sz="3200" dirty="0" smtClean="0"/>
              <a:t> = 20 ∙ (x – 3)  [km]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1760375"/>
            <a:ext cx="997389" cy="461665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s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43808" y="2346210"/>
            <a:ext cx="2111520" cy="400110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∙ t</a:t>
            </a:r>
            <a:r>
              <a:rPr lang="cs-CZ" sz="2000" b="1" baseline="-25000" dirty="0" smtClean="0"/>
              <a:t>1 </a:t>
            </a:r>
            <a:r>
              <a:rPr lang="cs-CZ" sz="2000" b="1" dirty="0" smtClean="0"/>
              <a:t> = v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</a:t>
            </a:r>
            <a:r>
              <a:rPr lang="cs-CZ" sz="2000" b="1" dirty="0"/>
              <a:t>∙ </a:t>
            </a:r>
            <a:r>
              <a:rPr lang="cs-CZ" sz="2000" b="1" dirty="0" smtClean="0"/>
              <a:t>t</a:t>
            </a:r>
            <a:r>
              <a:rPr lang="cs-CZ" sz="2000" b="1" baseline="-25000" dirty="0" smtClean="0"/>
              <a:t>2 </a:t>
            </a:r>
            <a:endParaRPr lang="cs-CZ" sz="20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2483768" y="3253489"/>
            <a:ext cx="2314327" cy="664042"/>
            <a:chOff x="1619672" y="2708920"/>
            <a:chExt cx="3024336" cy="1409842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1619672" y="2852936"/>
              <a:ext cx="3024336" cy="0"/>
            </a:xfrm>
            <a:prstGeom prst="line">
              <a:avLst/>
            </a:prstGeom>
            <a:ln>
              <a:headEnd type="oval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1619672" y="3648814"/>
              <a:ext cx="3024336" cy="0"/>
            </a:xfrm>
            <a:prstGeom prst="line">
              <a:avLst/>
            </a:prstGeom>
            <a:ln>
              <a:headEnd type="oval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2923487" y="3465951"/>
              <a:ext cx="449811" cy="6528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s</a:t>
              </a:r>
              <a:r>
                <a:rPr lang="cs-CZ" sz="2000" b="1" baseline="-25000" dirty="0"/>
                <a:t>2</a:t>
              </a:r>
              <a:endParaRPr lang="cs-CZ" sz="2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924200" y="2708920"/>
              <a:ext cx="449811" cy="6528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s</a:t>
              </a:r>
              <a:r>
                <a:rPr lang="cs-CZ" sz="2000" b="1" baseline="-25000" dirty="0" smtClean="0"/>
                <a:t>1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4735237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76672"/>
            <a:ext cx="6400800" cy="46523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400" b="1" dirty="0"/>
              <a:t>Za jak dlouho dojede cyklista chodce?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039" y="1124744"/>
            <a:ext cx="1904689" cy="2123658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Chodec: </a:t>
            </a:r>
          </a:p>
          <a:p>
            <a:endParaRPr lang="cs-CZ" b="1" u="sng" dirty="0"/>
          </a:p>
          <a:p>
            <a:r>
              <a:rPr lang="cs-CZ" sz="2400" dirty="0"/>
              <a:t>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 5 km/h</a:t>
            </a:r>
          </a:p>
          <a:p>
            <a:r>
              <a:rPr lang="cs-CZ" sz="2400" dirty="0"/>
              <a:t>t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 x   [h]</a:t>
            </a:r>
          </a:p>
          <a:p>
            <a:endParaRPr lang="cs-CZ" sz="2400" dirty="0"/>
          </a:p>
          <a:p>
            <a:r>
              <a:rPr lang="cs-CZ" sz="2400" dirty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5x  [km]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51520" y="908720"/>
            <a:ext cx="835292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292080" y="1089318"/>
            <a:ext cx="3055645" cy="2123658"/>
          </a:xfrm>
          <a:prstGeom prst="rect">
            <a:avLst/>
          </a:prstGeom>
          <a:noFill/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Cyklista: </a:t>
            </a:r>
          </a:p>
          <a:p>
            <a:endParaRPr lang="cs-CZ" b="1" u="sng" dirty="0"/>
          </a:p>
          <a:p>
            <a:r>
              <a:rPr lang="cs-CZ" sz="2400" dirty="0" smtClean="0"/>
              <a:t>v</a:t>
            </a:r>
            <a:r>
              <a:rPr lang="cs-CZ" sz="2400" baseline="-25000" dirty="0"/>
              <a:t>2</a:t>
            </a:r>
            <a:r>
              <a:rPr lang="cs-CZ" sz="2400" dirty="0" smtClean="0"/>
              <a:t> =  20 km/h</a:t>
            </a:r>
          </a:p>
          <a:p>
            <a:r>
              <a:rPr lang="cs-CZ" sz="2400" dirty="0" smtClean="0"/>
              <a:t>t</a:t>
            </a:r>
            <a:r>
              <a:rPr lang="cs-CZ" sz="2400" baseline="-25000" dirty="0"/>
              <a:t>2</a:t>
            </a:r>
            <a:r>
              <a:rPr lang="cs-CZ" sz="2400" dirty="0" smtClean="0"/>
              <a:t> =  x - 3   [h]</a:t>
            </a:r>
          </a:p>
          <a:p>
            <a:endParaRPr lang="cs-CZ" sz="2400" dirty="0"/>
          </a:p>
          <a:p>
            <a:r>
              <a:rPr lang="cs-CZ" sz="2400" dirty="0" smtClean="0"/>
              <a:t>s</a:t>
            </a:r>
            <a:r>
              <a:rPr lang="cs-CZ" sz="2400" baseline="-25000" dirty="0"/>
              <a:t>2</a:t>
            </a:r>
            <a:r>
              <a:rPr lang="cs-CZ" sz="2400" dirty="0" smtClean="0"/>
              <a:t> = 20 ∙ (x – 3)  [km]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3625" y="2729316"/>
            <a:ext cx="1537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baseline="-25000" dirty="0" smtClean="0"/>
              <a:t>1</a:t>
            </a:r>
            <a:r>
              <a:rPr lang="cs-CZ" sz="4000" dirty="0" smtClean="0"/>
              <a:t> = s</a:t>
            </a:r>
            <a:r>
              <a:rPr lang="cs-CZ" sz="4000" baseline="-25000" dirty="0" smtClean="0"/>
              <a:t>2</a:t>
            </a:r>
            <a:endParaRPr lang="cs-CZ" sz="4000" baseline="-25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68408" y="3475818"/>
            <a:ext cx="2305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5x = 20(x – 3)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68408" y="3999038"/>
            <a:ext cx="2230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5x = 20x – 60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9591" y="4438344"/>
            <a:ext cx="15167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60 = 15x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5003883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 </a:t>
            </a:r>
            <a:r>
              <a:rPr lang="cs-CZ" dirty="0"/>
              <a:t>č</a:t>
            </a:r>
            <a:r>
              <a:rPr lang="cs-CZ" dirty="0" smtClean="0"/>
              <a:t>as chodce</a:t>
            </a:r>
            <a:endParaRPr lang="cs-CZ" dirty="0"/>
          </a:p>
        </p:txBody>
      </p:sp>
      <p:sp>
        <p:nvSpPr>
          <p:cNvPr id="12" name="Volný tvar 11"/>
          <p:cNvSpPr/>
          <p:nvPr/>
        </p:nvSpPr>
        <p:spPr>
          <a:xfrm>
            <a:off x="2051720" y="2132856"/>
            <a:ext cx="3888432" cy="3055694"/>
          </a:xfrm>
          <a:custGeom>
            <a:avLst/>
            <a:gdLst>
              <a:gd name="connsiteX0" fmla="*/ 3628571 w 3650578"/>
              <a:gd name="connsiteY0" fmla="*/ 2685143 h 2685143"/>
              <a:gd name="connsiteX1" fmla="*/ 3628571 w 3650578"/>
              <a:gd name="connsiteY1" fmla="*/ 2278743 h 2685143"/>
              <a:gd name="connsiteX2" fmla="*/ 3614057 w 3650578"/>
              <a:gd name="connsiteY2" fmla="*/ 2220686 h 2685143"/>
              <a:gd name="connsiteX3" fmla="*/ 3585028 w 3650578"/>
              <a:gd name="connsiteY3" fmla="*/ 2162629 h 2685143"/>
              <a:gd name="connsiteX4" fmla="*/ 3541486 w 3650578"/>
              <a:gd name="connsiteY4" fmla="*/ 2002972 h 2685143"/>
              <a:gd name="connsiteX5" fmla="*/ 3512457 w 3650578"/>
              <a:gd name="connsiteY5" fmla="*/ 1901372 h 2685143"/>
              <a:gd name="connsiteX6" fmla="*/ 3468914 w 3650578"/>
              <a:gd name="connsiteY6" fmla="*/ 1785258 h 2685143"/>
              <a:gd name="connsiteX7" fmla="*/ 3439886 w 3650578"/>
              <a:gd name="connsiteY7" fmla="*/ 1727200 h 2685143"/>
              <a:gd name="connsiteX8" fmla="*/ 3396343 w 3650578"/>
              <a:gd name="connsiteY8" fmla="*/ 1683658 h 2685143"/>
              <a:gd name="connsiteX9" fmla="*/ 3367314 w 3650578"/>
              <a:gd name="connsiteY9" fmla="*/ 1582058 h 2685143"/>
              <a:gd name="connsiteX10" fmla="*/ 3323771 w 3650578"/>
              <a:gd name="connsiteY10" fmla="*/ 1538515 h 2685143"/>
              <a:gd name="connsiteX11" fmla="*/ 3193143 w 3650578"/>
              <a:gd name="connsiteY11" fmla="*/ 1378858 h 2685143"/>
              <a:gd name="connsiteX12" fmla="*/ 3062514 w 3650578"/>
              <a:gd name="connsiteY12" fmla="*/ 1262743 h 2685143"/>
              <a:gd name="connsiteX13" fmla="*/ 2989943 w 3650578"/>
              <a:gd name="connsiteY13" fmla="*/ 1204686 h 2685143"/>
              <a:gd name="connsiteX14" fmla="*/ 2960914 w 3650578"/>
              <a:gd name="connsiteY14" fmla="*/ 1161143 h 2685143"/>
              <a:gd name="connsiteX15" fmla="*/ 2902857 w 3650578"/>
              <a:gd name="connsiteY15" fmla="*/ 1117600 h 2685143"/>
              <a:gd name="connsiteX16" fmla="*/ 2873828 w 3650578"/>
              <a:gd name="connsiteY16" fmla="*/ 1074058 h 2685143"/>
              <a:gd name="connsiteX17" fmla="*/ 2830286 w 3650578"/>
              <a:gd name="connsiteY17" fmla="*/ 1045029 h 2685143"/>
              <a:gd name="connsiteX18" fmla="*/ 2598057 w 3650578"/>
              <a:gd name="connsiteY18" fmla="*/ 856343 h 2685143"/>
              <a:gd name="connsiteX19" fmla="*/ 2554514 w 3650578"/>
              <a:gd name="connsiteY19" fmla="*/ 827315 h 2685143"/>
              <a:gd name="connsiteX20" fmla="*/ 2496457 w 3650578"/>
              <a:gd name="connsiteY20" fmla="*/ 812800 h 2685143"/>
              <a:gd name="connsiteX21" fmla="*/ 2351314 w 3650578"/>
              <a:gd name="connsiteY21" fmla="*/ 740229 h 2685143"/>
              <a:gd name="connsiteX22" fmla="*/ 2307771 w 3650578"/>
              <a:gd name="connsiteY22" fmla="*/ 725715 h 2685143"/>
              <a:gd name="connsiteX23" fmla="*/ 2249714 w 3650578"/>
              <a:gd name="connsiteY23" fmla="*/ 696686 h 2685143"/>
              <a:gd name="connsiteX24" fmla="*/ 2075543 w 3650578"/>
              <a:gd name="connsiteY24" fmla="*/ 667658 h 2685143"/>
              <a:gd name="connsiteX25" fmla="*/ 1944914 w 3650578"/>
              <a:gd name="connsiteY25" fmla="*/ 609600 h 2685143"/>
              <a:gd name="connsiteX26" fmla="*/ 1857828 w 3650578"/>
              <a:gd name="connsiteY26" fmla="*/ 551543 h 2685143"/>
              <a:gd name="connsiteX27" fmla="*/ 1756228 w 3650578"/>
              <a:gd name="connsiteY27" fmla="*/ 508000 h 2685143"/>
              <a:gd name="connsiteX28" fmla="*/ 1654628 w 3650578"/>
              <a:gd name="connsiteY28" fmla="*/ 464458 h 2685143"/>
              <a:gd name="connsiteX29" fmla="*/ 1567543 w 3650578"/>
              <a:gd name="connsiteY29" fmla="*/ 420915 h 2685143"/>
              <a:gd name="connsiteX30" fmla="*/ 1494971 w 3650578"/>
              <a:gd name="connsiteY30" fmla="*/ 391886 h 2685143"/>
              <a:gd name="connsiteX31" fmla="*/ 1364343 w 3650578"/>
              <a:gd name="connsiteY31" fmla="*/ 333829 h 2685143"/>
              <a:gd name="connsiteX32" fmla="*/ 1262743 w 3650578"/>
              <a:gd name="connsiteY32" fmla="*/ 319315 h 2685143"/>
              <a:gd name="connsiteX33" fmla="*/ 1132114 w 3650578"/>
              <a:gd name="connsiteY33" fmla="*/ 275772 h 2685143"/>
              <a:gd name="connsiteX34" fmla="*/ 1045028 w 3650578"/>
              <a:gd name="connsiteY34" fmla="*/ 246743 h 2685143"/>
              <a:gd name="connsiteX35" fmla="*/ 972457 w 3650578"/>
              <a:gd name="connsiteY35" fmla="*/ 217715 h 2685143"/>
              <a:gd name="connsiteX36" fmla="*/ 899886 w 3650578"/>
              <a:gd name="connsiteY36" fmla="*/ 203200 h 2685143"/>
              <a:gd name="connsiteX37" fmla="*/ 682171 w 3650578"/>
              <a:gd name="connsiteY37" fmla="*/ 174172 h 2685143"/>
              <a:gd name="connsiteX38" fmla="*/ 580571 w 3650578"/>
              <a:gd name="connsiteY38" fmla="*/ 159658 h 2685143"/>
              <a:gd name="connsiteX39" fmla="*/ 537028 w 3650578"/>
              <a:gd name="connsiteY39" fmla="*/ 145143 h 2685143"/>
              <a:gd name="connsiteX40" fmla="*/ 377371 w 3650578"/>
              <a:gd name="connsiteY40" fmla="*/ 116115 h 2685143"/>
              <a:gd name="connsiteX41" fmla="*/ 319314 w 3650578"/>
              <a:gd name="connsiteY41" fmla="*/ 101600 h 2685143"/>
              <a:gd name="connsiteX42" fmla="*/ 217714 w 3650578"/>
              <a:gd name="connsiteY42" fmla="*/ 72572 h 2685143"/>
              <a:gd name="connsiteX43" fmla="*/ 101600 w 3650578"/>
              <a:gd name="connsiteY43" fmla="*/ 58058 h 2685143"/>
              <a:gd name="connsiteX44" fmla="*/ 58057 w 3650578"/>
              <a:gd name="connsiteY44" fmla="*/ 29029 h 2685143"/>
              <a:gd name="connsiteX45" fmla="*/ 0 w 3650578"/>
              <a:gd name="connsiteY45" fmla="*/ 0 h 2685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3650578" h="2685143">
                <a:moveTo>
                  <a:pt x="3628571" y="2685143"/>
                </a:moveTo>
                <a:cubicBezTo>
                  <a:pt x="3663158" y="2512216"/>
                  <a:pt x="3652161" y="2597203"/>
                  <a:pt x="3628571" y="2278743"/>
                </a:cubicBezTo>
                <a:cubicBezTo>
                  <a:pt x="3627097" y="2258850"/>
                  <a:pt x="3621061" y="2239364"/>
                  <a:pt x="3614057" y="2220686"/>
                </a:cubicBezTo>
                <a:cubicBezTo>
                  <a:pt x="3606460" y="2200427"/>
                  <a:pt x="3594704" y="2181981"/>
                  <a:pt x="3585028" y="2162629"/>
                </a:cubicBezTo>
                <a:cubicBezTo>
                  <a:pt x="3558709" y="2004714"/>
                  <a:pt x="3588102" y="2142821"/>
                  <a:pt x="3541486" y="2002972"/>
                </a:cubicBezTo>
                <a:cubicBezTo>
                  <a:pt x="3530348" y="1969558"/>
                  <a:pt x="3522578" y="1935108"/>
                  <a:pt x="3512457" y="1901372"/>
                </a:cubicBezTo>
                <a:cubicBezTo>
                  <a:pt x="3501406" y="1864536"/>
                  <a:pt x="3483697" y="1818521"/>
                  <a:pt x="3468914" y="1785258"/>
                </a:cubicBezTo>
                <a:cubicBezTo>
                  <a:pt x="3460127" y="1765486"/>
                  <a:pt x="3452462" y="1744807"/>
                  <a:pt x="3439886" y="1727200"/>
                </a:cubicBezTo>
                <a:cubicBezTo>
                  <a:pt x="3427955" y="1710497"/>
                  <a:pt x="3410857" y="1698172"/>
                  <a:pt x="3396343" y="1683658"/>
                </a:cubicBezTo>
                <a:cubicBezTo>
                  <a:pt x="3386667" y="1649791"/>
                  <a:pt x="3383066" y="1613561"/>
                  <a:pt x="3367314" y="1582058"/>
                </a:cubicBezTo>
                <a:cubicBezTo>
                  <a:pt x="3358134" y="1563699"/>
                  <a:pt x="3336373" y="1554718"/>
                  <a:pt x="3323771" y="1538515"/>
                </a:cubicBezTo>
                <a:cubicBezTo>
                  <a:pt x="3104459" y="1256542"/>
                  <a:pt x="3429898" y="1639288"/>
                  <a:pt x="3193143" y="1378858"/>
                </a:cubicBezTo>
                <a:cubicBezTo>
                  <a:pt x="3092316" y="1267948"/>
                  <a:pt x="3162616" y="1312795"/>
                  <a:pt x="3062514" y="1262743"/>
                </a:cubicBezTo>
                <a:cubicBezTo>
                  <a:pt x="2979326" y="1137958"/>
                  <a:pt x="3090094" y="1284806"/>
                  <a:pt x="2989943" y="1204686"/>
                </a:cubicBezTo>
                <a:cubicBezTo>
                  <a:pt x="2976321" y="1193789"/>
                  <a:pt x="2973249" y="1173478"/>
                  <a:pt x="2960914" y="1161143"/>
                </a:cubicBezTo>
                <a:cubicBezTo>
                  <a:pt x="2943809" y="1144038"/>
                  <a:pt x="2919962" y="1134705"/>
                  <a:pt x="2902857" y="1117600"/>
                </a:cubicBezTo>
                <a:cubicBezTo>
                  <a:pt x="2890522" y="1105265"/>
                  <a:pt x="2886163" y="1086393"/>
                  <a:pt x="2873828" y="1074058"/>
                </a:cubicBezTo>
                <a:cubicBezTo>
                  <a:pt x="2861493" y="1061723"/>
                  <a:pt x="2843252" y="1056698"/>
                  <a:pt x="2830286" y="1045029"/>
                </a:cubicBezTo>
                <a:cubicBezTo>
                  <a:pt x="2632290" y="866831"/>
                  <a:pt x="2833431" y="1013258"/>
                  <a:pt x="2598057" y="856343"/>
                </a:cubicBezTo>
                <a:cubicBezTo>
                  <a:pt x="2583543" y="846667"/>
                  <a:pt x="2571437" y="831546"/>
                  <a:pt x="2554514" y="827315"/>
                </a:cubicBezTo>
                <a:cubicBezTo>
                  <a:pt x="2535162" y="822477"/>
                  <a:pt x="2514792" y="820658"/>
                  <a:pt x="2496457" y="812800"/>
                </a:cubicBezTo>
                <a:cubicBezTo>
                  <a:pt x="2446739" y="791492"/>
                  <a:pt x="2402630" y="757334"/>
                  <a:pt x="2351314" y="740229"/>
                </a:cubicBezTo>
                <a:cubicBezTo>
                  <a:pt x="2336800" y="735391"/>
                  <a:pt x="2321833" y="731742"/>
                  <a:pt x="2307771" y="725715"/>
                </a:cubicBezTo>
                <a:cubicBezTo>
                  <a:pt x="2287884" y="717192"/>
                  <a:pt x="2270705" y="701934"/>
                  <a:pt x="2249714" y="696686"/>
                </a:cubicBezTo>
                <a:cubicBezTo>
                  <a:pt x="2192614" y="682411"/>
                  <a:pt x="2075543" y="667658"/>
                  <a:pt x="2075543" y="667658"/>
                </a:cubicBezTo>
                <a:cubicBezTo>
                  <a:pt x="2031865" y="650187"/>
                  <a:pt x="1985597" y="634010"/>
                  <a:pt x="1944914" y="609600"/>
                </a:cubicBezTo>
                <a:cubicBezTo>
                  <a:pt x="1914998" y="591650"/>
                  <a:pt x="1890926" y="562576"/>
                  <a:pt x="1857828" y="551543"/>
                </a:cubicBezTo>
                <a:cubicBezTo>
                  <a:pt x="1774734" y="523845"/>
                  <a:pt x="1854877" y="552840"/>
                  <a:pt x="1756228" y="508000"/>
                </a:cubicBezTo>
                <a:cubicBezTo>
                  <a:pt x="1722685" y="492753"/>
                  <a:pt x="1688082" y="479898"/>
                  <a:pt x="1654628" y="464458"/>
                </a:cubicBezTo>
                <a:cubicBezTo>
                  <a:pt x="1625160" y="450858"/>
                  <a:pt x="1597089" y="434345"/>
                  <a:pt x="1567543" y="420915"/>
                </a:cubicBezTo>
                <a:cubicBezTo>
                  <a:pt x="1543824" y="410134"/>
                  <a:pt x="1518780" y="402468"/>
                  <a:pt x="1494971" y="391886"/>
                </a:cubicBezTo>
                <a:cubicBezTo>
                  <a:pt x="1449732" y="371780"/>
                  <a:pt x="1413507" y="346120"/>
                  <a:pt x="1364343" y="333829"/>
                </a:cubicBezTo>
                <a:cubicBezTo>
                  <a:pt x="1331154" y="325532"/>
                  <a:pt x="1296610" y="324153"/>
                  <a:pt x="1262743" y="319315"/>
                </a:cubicBezTo>
                <a:lnTo>
                  <a:pt x="1132114" y="275772"/>
                </a:lnTo>
                <a:lnTo>
                  <a:pt x="1045028" y="246743"/>
                </a:lnTo>
                <a:cubicBezTo>
                  <a:pt x="1020838" y="237067"/>
                  <a:pt x="997412" y="225202"/>
                  <a:pt x="972457" y="217715"/>
                </a:cubicBezTo>
                <a:cubicBezTo>
                  <a:pt x="948828" y="210626"/>
                  <a:pt x="924158" y="207613"/>
                  <a:pt x="899886" y="203200"/>
                </a:cubicBezTo>
                <a:cubicBezTo>
                  <a:pt x="778095" y="181056"/>
                  <a:pt x="829381" y="192573"/>
                  <a:pt x="682171" y="174172"/>
                </a:cubicBezTo>
                <a:cubicBezTo>
                  <a:pt x="648225" y="169929"/>
                  <a:pt x="614438" y="164496"/>
                  <a:pt x="580571" y="159658"/>
                </a:cubicBezTo>
                <a:cubicBezTo>
                  <a:pt x="566057" y="154820"/>
                  <a:pt x="551871" y="148854"/>
                  <a:pt x="537028" y="145143"/>
                </a:cubicBezTo>
                <a:cubicBezTo>
                  <a:pt x="474763" y="129576"/>
                  <a:pt x="442072" y="129055"/>
                  <a:pt x="377371" y="116115"/>
                </a:cubicBezTo>
                <a:cubicBezTo>
                  <a:pt x="357810" y="112203"/>
                  <a:pt x="338494" y="107080"/>
                  <a:pt x="319314" y="101600"/>
                </a:cubicBezTo>
                <a:cubicBezTo>
                  <a:pt x="271003" y="87797"/>
                  <a:pt x="272157" y="81646"/>
                  <a:pt x="217714" y="72572"/>
                </a:cubicBezTo>
                <a:cubicBezTo>
                  <a:pt x="179239" y="66160"/>
                  <a:pt x="140305" y="62896"/>
                  <a:pt x="101600" y="58058"/>
                </a:cubicBezTo>
                <a:cubicBezTo>
                  <a:pt x="87086" y="48382"/>
                  <a:pt x="73203" y="37684"/>
                  <a:pt x="58057" y="29029"/>
                </a:cubicBezTo>
                <a:cubicBezTo>
                  <a:pt x="39271" y="18294"/>
                  <a:pt x="0" y="0"/>
                  <a:pt x="0" y="0"/>
                </a:cubicBezTo>
              </a:path>
            </a:pathLst>
          </a:custGeom>
          <a:noFill/>
          <a:ln>
            <a:solidFill>
              <a:schemeClr val="accent6"/>
            </a:solidFill>
            <a:prstDash val="dash"/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4869159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dbl" dirty="0"/>
              <a:t>x</a:t>
            </a:r>
            <a:r>
              <a:rPr lang="cs-CZ" sz="2800" u="dbl" dirty="0" smtClean="0"/>
              <a:t> = 4</a:t>
            </a:r>
            <a:endParaRPr lang="cs-CZ" sz="2800" u="dbl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5733256"/>
            <a:ext cx="3751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baseline="-25000" dirty="0"/>
              <a:t>1</a:t>
            </a:r>
            <a:r>
              <a:rPr lang="cs-CZ" dirty="0"/>
              <a:t> =  </a:t>
            </a:r>
            <a:r>
              <a:rPr lang="cs-CZ" dirty="0" smtClean="0"/>
              <a:t>4h …… chodec půjde 4 hodiny</a:t>
            </a:r>
            <a:endParaRPr lang="cs-CZ" dirty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5734997"/>
            <a:ext cx="4652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r>
              <a:rPr lang="cs-CZ" baseline="-25000" dirty="0"/>
              <a:t>2</a:t>
            </a:r>
            <a:r>
              <a:rPr lang="cs-CZ" dirty="0" smtClean="0"/>
              <a:t> =  4 – 3 = 1h …… cyklista pojede 1 hodinu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34763" y="6309320"/>
            <a:ext cx="6274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Cyklista dojede chodce za 1 hodinu.</a:t>
            </a:r>
            <a:endParaRPr lang="cs-CZ" sz="2800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2689721" y="1124744"/>
            <a:ext cx="2314327" cy="664042"/>
            <a:chOff x="1619672" y="2708920"/>
            <a:chExt cx="3024336" cy="1409842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1619672" y="2852936"/>
              <a:ext cx="3024336" cy="0"/>
            </a:xfrm>
            <a:prstGeom prst="line">
              <a:avLst/>
            </a:prstGeom>
            <a:ln>
              <a:headEnd type="oval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619672" y="3648814"/>
              <a:ext cx="3024336" cy="0"/>
            </a:xfrm>
            <a:prstGeom prst="line">
              <a:avLst/>
            </a:prstGeom>
            <a:ln>
              <a:headEnd type="oval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2923487" y="3465951"/>
              <a:ext cx="449811" cy="6528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s</a:t>
              </a:r>
              <a:r>
                <a:rPr lang="cs-CZ" sz="2000" b="1" baseline="-25000" dirty="0"/>
                <a:t>2</a:t>
              </a:r>
              <a:endParaRPr lang="cs-CZ" sz="2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924200" y="2708920"/>
              <a:ext cx="449811" cy="6528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s</a:t>
              </a:r>
              <a:r>
                <a:rPr lang="cs-CZ" sz="2000" b="1" baseline="-25000" dirty="0" smtClean="0"/>
                <a:t>1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696706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 animBg="1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lang="cs-CZ" sz="2000" dirty="0">
                <a:latin typeface="Constantia"/>
              </a:rPr>
              <a:t>a</a:t>
            </a:r>
            <a:r>
              <a:rPr lang="cs-CZ" sz="2000" dirty="0" smtClean="0">
                <a:latin typeface="Constantia"/>
              </a:rPr>
              <a:t> Mateřské škole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Mladá Boleslav, 17. listopadu 1325, příspěvková organizace  pro </a:t>
            </a:r>
            <a:r>
              <a:rPr lang="cs-CZ" sz="2000" dirty="0" smtClean="0">
                <a:latin typeface="Constantia"/>
              </a:rPr>
              <a:t>osmý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výkladu 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úlohách o pohybu (stejný směr)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 smtClean="0">
              <a:latin typeface="Constanti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Zdroje: www.office.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669</TotalTime>
  <Words>305</Words>
  <Application>Microsoft Office PowerPoint</Application>
  <PresentationFormat>Předvádění na obrazovce (4:3)</PresentationFormat>
  <Paragraphs>76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Úlohy o pohybu – stejný směr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šárka</cp:lastModifiedBy>
  <cp:revision>97</cp:revision>
  <dcterms:created xsi:type="dcterms:W3CDTF">2011-11-21T15:50:20Z</dcterms:created>
  <dcterms:modified xsi:type="dcterms:W3CDTF">2013-06-03T12:30:01Z</dcterms:modified>
</cp:coreProperties>
</file>