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3" r:id="rId4"/>
    <p:sldId id="264" r:id="rId5"/>
    <p:sldId id="265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D8C73C-EBB5-4F14-8443-F2C2B68F4B77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0F699CE-6F3C-42D7-AE61-C99D47AE4E78}">
      <dgm:prSet phldrT="[Text]"/>
      <dgm:spPr/>
      <dgm:t>
        <a:bodyPr/>
        <a:lstStyle/>
        <a:p>
          <a:r>
            <a:rPr lang="cs-CZ" dirty="0" smtClean="0"/>
            <a:t>Znaky nerovnosti</a:t>
          </a:r>
          <a:endParaRPr lang="cs-CZ" dirty="0"/>
        </a:p>
      </dgm:t>
    </dgm:pt>
    <dgm:pt modelId="{45C5DF12-C5AF-4EC3-B965-C6CFC9FE1586}" type="parTrans" cxnId="{22AB9B08-FE4F-4E30-92CD-331C292747E1}">
      <dgm:prSet/>
      <dgm:spPr/>
      <dgm:t>
        <a:bodyPr/>
        <a:lstStyle/>
        <a:p>
          <a:endParaRPr lang="cs-CZ"/>
        </a:p>
      </dgm:t>
    </dgm:pt>
    <dgm:pt modelId="{E1109D70-DF29-44A6-8E5A-AFADB610021C}" type="sibTrans" cxnId="{22AB9B08-FE4F-4E30-92CD-331C292747E1}">
      <dgm:prSet/>
      <dgm:spPr/>
      <dgm:t>
        <a:bodyPr/>
        <a:lstStyle/>
        <a:p>
          <a:endParaRPr lang="cs-CZ"/>
        </a:p>
      </dgm:t>
    </dgm:pt>
    <dgm:pt modelId="{C8A1D1B5-20C8-4C2A-BFCF-9BFFA7392F26}">
      <dgm:prSet phldrT="[Text]"/>
      <dgm:spPr/>
      <dgm:t>
        <a:bodyPr/>
        <a:lstStyle/>
        <a:p>
          <a:r>
            <a:rPr lang="cs-CZ" dirty="0" smtClean="0">
              <a:latin typeface="Trebuchet MS"/>
            </a:rPr>
            <a:t>≠</a:t>
          </a:r>
          <a:endParaRPr lang="cs-CZ" dirty="0"/>
        </a:p>
      </dgm:t>
    </dgm:pt>
    <dgm:pt modelId="{0F1FC542-EBC3-4242-BE22-2AC7967F93D7}" type="parTrans" cxnId="{8127C9E6-BE6B-486E-AC7F-0B77C6FB4B0B}">
      <dgm:prSet/>
      <dgm:spPr/>
      <dgm:t>
        <a:bodyPr/>
        <a:lstStyle/>
        <a:p>
          <a:endParaRPr lang="cs-CZ"/>
        </a:p>
      </dgm:t>
    </dgm:pt>
    <dgm:pt modelId="{09C038D2-25A0-4825-A2FC-C512D346B5EA}" type="sibTrans" cxnId="{8127C9E6-BE6B-486E-AC7F-0B77C6FB4B0B}">
      <dgm:prSet/>
      <dgm:spPr/>
      <dgm:t>
        <a:bodyPr/>
        <a:lstStyle/>
        <a:p>
          <a:endParaRPr lang="cs-CZ"/>
        </a:p>
      </dgm:t>
    </dgm:pt>
    <dgm:pt modelId="{32EF4469-1C4A-4CDB-87D7-1AC43F7DAC58}">
      <dgm:prSet phldrT="[Text]"/>
      <dgm:spPr/>
      <dgm:t>
        <a:bodyPr/>
        <a:lstStyle/>
        <a:p>
          <a:r>
            <a:rPr lang="cs-CZ" dirty="0" smtClean="0"/>
            <a:t>&gt;  &lt;</a:t>
          </a:r>
          <a:endParaRPr lang="cs-CZ" dirty="0"/>
        </a:p>
      </dgm:t>
    </dgm:pt>
    <dgm:pt modelId="{2E0DFA0C-9436-411D-9D17-E4152B947FFF}" type="parTrans" cxnId="{A7996076-780D-4F01-B65B-5CD449D02D50}">
      <dgm:prSet/>
      <dgm:spPr/>
      <dgm:t>
        <a:bodyPr/>
        <a:lstStyle/>
        <a:p>
          <a:endParaRPr lang="cs-CZ"/>
        </a:p>
      </dgm:t>
    </dgm:pt>
    <dgm:pt modelId="{7E9C98D3-7D7B-4D13-9CF7-F033C0EDF8A0}" type="sibTrans" cxnId="{A7996076-780D-4F01-B65B-5CD449D02D50}">
      <dgm:prSet/>
      <dgm:spPr/>
      <dgm:t>
        <a:bodyPr/>
        <a:lstStyle/>
        <a:p>
          <a:endParaRPr lang="cs-CZ"/>
        </a:p>
      </dgm:t>
    </dgm:pt>
    <dgm:pt modelId="{D8B9EEE6-AD89-4CF3-86F6-2B5C63D7DC2A}">
      <dgm:prSet phldrT="[Text]"/>
      <dgm:spPr/>
      <dgm:t>
        <a:bodyPr/>
        <a:lstStyle/>
        <a:p>
          <a:r>
            <a:rPr lang="cs-CZ" smtClean="0"/>
            <a:t>≥  </a:t>
          </a:r>
          <a:r>
            <a:rPr lang="cs-CZ" dirty="0" smtClean="0"/>
            <a:t>≤</a:t>
          </a:r>
          <a:endParaRPr lang="cs-CZ" dirty="0"/>
        </a:p>
      </dgm:t>
    </dgm:pt>
    <dgm:pt modelId="{5B28B4FF-BA77-469A-A8C8-6AC1FEC78310}" type="parTrans" cxnId="{C1281D7A-ABE5-4C6E-9DA5-4371A21C985A}">
      <dgm:prSet/>
      <dgm:spPr/>
      <dgm:t>
        <a:bodyPr/>
        <a:lstStyle/>
        <a:p>
          <a:endParaRPr lang="cs-CZ"/>
        </a:p>
      </dgm:t>
    </dgm:pt>
    <dgm:pt modelId="{566C4A69-DCAF-4AD8-8940-A6CB8B497D18}" type="sibTrans" cxnId="{C1281D7A-ABE5-4C6E-9DA5-4371A21C985A}">
      <dgm:prSet/>
      <dgm:spPr/>
      <dgm:t>
        <a:bodyPr/>
        <a:lstStyle/>
        <a:p>
          <a:endParaRPr lang="cs-CZ"/>
        </a:p>
      </dgm:t>
    </dgm:pt>
    <dgm:pt modelId="{F0624BED-2409-415B-913F-B3A69E579CFB}" type="pres">
      <dgm:prSet presAssocID="{CCD8C73C-EBB5-4F14-8443-F2C2B68F4B77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3CE76A-D10C-4548-BCFF-83D912642F43}" type="pres">
      <dgm:prSet presAssocID="{50F699CE-6F3C-42D7-AE61-C99D47AE4E78}" presName="roof" presStyleLbl="dkBgShp" presStyleIdx="0" presStyleCnt="2"/>
      <dgm:spPr/>
      <dgm:t>
        <a:bodyPr/>
        <a:lstStyle/>
        <a:p>
          <a:endParaRPr lang="cs-CZ"/>
        </a:p>
      </dgm:t>
    </dgm:pt>
    <dgm:pt modelId="{97013F0E-F473-4C36-A285-D5BDDAB6AC30}" type="pres">
      <dgm:prSet presAssocID="{50F699CE-6F3C-42D7-AE61-C99D47AE4E78}" presName="pillars" presStyleCnt="0"/>
      <dgm:spPr/>
    </dgm:pt>
    <dgm:pt modelId="{8FB45F08-01FD-4604-B7D8-FACD52900E26}" type="pres">
      <dgm:prSet presAssocID="{50F699CE-6F3C-42D7-AE61-C99D47AE4E78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182338-B646-46F8-8B27-9CD0FAAF66F6}" type="pres">
      <dgm:prSet presAssocID="{32EF4469-1C4A-4CDB-87D7-1AC43F7DAC58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974001-7CF8-4B7E-940D-3C9D99C63B04}" type="pres">
      <dgm:prSet presAssocID="{D8B9EEE6-AD89-4CF3-86F6-2B5C63D7DC2A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1501D3-9879-4C11-A3A6-898AA4E701A4}" type="pres">
      <dgm:prSet presAssocID="{50F699CE-6F3C-42D7-AE61-C99D47AE4E78}" presName="base" presStyleLbl="dkBgShp" presStyleIdx="1" presStyleCnt="2"/>
      <dgm:spPr/>
    </dgm:pt>
  </dgm:ptLst>
  <dgm:cxnLst>
    <dgm:cxn modelId="{79BD1546-B688-44E2-B4B7-5D5B7059EC79}" type="presOf" srcId="{D8B9EEE6-AD89-4CF3-86F6-2B5C63D7DC2A}" destId="{87974001-7CF8-4B7E-940D-3C9D99C63B04}" srcOrd="0" destOrd="0" presId="urn:microsoft.com/office/officeart/2005/8/layout/hList3"/>
    <dgm:cxn modelId="{30965F79-C1AE-4F3D-AF49-508F244B7065}" type="presOf" srcId="{CCD8C73C-EBB5-4F14-8443-F2C2B68F4B77}" destId="{F0624BED-2409-415B-913F-B3A69E579CFB}" srcOrd="0" destOrd="0" presId="urn:microsoft.com/office/officeart/2005/8/layout/hList3"/>
    <dgm:cxn modelId="{22AB9B08-FE4F-4E30-92CD-331C292747E1}" srcId="{CCD8C73C-EBB5-4F14-8443-F2C2B68F4B77}" destId="{50F699CE-6F3C-42D7-AE61-C99D47AE4E78}" srcOrd="0" destOrd="0" parTransId="{45C5DF12-C5AF-4EC3-B965-C6CFC9FE1586}" sibTransId="{E1109D70-DF29-44A6-8E5A-AFADB610021C}"/>
    <dgm:cxn modelId="{A63BF976-7CCB-421D-91C7-28E194F24F77}" type="presOf" srcId="{50F699CE-6F3C-42D7-AE61-C99D47AE4E78}" destId="{F93CE76A-D10C-4548-BCFF-83D912642F43}" srcOrd="0" destOrd="0" presId="urn:microsoft.com/office/officeart/2005/8/layout/hList3"/>
    <dgm:cxn modelId="{A7996076-780D-4F01-B65B-5CD449D02D50}" srcId="{50F699CE-6F3C-42D7-AE61-C99D47AE4E78}" destId="{32EF4469-1C4A-4CDB-87D7-1AC43F7DAC58}" srcOrd="1" destOrd="0" parTransId="{2E0DFA0C-9436-411D-9D17-E4152B947FFF}" sibTransId="{7E9C98D3-7D7B-4D13-9CF7-F033C0EDF8A0}"/>
    <dgm:cxn modelId="{EED17FF0-2125-4782-B970-500A775E3863}" type="presOf" srcId="{C8A1D1B5-20C8-4C2A-BFCF-9BFFA7392F26}" destId="{8FB45F08-01FD-4604-B7D8-FACD52900E26}" srcOrd="0" destOrd="0" presId="urn:microsoft.com/office/officeart/2005/8/layout/hList3"/>
    <dgm:cxn modelId="{C1281D7A-ABE5-4C6E-9DA5-4371A21C985A}" srcId="{50F699CE-6F3C-42D7-AE61-C99D47AE4E78}" destId="{D8B9EEE6-AD89-4CF3-86F6-2B5C63D7DC2A}" srcOrd="2" destOrd="0" parTransId="{5B28B4FF-BA77-469A-A8C8-6AC1FEC78310}" sibTransId="{566C4A69-DCAF-4AD8-8940-A6CB8B497D18}"/>
    <dgm:cxn modelId="{8127C9E6-BE6B-486E-AC7F-0B77C6FB4B0B}" srcId="{50F699CE-6F3C-42D7-AE61-C99D47AE4E78}" destId="{C8A1D1B5-20C8-4C2A-BFCF-9BFFA7392F26}" srcOrd="0" destOrd="0" parTransId="{0F1FC542-EBC3-4242-BE22-2AC7967F93D7}" sibTransId="{09C038D2-25A0-4825-A2FC-C512D346B5EA}"/>
    <dgm:cxn modelId="{FE6A5CD3-45F3-4650-B13E-5383810B5228}" type="presOf" srcId="{32EF4469-1C4A-4CDB-87D7-1AC43F7DAC58}" destId="{90182338-B646-46F8-8B27-9CD0FAAF66F6}" srcOrd="0" destOrd="0" presId="urn:microsoft.com/office/officeart/2005/8/layout/hList3"/>
    <dgm:cxn modelId="{95AF0DEE-F946-4677-AE8F-E33026A2921E}" type="presParOf" srcId="{F0624BED-2409-415B-913F-B3A69E579CFB}" destId="{F93CE76A-D10C-4548-BCFF-83D912642F43}" srcOrd="0" destOrd="0" presId="urn:microsoft.com/office/officeart/2005/8/layout/hList3"/>
    <dgm:cxn modelId="{A03ACC52-BB68-4485-9B4F-2E6AC80F102E}" type="presParOf" srcId="{F0624BED-2409-415B-913F-B3A69E579CFB}" destId="{97013F0E-F473-4C36-A285-D5BDDAB6AC30}" srcOrd="1" destOrd="0" presId="urn:microsoft.com/office/officeart/2005/8/layout/hList3"/>
    <dgm:cxn modelId="{A7A78B77-94FC-438A-A136-CFAE09D29475}" type="presParOf" srcId="{97013F0E-F473-4C36-A285-D5BDDAB6AC30}" destId="{8FB45F08-01FD-4604-B7D8-FACD52900E26}" srcOrd="0" destOrd="0" presId="urn:microsoft.com/office/officeart/2005/8/layout/hList3"/>
    <dgm:cxn modelId="{F5A90CF9-27B9-4F10-8859-4775C2305299}" type="presParOf" srcId="{97013F0E-F473-4C36-A285-D5BDDAB6AC30}" destId="{90182338-B646-46F8-8B27-9CD0FAAF66F6}" srcOrd="1" destOrd="0" presId="urn:microsoft.com/office/officeart/2005/8/layout/hList3"/>
    <dgm:cxn modelId="{27D5CE4E-99A6-4A62-B4D3-854605954E11}" type="presParOf" srcId="{97013F0E-F473-4C36-A285-D5BDDAB6AC30}" destId="{87974001-7CF8-4B7E-940D-3C9D99C63B04}" srcOrd="2" destOrd="0" presId="urn:microsoft.com/office/officeart/2005/8/layout/hList3"/>
    <dgm:cxn modelId="{FC71330E-59C5-46B8-8849-927F5532C1A4}" type="presParOf" srcId="{F0624BED-2409-415B-913F-B3A69E579CFB}" destId="{461501D3-9879-4C11-A3A6-898AA4E701A4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CE76A-D10C-4548-BCFF-83D912642F43}">
      <dsp:nvSpPr>
        <dsp:cNvPr id="0" name=""/>
        <dsp:cNvSpPr/>
      </dsp:nvSpPr>
      <dsp:spPr>
        <a:xfrm>
          <a:off x="0" y="0"/>
          <a:ext cx="6096000" cy="84249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Znaky nerovnosti</a:t>
          </a:r>
          <a:endParaRPr lang="cs-CZ" sz="4000" kern="1200" dirty="0"/>
        </a:p>
      </dsp:txBody>
      <dsp:txXfrm>
        <a:off x="0" y="0"/>
        <a:ext cx="6096000" cy="842493"/>
      </dsp:txXfrm>
    </dsp:sp>
    <dsp:sp modelId="{8FB45F08-01FD-4604-B7D8-FACD52900E26}">
      <dsp:nvSpPr>
        <dsp:cNvPr id="0" name=""/>
        <dsp:cNvSpPr/>
      </dsp:nvSpPr>
      <dsp:spPr>
        <a:xfrm>
          <a:off x="2976" y="842493"/>
          <a:ext cx="2030015" cy="17692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latin typeface="Trebuchet MS"/>
            </a:rPr>
            <a:t>≠</a:t>
          </a:r>
          <a:endParaRPr lang="cs-CZ" sz="6500" kern="1200" dirty="0"/>
        </a:p>
      </dsp:txBody>
      <dsp:txXfrm>
        <a:off x="2976" y="842493"/>
        <a:ext cx="2030015" cy="1769236"/>
      </dsp:txXfrm>
    </dsp:sp>
    <dsp:sp modelId="{90182338-B646-46F8-8B27-9CD0FAAF66F6}">
      <dsp:nvSpPr>
        <dsp:cNvPr id="0" name=""/>
        <dsp:cNvSpPr/>
      </dsp:nvSpPr>
      <dsp:spPr>
        <a:xfrm>
          <a:off x="2032992" y="842493"/>
          <a:ext cx="2030015" cy="17692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&gt;  &lt;</a:t>
          </a:r>
          <a:endParaRPr lang="cs-CZ" sz="6500" kern="1200" dirty="0"/>
        </a:p>
      </dsp:txBody>
      <dsp:txXfrm>
        <a:off x="2032992" y="842493"/>
        <a:ext cx="2030015" cy="1769236"/>
      </dsp:txXfrm>
    </dsp:sp>
    <dsp:sp modelId="{87974001-7CF8-4B7E-940D-3C9D99C63B04}">
      <dsp:nvSpPr>
        <dsp:cNvPr id="0" name=""/>
        <dsp:cNvSpPr/>
      </dsp:nvSpPr>
      <dsp:spPr>
        <a:xfrm>
          <a:off x="4063007" y="842493"/>
          <a:ext cx="2030015" cy="17692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≥  </a:t>
          </a:r>
          <a:r>
            <a:rPr lang="cs-CZ" sz="6500" kern="1200" dirty="0" smtClean="0"/>
            <a:t>≤</a:t>
          </a:r>
          <a:endParaRPr lang="cs-CZ" sz="6500" kern="1200" dirty="0"/>
        </a:p>
      </dsp:txBody>
      <dsp:txXfrm>
        <a:off x="4063007" y="842493"/>
        <a:ext cx="2030015" cy="1769236"/>
      </dsp:txXfrm>
    </dsp:sp>
    <dsp:sp modelId="{461501D3-9879-4C11-A3A6-898AA4E701A4}">
      <dsp:nvSpPr>
        <dsp:cNvPr id="0" name=""/>
        <dsp:cNvSpPr/>
      </dsp:nvSpPr>
      <dsp:spPr>
        <a:xfrm>
          <a:off x="0" y="2611730"/>
          <a:ext cx="6096000" cy="19658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Nerovnice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smtClean="0">
                <a:latin typeface="Calibri"/>
              </a:rPr>
              <a:t>34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_Lineární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nerovnice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Nerovnost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89508900"/>
              </p:ext>
            </p:extLst>
          </p:nvPr>
        </p:nvGraphicFramePr>
        <p:xfrm>
          <a:off x="1524000" y="1844824"/>
          <a:ext cx="609600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95736" y="5029725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5≠0</a:t>
            </a:r>
          </a:p>
          <a:p>
            <a:r>
              <a:rPr lang="cs-CZ" sz="2400" b="1" dirty="0" smtClean="0"/>
              <a:t>x≠5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5046275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5&gt;1+3</a:t>
            </a:r>
          </a:p>
          <a:p>
            <a:pPr algn="ctr"/>
            <a:r>
              <a:rPr lang="cs-CZ" sz="2400" b="1" dirty="0" smtClean="0"/>
              <a:t>x&lt;7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5046275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x≥5</a:t>
            </a:r>
          </a:p>
          <a:p>
            <a:pPr algn="ctr"/>
            <a:r>
              <a:rPr lang="cs-CZ" sz="2400" b="1" dirty="0" smtClean="0"/>
              <a:t>x≤-3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31322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1501D3-9879-4C11-A3A6-898AA4E70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>
                                            <p:graphicEl>
                                              <a:dgm id="{461501D3-9879-4C11-A3A6-898AA4E701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3CE76A-D10C-4548-BCFF-83D912642F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500"/>
                                        <p:tgtEl>
                                          <p:spTgt spid="4">
                                            <p:graphicEl>
                                              <a:dgm id="{F93CE76A-D10C-4548-BCFF-83D912642F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B45F08-01FD-4604-B7D8-FACD52900E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4">
                                            <p:graphicEl>
                                              <a:dgm id="{8FB45F08-01FD-4604-B7D8-FACD52900E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182338-B646-46F8-8B27-9CD0FAAF66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4">
                                            <p:graphicEl>
                                              <a:dgm id="{90182338-B646-46F8-8B27-9CD0FAAF66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974001-7CF8-4B7E-940D-3C9D99C63B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500"/>
                                        <p:tgtEl>
                                          <p:spTgt spid="4">
                                            <p:graphicEl>
                                              <a:dgm id="{87974001-7CF8-4B7E-940D-3C9D99C63B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Nerovnice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2461" y="1875578"/>
            <a:ext cx="78174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Znak nerovnosti odděluje výrazy, z nichž alespoň jeden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bsahuje proměnnou (neznámou).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27584" y="3268950"/>
            <a:ext cx="2907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3a + 2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&lt;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4a - 7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36984" y="3933056"/>
            <a:ext cx="25058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5"/>
                </a:solidFill>
              </a:rPr>
              <a:t>2t - 3 </a:t>
            </a:r>
            <a:r>
              <a:rPr lang="cs-CZ" sz="2800" b="1" dirty="0" smtClean="0">
                <a:solidFill>
                  <a:schemeClr val="accent5"/>
                </a:solidFill>
              </a:rPr>
              <a:t>&gt; </a:t>
            </a:r>
            <a:r>
              <a:rPr lang="cs-CZ" sz="2800" b="1" dirty="0">
                <a:solidFill>
                  <a:schemeClr val="accent5"/>
                </a:solidFill>
              </a:rPr>
              <a:t>9 + 5t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941168"/>
            <a:ext cx="44743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7x - 7 - 2x + 2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≥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x - 1 - 4x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96456" y="5968609"/>
            <a:ext cx="3650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5"/>
                </a:solidFill>
              </a:rPr>
              <a:t>3x + 5x - 4 </a:t>
            </a:r>
            <a:r>
              <a:rPr lang="cs-CZ" sz="2800" b="1" dirty="0" smtClean="0">
                <a:solidFill>
                  <a:schemeClr val="accent5"/>
                </a:solidFill>
              </a:rPr>
              <a:t>≤ </a:t>
            </a:r>
            <a:r>
              <a:rPr lang="cs-CZ" sz="2800" b="1" dirty="0">
                <a:solidFill>
                  <a:schemeClr val="accent5"/>
                </a:solidFill>
              </a:rPr>
              <a:t>4x + 6x</a:t>
            </a:r>
            <a:endParaRPr lang="cs-CZ" sz="28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7201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Řešení nerovnice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2461" y="1484784"/>
            <a:ext cx="73388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Uplatňujeme stejná pravidla jako u řešení rovnic </a:t>
            </a:r>
          </a:p>
          <a:p>
            <a:r>
              <a:rPr lang="cs-CZ" sz="2400" dirty="0" smtClean="0"/>
              <a:t>s jednou výjimkou – při NÁSOBENÍ nebo DĚLENÍ</a:t>
            </a:r>
          </a:p>
          <a:p>
            <a:r>
              <a:rPr lang="cs-CZ" sz="2400" dirty="0" smtClean="0"/>
              <a:t>ZÁPORNÝM číslem se </a:t>
            </a:r>
            <a:r>
              <a:rPr lang="cs-CZ" sz="2400" cap="all" dirty="0" smtClean="0"/>
              <a:t>znaménko nerovnosti mění </a:t>
            </a:r>
          </a:p>
          <a:p>
            <a:r>
              <a:rPr lang="cs-CZ" sz="2400" cap="all" dirty="0"/>
              <a:t>n</a:t>
            </a:r>
            <a:r>
              <a:rPr lang="cs-CZ" sz="2400" cap="all" dirty="0" smtClean="0"/>
              <a:t>a opačné.</a:t>
            </a:r>
            <a:endParaRPr lang="cs-CZ" sz="2400" cap="all" dirty="0"/>
          </a:p>
        </p:txBody>
      </p:sp>
      <p:sp>
        <p:nvSpPr>
          <p:cNvPr id="11" name="Obdélník 10"/>
          <p:cNvSpPr/>
          <p:nvPr/>
        </p:nvSpPr>
        <p:spPr>
          <a:xfrm>
            <a:off x="5940152" y="4425522"/>
            <a:ext cx="1755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/∙</a:t>
            </a:r>
            <a:r>
              <a:rPr lang="cs-CZ" sz="2800" b="1" dirty="0" smtClean="0">
                <a:solidFill>
                  <a:schemeClr val="accent6"/>
                </a:solidFill>
              </a:rPr>
              <a:t>(-1)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118256" y="3038206"/>
            <a:ext cx="2907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3a + 2 </a:t>
            </a:r>
            <a:r>
              <a:rPr lang="cs-CZ" sz="2800" b="1" dirty="0" smtClean="0"/>
              <a:t>&lt; </a:t>
            </a:r>
            <a:r>
              <a:rPr lang="cs-CZ" sz="2800" b="1" dirty="0"/>
              <a:t>4a - 7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118256" y="3758286"/>
            <a:ext cx="2907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3a </a:t>
            </a:r>
            <a:r>
              <a:rPr lang="cs-CZ" sz="2800" b="1" dirty="0" smtClean="0"/>
              <a:t>– 4a &lt; - 7 - 2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694320" y="4425522"/>
            <a:ext cx="1755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– a &lt; - 9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4982422"/>
            <a:ext cx="1755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 a </a:t>
            </a:r>
            <a:r>
              <a:rPr lang="cs-CZ" sz="2800" b="1" dirty="0" smtClean="0">
                <a:solidFill>
                  <a:schemeClr val="accent6"/>
                </a:solidFill>
              </a:rPr>
              <a:t>&gt;</a:t>
            </a:r>
            <a:r>
              <a:rPr lang="cs-CZ" sz="2800" b="1" dirty="0" smtClean="0"/>
              <a:t> 9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589240"/>
            <a:ext cx="67890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Kořenem rovnice je množina čísel, která jsou větší než 9.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91880" y="6054387"/>
                <a:ext cx="2133405" cy="769441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1" i="1" smtClean="0">
                          <a:latin typeface="Cambria Math"/>
                        </a:rPr>
                        <m:t>( </m:t>
                      </m:r>
                      <m:r>
                        <a:rPr lang="cs-CZ" sz="4400" b="1" i="1" smtClean="0">
                          <a:latin typeface="Cambria Math"/>
                        </a:rPr>
                        <m:t>𝟗</m:t>
                      </m:r>
                      <m:r>
                        <a:rPr lang="cs-CZ" sz="4400" b="1" i="1" smtClean="0">
                          <a:latin typeface="Cambria Math"/>
                        </a:rPr>
                        <m:t>; ∞)</m:t>
                      </m:r>
                    </m:oMath>
                  </m:oMathPara>
                </a14:m>
                <a:endParaRPr lang="cs-CZ" sz="4400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6054387"/>
                <a:ext cx="2133405" cy="76944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30504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1" grpId="0"/>
      <p:bldP spid="7" grpId="0"/>
      <p:bldP spid="9" grpId="0"/>
      <p:bldP spid="10" grpId="0"/>
      <p:bldP spid="12" grpId="0"/>
      <p:bldP spid="13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Řeš nerovnici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09866" y="2276872"/>
            <a:ext cx="44743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7x - 7 - 2x + 2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≥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x - 1 - 4x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03648" y="2996952"/>
            <a:ext cx="44743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7x -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x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- 2x +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4x ≥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7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- 1 - 2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59803" y="3717032"/>
            <a:ext cx="12282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8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x ≥ 4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822695" y="4273932"/>
                <a:ext cx="965329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2">
                        <a:lumMod val="25000"/>
                      </a:schemeClr>
                    </a:solidFill>
                  </a:rPr>
                  <a:t>x ≥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bg2">
                                <a:lumMod val="2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bg2">
                                <a:lumMod val="2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bg2">
                                <a:lumMod val="2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bg2">
                      <a:lumMod val="2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2695" y="4273932"/>
                <a:ext cx="965329" cy="712631"/>
              </a:xfrm>
              <a:prstGeom prst="rect">
                <a:avLst/>
              </a:prstGeom>
              <a:blipFill rotWithShape="1">
                <a:blip r:embed="rId2"/>
                <a:stretch>
                  <a:fillRect l="-12658" b="-9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61964" y="5301208"/>
                <a:ext cx="1830116" cy="1014317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&lt;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; 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∞)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1964" y="5301208"/>
                <a:ext cx="1830116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79325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Řeš nerovnici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61964" y="5301208"/>
                <a:ext cx="2374048" cy="584775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smtClean="0">
                          <a:latin typeface="Cambria Math"/>
                        </a:rPr>
                        <m:t>(− </m:t>
                      </m:r>
                      <m:r>
                        <a:rPr lang="cs-CZ" sz="3200" b="1" i="1" smtClean="0">
                          <a:latin typeface="Cambria Math"/>
                          <a:ea typeface="Cambria Math"/>
                        </a:rPr>
                        <m:t>∞</m:t>
                      </m:r>
                      <m:r>
                        <a:rPr lang="cs-CZ" sz="3200" b="1" i="1" smtClean="0">
                          <a:latin typeface="Cambria Math"/>
                        </a:rPr>
                        <m:t>;−</m:t>
                      </m:r>
                      <m:r>
                        <a:rPr lang="cs-CZ" sz="3200" b="1" i="1" smtClean="0">
                          <a:latin typeface="Cambria Math"/>
                        </a:rPr>
                        <m:t>𝟐</m:t>
                      </m:r>
                      <m:r>
                        <a:rPr lang="cs-CZ" sz="3200" b="1" i="1" smtClean="0">
                          <a:latin typeface="Cambria Math"/>
                        </a:rPr>
                        <m:t>&gt;</m:t>
                      </m:r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1964" y="5301208"/>
                <a:ext cx="2374048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2771277" y="1988840"/>
            <a:ext cx="3650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5"/>
                </a:solidFill>
              </a:rPr>
              <a:t>3x + 5x - 4 ≥</a:t>
            </a:r>
            <a:r>
              <a:rPr lang="cs-CZ" sz="2800" b="1" dirty="0" smtClean="0">
                <a:solidFill>
                  <a:schemeClr val="accent5"/>
                </a:solidFill>
              </a:rPr>
              <a:t> </a:t>
            </a:r>
            <a:r>
              <a:rPr lang="cs-CZ" sz="2800" b="1" dirty="0">
                <a:solidFill>
                  <a:schemeClr val="accent5"/>
                </a:solidFill>
              </a:rPr>
              <a:t>4x + 6x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64284" y="2689756"/>
            <a:ext cx="35718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5"/>
                </a:solidFill>
              </a:rPr>
              <a:t>3x + 5x </a:t>
            </a:r>
            <a:r>
              <a:rPr lang="cs-CZ" sz="2800" b="1" dirty="0" smtClean="0">
                <a:solidFill>
                  <a:schemeClr val="accent5"/>
                </a:solidFill>
              </a:rPr>
              <a:t>– 4x – 6x </a:t>
            </a:r>
            <a:r>
              <a:rPr lang="cs-CZ" sz="2800" b="1" dirty="0">
                <a:solidFill>
                  <a:schemeClr val="accent5"/>
                </a:solidFill>
              </a:rPr>
              <a:t>≥</a:t>
            </a:r>
            <a:r>
              <a:rPr lang="cs-CZ" sz="2800" b="1" dirty="0" smtClean="0">
                <a:solidFill>
                  <a:schemeClr val="accent5"/>
                </a:solidFill>
              </a:rPr>
              <a:t> 4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69028" y="3409836"/>
            <a:ext cx="14670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– 2x </a:t>
            </a:r>
            <a:r>
              <a:rPr lang="cs-CZ" sz="2800" b="1" dirty="0">
                <a:solidFill>
                  <a:schemeClr val="accent5"/>
                </a:solidFill>
              </a:rPr>
              <a:t>≥</a:t>
            </a:r>
            <a:r>
              <a:rPr lang="cs-CZ" sz="2800" b="1" dirty="0" smtClean="0">
                <a:solidFill>
                  <a:schemeClr val="accent5"/>
                </a:solidFill>
              </a:rPr>
              <a:t> 4</a:t>
            </a:r>
            <a:endParaRPr lang="cs-CZ" sz="2800" dirty="0">
              <a:solidFill>
                <a:schemeClr val="accent5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7984" y="4057908"/>
            <a:ext cx="10422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x ≤-2</a:t>
            </a:r>
            <a:endParaRPr lang="cs-CZ" sz="28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2042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devátý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výkladu o lineárních nerovnicích.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413</TotalTime>
  <Words>270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Nerovnost</vt:lpstr>
      <vt:lpstr>Nerovnice</vt:lpstr>
      <vt:lpstr>Řešení nerovnice</vt:lpstr>
      <vt:lpstr>Řeš nerovnici</vt:lpstr>
      <vt:lpstr>Řeš nerovnici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47</cp:revision>
  <dcterms:created xsi:type="dcterms:W3CDTF">2011-11-21T15:50:20Z</dcterms:created>
  <dcterms:modified xsi:type="dcterms:W3CDTF">2013-06-02T17:55:50Z</dcterms:modified>
</cp:coreProperties>
</file>