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ppt/charts/chart3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63" r:id="rId4"/>
    <p:sldId id="264" r:id="rId5"/>
    <p:sldId id="265" r:id="rId6"/>
    <p:sldId id="266" r:id="rId7"/>
    <p:sldId id="267" r:id="rId8"/>
    <p:sldId id="268" r:id="rId9"/>
    <p:sldId id="269" r:id="rId10"/>
    <p:sldId id="26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oleObject" Target="Se&#353;it1" TargetMode="External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oleObject" Target="Se&#353;it1" TargetMode="External"/></Relationships>
</file>

<file path=ppt/charts/_rels/chart3.xml.rels><?xml version="1.0" encoding="UTF-8" standalone="yes"?>
<Relationships xmlns="http://schemas.openxmlformats.org/package/2006/relationships"><Relationship Id="rId1" Type="http://schemas.openxmlformats.org/officeDocument/2006/relationships/oleObject" Target="Se&#353;it1" TargetMode="Externa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36"/>
    </mc:Choice>
    <mc:Fallback>
      <c:style val="36"/>
    </mc:Fallback>
  </mc:AlternateContent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List1!$B$5</c:f>
              <c:strCache>
                <c:ptCount val="1"/>
                <c:pt idx="0">
                  <c:v>počet žáků</c:v>
                </c:pt>
              </c:strCache>
            </c:strRef>
          </c:tx>
          <c:invertIfNegative val="0"/>
          <c:cat>
            <c:strRef>
              <c:f>List1!$C$3:$H$4</c:f>
              <c:strCache>
                <c:ptCount val="6"/>
                <c:pt idx="0">
                  <c:v>matematika</c:v>
                </c:pt>
                <c:pt idx="1">
                  <c:v>český jazyk</c:v>
                </c:pt>
                <c:pt idx="2">
                  <c:v>anglický jazyk</c:v>
                </c:pt>
                <c:pt idx="3">
                  <c:v>fyzika</c:v>
                </c:pt>
                <c:pt idx="4">
                  <c:v>chemie</c:v>
                </c:pt>
                <c:pt idx="5">
                  <c:v>přírodopis</c:v>
                </c:pt>
              </c:strCache>
            </c:strRef>
          </c:cat>
          <c:val>
            <c:numRef>
              <c:f>List1!$C$5:$H$5</c:f>
              <c:numCache>
                <c:formatCode>General</c:formatCode>
                <c:ptCount val="6"/>
                <c:pt idx="0">
                  <c:v>30</c:v>
                </c:pt>
                <c:pt idx="1">
                  <c:v>40</c:v>
                </c:pt>
                <c:pt idx="2">
                  <c:v>100</c:v>
                </c:pt>
                <c:pt idx="3">
                  <c:v>15</c:v>
                </c:pt>
                <c:pt idx="4">
                  <c:v>35</c:v>
                </c:pt>
                <c:pt idx="5">
                  <c:v>50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78289920"/>
        <c:axId val="78304000"/>
      </c:barChart>
      <c:catAx>
        <c:axId val="78289920"/>
        <c:scaling>
          <c:orientation val="minMax"/>
        </c:scaling>
        <c:delete val="0"/>
        <c:axPos val="b"/>
        <c:majorTickMark val="out"/>
        <c:minorTickMark val="none"/>
        <c:tickLblPos val="nextTo"/>
        <c:crossAx val="78304000"/>
        <c:crosses val="autoZero"/>
        <c:auto val="1"/>
        <c:lblAlgn val="ctr"/>
        <c:lblOffset val="100"/>
        <c:noMultiLvlLbl val="0"/>
      </c:catAx>
      <c:valAx>
        <c:axId val="78304000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78289920"/>
        <c:crosses val="autoZero"/>
        <c:crossBetween val="between"/>
      </c:valAx>
    </c:plotArea>
    <c:plotVisOnly val="1"/>
    <c:dispBlanksAs val="gap"/>
    <c:showDLblsOverMax val="0"/>
  </c:chart>
  <c:txPr>
    <a:bodyPr/>
    <a:lstStyle/>
    <a:p>
      <a:pPr>
        <a:defRPr sz="1800"/>
      </a:pPr>
      <a:endParaRPr lang="cs-CZ"/>
    </a:p>
  </c:txPr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view3D>
      <c:rotX val="30"/>
      <c:rotY val="0"/>
      <c:rAngAx val="0"/>
      <c:perspective val="30"/>
    </c:view3D>
    <c:floor>
      <c:thickness val="0"/>
    </c:floor>
    <c:sideWall>
      <c:thickness val="0"/>
    </c:sideWall>
    <c:backWall>
      <c:thickness val="0"/>
    </c:backWall>
    <c:plotArea>
      <c:layout>
        <c:manualLayout>
          <c:layoutTarget val="inner"/>
          <c:xMode val="edge"/>
          <c:yMode val="edge"/>
          <c:x val="0.10138888888888889"/>
          <c:y val="9.0277777777777776E-2"/>
          <c:w val="0.81388888888888888"/>
          <c:h val="0.77314814814814814"/>
        </c:manualLayout>
      </c:layout>
      <c:pie3DChart>
        <c:varyColors val="1"/>
        <c:ser>
          <c:idx val="0"/>
          <c:order val="0"/>
          <c:dLbls>
            <c:dLbl>
              <c:idx val="1"/>
              <c:layout>
                <c:manualLayout>
                  <c:x val="-0.16286898512685916"/>
                  <c:y val="6.044218431029455E-2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</c:dLbl>
            <c:dLbl>
              <c:idx val="3"/>
              <c:layout>
                <c:manualLayout>
                  <c:x val="0.12197626859142607"/>
                  <c:y val="-0.17912146398366871"/>
                </c:manualLayout>
              </c:layout>
              <c:showLegendKey val="0"/>
              <c:showVal val="1"/>
              <c:showCatName val="1"/>
              <c:showSerName val="0"/>
              <c:showPercent val="0"/>
              <c:showBubbleSize val="0"/>
            </c:dLbl>
            <c:showLegendKey val="0"/>
            <c:showVal val="1"/>
            <c:showCatName val="1"/>
            <c:showSerName val="0"/>
            <c:showPercent val="0"/>
            <c:showBubbleSize val="0"/>
            <c:showLeaderLines val="1"/>
          </c:dLbls>
          <c:cat>
            <c:strRef>
              <c:f>List1!$C$4:$H$4</c:f>
              <c:strCache>
                <c:ptCount val="6"/>
                <c:pt idx="0">
                  <c:v>matematika</c:v>
                </c:pt>
                <c:pt idx="1">
                  <c:v>český jazyk</c:v>
                </c:pt>
                <c:pt idx="2">
                  <c:v>anglický jazyk</c:v>
                </c:pt>
                <c:pt idx="3">
                  <c:v>fyzika</c:v>
                </c:pt>
                <c:pt idx="4">
                  <c:v>chemie</c:v>
                </c:pt>
                <c:pt idx="5">
                  <c:v>přírodopis</c:v>
                </c:pt>
              </c:strCache>
            </c:strRef>
          </c:cat>
          <c:val>
            <c:numRef>
              <c:f>List1!$C$6:$H$6</c:f>
              <c:numCache>
                <c:formatCode>0%</c:formatCode>
                <c:ptCount val="6"/>
                <c:pt idx="0">
                  <c:v>0.1111111111111111</c:v>
                </c:pt>
                <c:pt idx="1">
                  <c:v>0.14814814814814814</c:v>
                </c:pt>
                <c:pt idx="2">
                  <c:v>0.37037037037037035</c:v>
                </c:pt>
                <c:pt idx="3">
                  <c:v>5.5555555555555552E-2</c:v>
                </c:pt>
                <c:pt idx="4">
                  <c:v>0.12962962962962962</c:v>
                </c:pt>
                <c:pt idx="5">
                  <c:v>0.18518518518518517</c:v>
                </c:pt>
              </c:numCache>
            </c:numRef>
          </c:val>
        </c:ser>
        <c:dLbls>
          <c:showLegendKey val="0"/>
          <c:showVal val="1"/>
          <c:showCatName val="1"/>
          <c:showSerName val="0"/>
          <c:showPercent val="0"/>
          <c:showBubbleSize val="0"/>
          <c:showLeaderLines val="1"/>
        </c:dLbls>
      </c:pie3DChart>
    </c:plotArea>
    <c:plotVisOnly val="1"/>
    <c:dispBlanksAs val="gap"/>
    <c:showDLblsOverMax val="0"/>
  </c:chart>
  <c:externalData r:id="rId1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34"/>
    </mc:Choice>
    <mc:Fallback>
      <c:style val="34"/>
    </mc:Fallback>
  </mc:AlternateContent>
  <c:chart>
    <c:autoTitleDeleted val="1"/>
    <c:plotArea>
      <c:layout/>
      <c:scatterChart>
        <c:scatterStyle val="smoothMarker"/>
        <c:varyColors val="0"/>
        <c:ser>
          <c:idx val="0"/>
          <c:order val="0"/>
          <c:dLbls>
            <c:dLbl>
              <c:idx val="2"/>
              <c:layout/>
              <c:tx>
                <c:rich>
                  <a:bodyPr/>
                  <a:lstStyle/>
                  <a:p>
                    <a:r>
                      <a:rPr lang="en-US"/>
                      <a:t> 15</a:t>
                    </a:r>
                  </a:p>
                </c:rich>
              </c:tx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</c:dLbl>
            <c:dLbl>
              <c:idx val="3"/>
              <c:layout>
                <c:manualLayout>
                  <c:x val="-1.1111111111111112E-2"/>
                  <c:y val="6.944444444444444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</c:dLbl>
            <c:dLblPos val="r"/>
            <c:showLegendKey val="0"/>
            <c:showVal val="1"/>
            <c:showCatName val="0"/>
            <c:showSerName val="0"/>
            <c:showPercent val="0"/>
            <c:showBubbleSize val="0"/>
            <c:showLeaderLines val="0"/>
          </c:dLbls>
          <c:xVal>
            <c:numRef>
              <c:f>List1!$C$32:$H$32</c:f>
              <c:numCache>
                <c:formatCode>General</c:formatCode>
                <c:ptCount val="6"/>
                <c:pt idx="0">
                  <c:v>2006</c:v>
                </c:pt>
                <c:pt idx="1">
                  <c:v>2007</c:v>
                </c:pt>
                <c:pt idx="2">
                  <c:v>2008</c:v>
                </c:pt>
                <c:pt idx="3">
                  <c:v>2009</c:v>
                </c:pt>
                <c:pt idx="4">
                  <c:v>2010</c:v>
                </c:pt>
                <c:pt idx="5">
                  <c:v>2011</c:v>
                </c:pt>
              </c:numCache>
            </c:numRef>
          </c:xVal>
          <c:yVal>
            <c:numRef>
              <c:f>List1!$C$33:$H$33</c:f>
              <c:numCache>
                <c:formatCode>General</c:formatCode>
                <c:ptCount val="6"/>
                <c:pt idx="0">
                  <c:v>11</c:v>
                </c:pt>
                <c:pt idx="1">
                  <c:v>8</c:v>
                </c:pt>
                <c:pt idx="2">
                  <c:v>15</c:v>
                </c:pt>
                <c:pt idx="3">
                  <c:v>4</c:v>
                </c:pt>
                <c:pt idx="4">
                  <c:v>6</c:v>
                </c:pt>
                <c:pt idx="5">
                  <c:v>8</c:v>
                </c:pt>
              </c:numCache>
            </c:numRef>
          </c:yVal>
          <c:smooth val="1"/>
        </c:ser>
        <c:dLbls>
          <c:dLblPos val="r"/>
          <c:showLegendKey val="0"/>
          <c:showVal val="1"/>
          <c:showCatName val="1"/>
          <c:showSerName val="0"/>
          <c:showPercent val="0"/>
          <c:showBubbleSize val="0"/>
        </c:dLbls>
        <c:axId val="78908032"/>
        <c:axId val="78976512"/>
      </c:scatterChart>
      <c:valAx>
        <c:axId val="7890803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crossAx val="78976512"/>
        <c:crosses val="autoZero"/>
        <c:crossBetween val="midCat"/>
      </c:valAx>
      <c:valAx>
        <c:axId val="78976512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78908032"/>
        <c:crosses val="autoZero"/>
        <c:crossBetween val="midCat"/>
      </c:valAx>
    </c:plotArea>
    <c:plotVisOnly val="1"/>
    <c:dispBlanksAs val="gap"/>
    <c:showDLblsOverMax val="0"/>
  </c:chart>
  <c:txPr>
    <a:bodyPr/>
    <a:lstStyle/>
    <a:p>
      <a:pPr>
        <a:defRPr sz="1800"/>
      </a:pPr>
      <a:endParaRPr lang="cs-CZ"/>
    </a:p>
  </c:txPr>
  <c:externalData r:id="rId1">
    <c:autoUpdate val="0"/>
  </c:externalData>
</c:chartSpac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10DA2E9-99D7-4594-B740-596D3D1ABD4A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4B18176-9028-44DF-9846-EB884B80353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chart" Target="../charts/chart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chart" Target="../charts/chart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 txBox="1">
            <a:spLocks/>
          </p:cNvSpPr>
          <p:nvPr/>
        </p:nvSpPr>
        <p:spPr>
          <a:xfrm>
            <a:off x="457200" y="2060848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dirty="0" smtClean="0">
                <a:latin typeface="Calibri"/>
              </a:rPr>
              <a:t>Statistika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Autor:  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Mgr. Veronika Dočkalová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VY_32_INOVACE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_</a:t>
            </a:r>
            <a:r>
              <a:rPr lang="cs-CZ" smtClean="0">
                <a:latin typeface="Calibri"/>
              </a:rPr>
              <a:t>35</a:t>
            </a: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_Základy</a:t>
            </a:r>
            <a:r>
              <a:rPr kumimoji="0" lang="cs-CZ" sz="3200" b="0" i="0" u="none" strike="noStrike" kern="1200" cap="none" spc="0" normalizeH="0" noProof="0" smtClean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statistiky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Vytvořeno v rámci projektu „EU peníze školám“.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OP VK oblast podpory 1.4 s názvem Zlepšení podmínek pro vzdělávání na základních školách.</a:t>
            </a:r>
            <a:endParaRPr kumimoji="0" lang="cs-CZ" sz="14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4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8064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8404799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58192" y="548680"/>
            <a:ext cx="2627616" cy="1143000"/>
          </a:xfrm>
        </p:spPr>
        <p:txBody>
          <a:bodyPr/>
          <a:lstStyle/>
          <a:p>
            <a:pPr marL="0" indent="0" algn="l">
              <a:buNone/>
            </a:pPr>
            <a:r>
              <a:rPr lang="cs-CZ" sz="3600" dirty="0" smtClean="0"/>
              <a:t>STATISTIKA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837548" y="1887215"/>
            <a:ext cx="5468904" cy="2677656"/>
          </a:xfrm>
          <a:prstGeom prst="rect">
            <a:avLst/>
          </a:prstGeom>
          <a:noFill/>
          <a:ln w="57150">
            <a:solidFill>
              <a:schemeClr val="bg2">
                <a:lumMod val="50000"/>
              </a:schemeClr>
            </a:solidFill>
            <a:prstDash val="sysDot"/>
          </a:ln>
        </p:spPr>
        <p:txBody>
          <a:bodyPr wrap="square" rtlCol="0">
            <a:spAutoFit/>
          </a:bodyPr>
          <a:lstStyle/>
          <a:p>
            <a:pPr algn="ctr">
              <a:lnSpc>
                <a:spcPct val="200000"/>
              </a:lnSpc>
            </a:pPr>
            <a:r>
              <a:rPr lang="cs-CZ" sz="2800" dirty="0" smtClean="0"/>
              <a:t>Shromažďuje, zpracovává </a:t>
            </a:r>
            <a:br>
              <a:rPr lang="cs-CZ" sz="2800" dirty="0" smtClean="0"/>
            </a:br>
            <a:r>
              <a:rPr lang="cs-CZ" sz="2800" dirty="0" smtClean="0"/>
              <a:t>a vyhodnocuje údaje, týkající se určitého počtu objektů.</a:t>
            </a:r>
            <a:endParaRPr lang="cs-CZ" sz="2800" i="1" dirty="0"/>
          </a:p>
        </p:txBody>
      </p:sp>
      <p:pic>
        <p:nvPicPr>
          <p:cNvPr id="1027" name="Picture 3" descr="C:\Documents and Settings\pechackova\Local Settings\Temporary Internet Files\Content.IE5\0HYRKDYF\MC90031266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2242" y="464433"/>
            <a:ext cx="1603231" cy="14562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pechackova\Local Settings\Temporary Internet Files\Content.IE5\0HUJOXI3\MC90031245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884" y="4662212"/>
            <a:ext cx="1617663" cy="1827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265949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3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3768" y="548516"/>
            <a:ext cx="4194128" cy="720244"/>
          </a:xfrm>
        </p:spPr>
        <p:txBody>
          <a:bodyPr/>
          <a:lstStyle/>
          <a:p>
            <a:pPr marL="0" indent="0" algn="l">
              <a:buNone/>
            </a:pPr>
            <a:r>
              <a:rPr lang="cs-CZ" sz="3600" dirty="0" smtClean="0"/>
              <a:t>ZÁKLADNÍ POJMY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263777" y="3284984"/>
            <a:ext cx="258858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Statistická jednotka</a:t>
            </a:r>
            <a:endParaRPr lang="cs-CZ" sz="2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263777" y="4090107"/>
            <a:ext cx="206979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Statistický znak</a:t>
            </a:r>
            <a:endParaRPr lang="cs-CZ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695621" y="4509120"/>
            <a:ext cx="152638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kvalitativní</a:t>
            </a:r>
            <a:endParaRPr lang="cs-CZ" sz="2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19030" y="4859868"/>
            <a:ext cx="17027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kvantitativní</a:t>
            </a:r>
            <a:endParaRPr lang="cs-CZ" sz="2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263777" y="2348880"/>
            <a:ext cx="231826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Statistický soubor</a:t>
            </a:r>
            <a:endParaRPr lang="cs-CZ" sz="2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622983" y="2370366"/>
            <a:ext cx="493173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- objekty, na kterých provádíme statistická šetření.</a:t>
            </a:r>
            <a:endParaRPr lang="cs-CZ" sz="1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821462" y="3297178"/>
            <a:ext cx="454643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- jednotlivý objekt, o kterém získáváme údaje.</a:t>
            </a:r>
            <a:endParaRPr lang="cs-CZ" sz="1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294879" y="4090107"/>
            <a:ext cx="300595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- vlastnost, kterou zkoumáme.</a:t>
            </a:r>
            <a:endParaRPr lang="cs-CZ" sz="16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136661" y="4540452"/>
            <a:ext cx="239841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- nelze vyjádřit číselně.</a:t>
            </a:r>
            <a:endParaRPr lang="cs-CZ" sz="16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374834" y="4881354"/>
            <a:ext cx="215475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- lze vyjádřit číselně.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26693483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10" grpId="0"/>
      <p:bldP spid="7" grpId="0"/>
      <p:bldP spid="11" grpId="0"/>
      <p:bldP spid="12" grpId="0"/>
      <p:bldP spid="13" grpId="0"/>
      <p:bldP spid="1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55876" y="548516"/>
            <a:ext cx="2232248" cy="720244"/>
          </a:xfrm>
        </p:spPr>
        <p:txBody>
          <a:bodyPr/>
          <a:lstStyle/>
          <a:p>
            <a:pPr marL="0" indent="0" algn="l">
              <a:buNone/>
            </a:pPr>
            <a:r>
              <a:rPr lang="cs-CZ" sz="3600" dirty="0" smtClean="0"/>
              <a:t>Diagramy</a:t>
            </a:r>
            <a:endParaRPr lang="cs-CZ" sz="3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20390" y="4077072"/>
            <a:ext cx="138691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Sloupcový</a:t>
            </a:r>
            <a:endParaRPr lang="cs-CZ" sz="2000" b="1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06334661"/>
              </p:ext>
            </p:extLst>
          </p:nvPr>
        </p:nvGraphicFramePr>
        <p:xfrm>
          <a:off x="1619672" y="1556792"/>
          <a:ext cx="6624735" cy="1328082"/>
        </p:xfrm>
        <a:graphic>
          <a:graphicData uri="http://schemas.openxmlformats.org/drawingml/2006/table">
            <a:tbl>
              <a:tblPr>
                <a:tableStyleId>{ED083AE6-46FA-4A59-8FB0-9F97EB10719F}</a:tableStyleId>
              </a:tblPr>
              <a:tblGrid>
                <a:gridCol w="828092"/>
                <a:gridCol w="1047586"/>
                <a:gridCol w="987724"/>
                <a:gridCol w="1147356"/>
                <a:gridCol w="957793"/>
                <a:gridCol w="738299"/>
                <a:gridCol w="917885"/>
              </a:tblGrid>
              <a:tr h="503061">
                <a:tc gridSpan="7">
                  <a:txBody>
                    <a:bodyPr/>
                    <a:lstStyle/>
                    <a:p>
                      <a:pPr algn="ctr" fontAlgn="b"/>
                      <a:r>
                        <a:rPr lang="cs-CZ" sz="1800" u="none" strike="noStrike" dirty="0">
                          <a:effectLst/>
                        </a:rPr>
                        <a:t>Oblíbenost předmětů mezi žáky II. stupně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02449">
                <a:tc>
                  <a:txBody>
                    <a:bodyPr/>
                    <a:lstStyle/>
                    <a:p>
                      <a:pPr algn="l" fontAlgn="b"/>
                      <a:r>
                        <a:rPr lang="cs-CZ" sz="1200" u="none" strike="noStrike" dirty="0">
                          <a:effectLst/>
                        </a:rPr>
                        <a:t>předmět</a:t>
                      </a:r>
                      <a:endParaRPr lang="cs-CZ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 dirty="0">
                          <a:effectLst/>
                        </a:rPr>
                        <a:t>matematika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 dirty="0">
                          <a:effectLst/>
                        </a:rPr>
                        <a:t>český jazyk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 dirty="0">
                          <a:effectLst/>
                        </a:rPr>
                        <a:t>anglický jazyk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>
                          <a:effectLst/>
                        </a:rPr>
                        <a:t>fyzika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>
                          <a:effectLst/>
                        </a:rPr>
                        <a:t>chemie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>
                          <a:effectLst/>
                        </a:rPr>
                        <a:t>přírodopis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422572">
                <a:tc>
                  <a:txBody>
                    <a:bodyPr/>
                    <a:lstStyle/>
                    <a:p>
                      <a:pPr algn="l" fontAlgn="b"/>
                      <a:r>
                        <a:rPr lang="cs-CZ" sz="1200" u="none" strike="noStrike">
                          <a:effectLst/>
                        </a:rPr>
                        <a:t>počet žáků</a:t>
                      </a:r>
                      <a:endParaRPr lang="cs-CZ" sz="12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 dirty="0" smtClean="0">
                          <a:effectLst/>
                        </a:rPr>
                        <a:t>30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>
                          <a:effectLst/>
                        </a:rPr>
                        <a:t>40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>
                          <a:effectLst/>
                        </a:rPr>
                        <a:t>100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 dirty="0">
                          <a:effectLst/>
                        </a:rPr>
                        <a:t>15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 dirty="0">
                          <a:effectLst/>
                        </a:rPr>
                        <a:t>35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 dirty="0">
                          <a:effectLst/>
                        </a:rPr>
                        <a:t>50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</a:tbl>
          </a:graphicData>
        </a:graphic>
      </p:graphicFrame>
      <p:graphicFrame>
        <p:nvGraphicFramePr>
          <p:cNvPr id="11" name="Graf 10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708251071"/>
              </p:ext>
            </p:extLst>
          </p:nvPr>
        </p:nvGraphicFramePr>
        <p:xfrm>
          <a:off x="2627784" y="3356992"/>
          <a:ext cx="4572000" cy="324036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29549451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Graphic spid="11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55876" y="548516"/>
            <a:ext cx="2232248" cy="720244"/>
          </a:xfrm>
        </p:spPr>
        <p:txBody>
          <a:bodyPr/>
          <a:lstStyle/>
          <a:p>
            <a:pPr marL="0" indent="0" algn="l">
              <a:buNone/>
            </a:pPr>
            <a:r>
              <a:rPr lang="cs-CZ" sz="3600" dirty="0" smtClean="0"/>
              <a:t>Diagramy</a:t>
            </a:r>
            <a:endParaRPr lang="cs-CZ" sz="3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331052" y="3964994"/>
            <a:ext cx="117371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Kruhový</a:t>
            </a:r>
            <a:endParaRPr lang="cs-CZ" sz="2000" b="1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93252347"/>
              </p:ext>
            </p:extLst>
          </p:nvPr>
        </p:nvGraphicFramePr>
        <p:xfrm>
          <a:off x="1475656" y="1668870"/>
          <a:ext cx="6624735" cy="1328082"/>
        </p:xfrm>
        <a:graphic>
          <a:graphicData uri="http://schemas.openxmlformats.org/drawingml/2006/table">
            <a:tbl>
              <a:tblPr>
                <a:tableStyleId>{ED083AE6-46FA-4A59-8FB0-9F97EB10719F}</a:tableStyleId>
              </a:tblPr>
              <a:tblGrid>
                <a:gridCol w="828092"/>
                <a:gridCol w="1047586"/>
                <a:gridCol w="987724"/>
                <a:gridCol w="1147356"/>
                <a:gridCol w="957793"/>
                <a:gridCol w="738299"/>
                <a:gridCol w="917885"/>
              </a:tblGrid>
              <a:tr h="503061">
                <a:tc gridSpan="7">
                  <a:txBody>
                    <a:bodyPr/>
                    <a:lstStyle/>
                    <a:p>
                      <a:pPr algn="ctr" fontAlgn="b"/>
                      <a:r>
                        <a:rPr lang="cs-CZ" sz="1800" u="none" strike="noStrike" dirty="0">
                          <a:effectLst/>
                        </a:rPr>
                        <a:t>Oblíbenost předmětů mezi žáky II. stupně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02449">
                <a:tc>
                  <a:txBody>
                    <a:bodyPr/>
                    <a:lstStyle/>
                    <a:p>
                      <a:pPr algn="l" fontAlgn="b"/>
                      <a:r>
                        <a:rPr lang="cs-CZ" sz="1200" u="none" strike="noStrike" dirty="0">
                          <a:effectLst/>
                        </a:rPr>
                        <a:t>předmět</a:t>
                      </a:r>
                      <a:endParaRPr lang="cs-CZ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 dirty="0">
                          <a:effectLst/>
                        </a:rPr>
                        <a:t>matematika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 dirty="0">
                          <a:effectLst/>
                        </a:rPr>
                        <a:t>český jazyk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 dirty="0">
                          <a:effectLst/>
                        </a:rPr>
                        <a:t>anglický jazyk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>
                          <a:effectLst/>
                        </a:rPr>
                        <a:t>fyzika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>
                          <a:effectLst/>
                        </a:rPr>
                        <a:t>chemie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>
                          <a:effectLst/>
                        </a:rPr>
                        <a:t>přírodopis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422572">
                <a:tc>
                  <a:txBody>
                    <a:bodyPr/>
                    <a:lstStyle/>
                    <a:p>
                      <a:pPr algn="l" fontAlgn="b"/>
                      <a:r>
                        <a:rPr lang="cs-CZ" sz="1200" u="none" strike="noStrike">
                          <a:effectLst/>
                        </a:rPr>
                        <a:t>počet žáků</a:t>
                      </a:r>
                      <a:endParaRPr lang="cs-CZ" sz="12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>
                          <a:effectLst/>
                        </a:rPr>
                        <a:t>30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>
                          <a:effectLst/>
                        </a:rPr>
                        <a:t>40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>
                          <a:effectLst/>
                        </a:rPr>
                        <a:t>100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 dirty="0">
                          <a:effectLst/>
                        </a:rPr>
                        <a:t>15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 dirty="0">
                          <a:effectLst/>
                        </a:rPr>
                        <a:t>35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 dirty="0">
                          <a:effectLst/>
                        </a:rPr>
                        <a:t>50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</a:tbl>
          </a:graphicData>
        </a:graphic>
      </p:graphicFrame>
      <p:graphicFrame>
        <p:nvGraphicFramePr>
          <p:cNvPr id="5" name="Graf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210882075"/>
              </p:ext>
            </p:extLst>
          </p:nvPr>
        </p:nvGraphicFramePr>
        <p:xfrm>
          <a:off x="2987824" y="3429000"/>
          <a:ext cx="5184576" cy="316835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25623117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Graphic spid="5" grpId="0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55876" y="548516"/>
            <a:ext cx="2232248" cy="720244"/>
          </a:xfrm>
        </p:spPr>
        <p:txBody>
          <a:bodyPr/>
          <a:lstStyle/>
          <a:p>
            <a:pPr marL="0" indent="0" algn="l">
              <a:buNone/>
            </a:pPr>
            <a:r>
              <a:rPr lang="cs-CZ" sz="3600" dirty="0" smtClean="0"/>
              <a:t>Diagramy</a:t>
            </a:r>
            <a:endParaRPr lang="cs-CZ" sz="3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971600" y="3820978"/>
            <a:ext cx="148149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Spojnicový</a:t>
            </a:r>
            <a:endParaRPr lang="cs-CZ" sz="2000" b="1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92677769"/>
              </p:ext>
            </p:extLst>
          </p:nvPr>
        </p:nvGraphicFramePr>
        <p:xfrm>
          <a:off x="1619672" y="1556792"/>
          <a:ext cx="6624735" cy="1328082"/>
        </p:xfrm>
        <a:graphic>
          <a:graphicData uri="http://schemas.openxmlformats.org/drawingml/2006/table">
            <a:tbl>
              <a:tblPr>
                <a:tableStyleId>{ED083AE6-46FA-4A59-8FB0-9F97EB10719F}</a:tableStyleId>
              </a:tblPr>
              <a:tblGrid>
                <a:gridCol w="828092"/>
                <a:gridCol w="1047586"/>
                <a:gridCol w="987724"/>
                <a:gridCol w="1147356"/>
                <a:gridCol w="957793"/>
                <a:gridCol w="738299"/>
                <a:gridCol w="917885"/>
              </a:tblGrid>
              <a:tr h="503061">
                <a:tc gridSpan="7">
                  <a:txBody>
                    <a:bodyPr/>
                    <a:lstStyle/>
                    <a:p>
                      <a:pPr algn="ctr" fontAlgn="b"/>
                      <a:r>
                        <a:rPr lang="cs-CZ" sz="1800" u="none" strike="noStrike" dirty="0">
                          <a:effectLst/>
                        </a:rPr>
                        <a:t>Oblíbenost </a:t>
                      </a:r>
                      <a:r>
                        <a:rPr lang="cs-CZ" sz="1800" u="none" strike="noStrike" dirty="0" smtClean="0">
                          <a:effectLst/>
                        </a:rPr>
                        <a:t>předmětu</a:t>
                      </a:r>
                      <a:r>
                        <a:rPr lang="cs-CZ" sz="1800" u="none" strike="noStrike" baseline="0" dirty="0" smtClean="0">
                          <a:effectLst/>
                        </a:rPr>
                        <a:t> matematika u žáků 9. ročníku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02449">
                <a:tc>
                  <a:txBody>
                    <a:bodyPr/>
                    <a:lstStyle/>
                    <a:p>
                      <a:pPr algn="l" fontAlgn="b"/>
                      <a:r>
                        <a:rPr lang="cs-CZ" sz="1200" b="0" i="0" u="none" strike="noStrike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rok</a:t>
                      </a:r>
                      <a:endParaRPr lang="cs-CZ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 dirty="0" smtClean="0">
                          <a:effectLst/>
                        </a:rPr>
                        <a:t>2006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2007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2008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2009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2010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2011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422572">
                <a:tc>
                  <a:txBody>
                    <a:bodyPr/>
                    <a:lstStyle/>
                    <a:p>
                      <a:pPr algn="l" fontAlgn="b"/>
                      <a:r>
                        <a:rPr lang="cs-CZ" sz="1200" u="none" strike="noStrike">
                          <a:effectLst/>
                        </a:rPr>
                        <a:t>počet žáků</a:t>
                      </a:r>
                      <a:endParaRPr lang="cs-CZ" sz="12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b="0" i="0" u="none" strike="noStrike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11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b="0" i="0" u="none" strike="noStrike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8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b="0" i="0" u="none" strike="noStrike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15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b="0" i="0" u="none" strike="noStrike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4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b="0" i="0" u="none" strike="noStrike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6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b="0" i="0" u="none" strike="noStrike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8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</a:tbl>
          </a:graphicData>
        </a:graphic>
      </p:graphicFrame>
      <p:graphicFrame>
        <p:nvGraphicFramePr>
          <p:cNvPr id="5" name="Graf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513128755"/>
              </p:ext>
            </p:extLst>
          </p:nvPr>
        </p:nvGraphicFramePr>
        <p:xfrm>
          <a:off x="2812548" y="3212976"/>
          <a:ext cx="5958408" cy="345983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24915157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Graphic spid="5" grpId="0">
        <p:bldAsOne/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Nadpis 1"/>
              <p:cNvSpPr>
                <a:spLocks noGrp="1"/>
              </p:cNvSpPr>
              <p:nvPr>
                <p:ph type="title"/>
              </p:nvPr>
            </p:nvSpPr>
            <p:spPr>
              <a:xfrm>
                <a:off x="2105726" y="548516"/>
                <a:ext cx="6066674" cy="720244"/>
              </a:xfrm>
            </p:spPr>
            <p:txBody>
              <a:bodyPr/>
              <a:lstStyle/>
              <a:p>
                <a:pPr marL="0" indent="0" algn="l">
                  <a:buNone/>
                </a:pPr>
                <a:r>
                  <a:rPr lang="cs-CZ" sz="3600" dirty="0" smtClean="0"/>
                  <a:t>Aritmetický průměr - 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cs-CZ" sz="3600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sz="3600" b="1" i="1" smtClean="0">
                            <a:latin typeface="Cambria Math"/>
                          </a:rPr>
                          <m:t>𝒙</m:t>
                        </m:r>
                      </m:e>
                    </m:acc>
                  </m:oMath>
                </a14:m>
                <a:endParaRPr lang="cs-CZ" sz="3600" dirty="0"/>
              </a:p>
            </p:txBody>
          </p:sp>
        </mc:Choice>
        <mc:Fallback xmlns="">
          <p:sp>
            <p:nvSpPr>
              <p:cNvPr id="2" name="Nadpis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xfrm>
                <a:off x="2105726" y="548516"/>
                <a:ext cx="6066674" cy="720244"/>
              </a:xfrm>
              <a:blipFill rotWithShape="1">
                <a:blip r:embed="rId2"/>
                <a:stretch>
                  <a:fillRect l="-3112" t="-11864" b="-2881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ovéPole 2"/>
          <p:cNvSpPr txBox="1"/>
          <p:nvPr/>
        </p:nvSpPr>
        <p:spPr>
          <a:xfrm>
            <a:off x="899592" y="1860848"/>
            <a:ext cx="454162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Udává průměrnou hodnotu statistického znaku.</a:t>
            </a:r>
            <a:endParaRPr lang="cs-CZ" sz="16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79402319"/>
              </p:ext>
            </p:extLst>
          </p:nvPr>
        </p:nvGraphicFramePr>
        <p:xfrm>
          <a:off x="1403648" y="2564904"/>
          <a:ext cx="6624735" cy="1328082"/>
        </p:xfrm>
        <a:graphic>
          <a:graphicData uri="http://schemas.openxmlformats.org/drawingml/2006/table">
            <a:tbl>
              <a:tblPr>
                <a:tableStyleId>{ED083AE6-46FA-4A59-8FB0-9F97EB10719F}</a:tableStyleId>
              </a:tblPr>
              <a:tblGrid>
                <a:gridCol w="828092"/>
                <a:gridCol w="1047586"/>
                <a:gridCol w="987724"/>
                <a:gridCol w="1147356"/>
                <a:gridCol w="957793"/>
                <a:gridCol w="738299"/>
                <a:gridCol w="917885"/>
              </a:tblGrid>
              <a:tr h="503061">
                <a:tc gridSpan="7">
                  <a:txBody>
                    <a:bodyPr/>
                    <a:lstStyle/>
                    <a:p>
                      <a:pPr algn="ctr" fontAlgn="b"/>
                      <a:r>
                        <a:rPr lang="cs-CZ" sz="1800" u="none" strike="noStrike" dirty="0">
                          <a:effectLst/>
                        </a:rPr>
                        <a:t>Oblíbenost </a:t>
                      </a:r>
                      <a:r>
                        <a:rPr lang="cs-CZ" sz="1800" u="none" strike="noStrike" dirty="0" smtClean="0">
                          <a:effectLst/>
                        </a:rPr>
                        <a:t>předmětu</a:t>
                      </a:r>
                      <a:r>
                        <a:rPr lang="cs-CZ" sz="1800" u="none" strike="noStrike" baseline="0" dirty="0" smtClean="0">
                          <a:effectLst/>
                        </a:rPr>
                        <a:t> matematika u žáků 9. ročníku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02449">
                <a:tc>
                  <a:txBody>
                    <a:bodyPr/>
                    <a:lstStyle/>
                    <a:p>
                      <a:pPr algn="l" fontAlgn="b"/>
                      <a:r>
                        <a:rPr lang="cs-CZ" sz="1200" b="0" i="0" u="none" strike="noStrike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rok</a:t>
                      </a:r>
                      <a:endParaRPr lang="cs-CZ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 dirty="0" smtClean="0">
                          <a:effectLst/>
                        </a:rPr>
                        <a:t>2006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2007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2008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2009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2010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2011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422572">
                <a:tc>
                  <a:txBody>
                    <a:bodyPr/>
                    <a:lstStyle/>
                    <a:p>
                      <a:pPr algn="l" fontAlgn="b"/>
                      <a:r>
                        <a:rPr lang="cs-CZ" sz="1200" u="none" strike="noStrike">
                          <a:effectLst/>
                        </a:rPr>
                        <a:t>počet žáků</a:t>
                      </a:r>
                      <a:endParaRPr lang="cs-CZ" sz="12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b="0" i="0" u="none" strike="noStrike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11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b="0" i="0" u="none" strike="noStrike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8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b="0" i="0" u="none" strike="noStrike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15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b="0" i="0" u="none" strike="noStrike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4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b="0" i="0" u="none" strike="noStrike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6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b="0" i="0" u="none" strike="noStrike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8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</a:tbl>
          </a:graphicData>
        </a:graphic>
      </p:graphicFrame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2209077" y="4725144"/>
                <a:ext cx="4725846" cy="79887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cs-CZ" sz="3200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sz="3200" b="0" i="1" smtClean="0">
                            <a:latin typeface="Cambria Math"/>
                          </a:rPr>
                          <m:t>𝑥</m:t>
                        </m:r>
                      </m:e>
                    </m:acc>
                    <m:r>
                      <a:rPr lang="cs-CZ" sz="3200" b="0" i="1" smtClean="0">
                        <a:latin typeface="Cambria Math"/>
                      </a:rPr>
                      <m:t>= </m:t>
                    </m:r>
                    <m:f>
                      <m:fPr>
                        <m:ctrlPr>
                          <a:rPr lang="cs-CZ" sz="3200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0" i="1" smtClean="0">
                            <a:latin typeface="Cambria Math"/>
                          </a:rPr>
                          <m:t>11+8+15+4+6+8</m:t>
                        </m:r>
                      </m:num>
                      <m:den>
                        <m:r>
                          <a:rPr lang="cs-CZ" sz="3200" b="0" i="1" smtClean="0">
                            <a:latin typeface="Cambria Math"/>
                          </a:rPr>
                          <m:t>6</m:t>
                        </m:r>
                      </m:den>
                    </m:f>
                    <m:r>
                      <a:rPr lang="cs-CZ" sz="3200" b="0" i="0" smtClean="0">
                        <a:latin typeface="Cambria Math"/>
                      </a:rPr>
                      <m:t>=8,</m:t>
                    </m:r>
                    <m:acc>
                      <m:accPr>
                        <m:chr m:val="̅"/>
                        <m:ctrlPr>
                          <a:rPr lang="cs-CZ" sz="3200" b="0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sz="3200" b="0" i="1" smtClean="0">
                            <a:latin typeface="Cambria Math"/>
                          </a:rPr>
                          <m:t>6</m:t>
                        </m:r>
                      </m:e>
                    </m:acc>
                  </m:oMath>
                </a14:m>
                <a:r>
                  <a:rPr lang="cs-CZ" dirty="0" smtClean="0"/>
                  <a:t> </a:t>
                </a:r>
                <a:endParaRPr lang="cs-CZ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09077" y="4725144"/>
                <a:ext cx="4725846" cy="798873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1070838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Nadpis 1"/>
              <p:cNvSpPr>
                <a:spLocks noGrp="1"/>
              </p:cNvSpPr>
              <p:nvPr>
                <p:ph type="title"/>
              </p:nvPr>
            </p:nvSpPr>
            <p:spPr>
              <a:xfrm>
                <a:off x="1903457" y="548516"/>
                <a:ext cx="5337086" cy="720244"/>
              </a:xfrm>
            </p:spPr>
            <p:txBody>
              <a:bodyPr/>
              <a:lstStyle/>
              <a:p>
                <a:pPr marL="0" indent="0" algn="l">
                  <a:buNone/>
                </a:pPr>
                <a:r>
                  <a:rPr lang="cs-CZ" sz="3600" dirty="0" smtClean="0"/>
                  <a:t>Modus - </a:t>
                </a:r>
                <a14:m>
                  <m:oMath xmlns:m="http://schemas.openxmlformats.org/officeDocument/2006/math">
                    <m:r>
                      <a:rPr lang="cs-CZ" sz="3600" b="1" i="1" smtClean="0">
                        <a:latin typeface="Cambria Math"/>
                      </a:rPr>
                      <m:t>𝑴𝒐𝒅</m:t>
                    </m:r>
                    <m:r>
                      <a:rPr lang="cs-CZ" sz="3600" b="1" i="1" smtClean="0">
                        <a:latin typeface="Cambria Math"/>
                      </a:rPr>
                      <m:t> </m:t>
                    </m:r>
                    <m:d>
                      <m:dPr>
                        <m:ctrlPr>
                          <a:rPr lang="cs-CZ" sz="3600" b="1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3600" b="1" i="1" smtClean="0">
                            <a:latin typeface="Cambria Math"/>
                          </a:rPr>
                          <m:t>𝒙</m:t>
                        </m:r>
                      </m:e>
                    </m:d>
                  </m:oMath>
                </a14:m>
                <a:r>
                  <a:rPr lang="cs-CZ" sz="3600" dirty="0" smtClean="0"/>
                  <a:t> </a:t>
                </a:r>
                <a:r>
                  <a:rPr lang="cs-CZ" sz="1800" dirty="0" smtClean="0"/>
                  <a:t>nebo </a:t>
                </a:r>
                <a14:m>
                  <m:oMath xmlns:m="http://schemas.openxmlformats.org/officeDocument/2006/math">
                    <m:acc>
                      <m:accPr>
                        <m:chr m:val="̂"/>
                        <m:ctrlPr>
                          <a:rPr lang="cs-CZ" sz="3600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sz="3600" b="1" i="1" smtClean="0">
                            <a:latin typeface="Cambria Math"/>
                          </a:rPr>
                          <m:t>𝒙</m:t>
                        </m:r>
                      </m:e>
                    </m:acc>
                  </m:oMath>
                </a14:m>
                <a:endParaRPr lang="cs-CZ" sz="3600" dirty="0"/>
              </a:p>
            </p:txBody>
          </p:sp>
        </mc:Choice>
        <mc:Fallback xmlns="">
          <p:sp>
            <p:nvSpPr>
              <p:cNvPr id="2" name="Nadpis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xfrm>
                <a:off x="1903457" y="548516"/>
                <a:ext cx="5337086" cy="720244"/>
              </a:xfrm>
              <a:blipFill rotWithShape="1">
                <a:blip r:embed="rId2"/>
                <a:stretch>
                  <a:fillRect l="-3539" t="-11864" b="-2881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ovéPole 2"/>
          <p:cNvSpPr txBox="1"/>
          <p:nvPr/>
        </p:nvSpPr>
        <p:spPr>
          <a:xfrm>
            <a:off x="899592" y="1860848"/>
            <a:ext cx="632737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Hodnota znaku, která se vyskytuje nejčastěji (s největší četnosti).</a:t>
            </a:r>
            <a:endParaRPr lang="cs-CZ" sz="16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54728147"/>
              </p:ext>
            </p:extLst>
          </p:nvPr>
        </p:nvGraphicFramePr>
        <p:xfrm>
          <a:off x="1403648" y="2564904"/>
          <a:ext cx="6624735" cy="1328082"/>
        </p:xfrm>
        <a:graphic>
          <a:graphicData uri="http://schemas.openxmlformats.org/drawingml/2006/table">
            <a:tbl>
              <a:tblPr>
                <a:tableStyleId>{ED083AE6-46FA-4A59-8FB0-9F97EB10719F}</a:tableStyleId>
              </a:tblPr>
              <a:tblGrid>
                <a:gridCol w="828092"/>
                <a:gridCol w="1047586"/>
                <a:gridCol w="987724"/>
                <a:gridCol w="1147356"/>
                <a:gridCol w="957793"/>
                <a:gridCol w="738299"/>
                <a:gridCol w="917885"/>
              </a:tblGrid>
              <a:tr h="503061">
                <a:tc gridSpan="7">
                  <a:txBody>
                    <a:bodyPr/>
                    <a:lstStyle/>
                    <a:p>
                      <a:pPr algn="ctr" fontAlgn="b"/>
                      <a:r>
                        <a:rPr lang="cs-CZ" sz="1800" u="none" strike="noStrike" dirty="0">
                          <a:effectLst/>
                        </a:rPr>
                        <a:t>Oblíbenost </a:t>
                      </a:r>
                      <a:r>
                        <a:rPr lang="cs-CZ" sz="1800" u="none" strike="noStrike" dirty="0" smtClean="0">
                          <a:effectLst/>
                        </a:rPr>
                        <a:t>předmětu</a:t>
                      </a:r>
                      <a:r>
                        <a:rPr lang="cs-CZ" sz="1800" u="none" strike="noStrike" baseline="0" dirty="0" smtClean="0">
                          <a:effectLst/>
                        </a:rPr>
                        <a:t> matematika u žáků 9. ročníku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02449">
                <a:tc>
                  <a:txBody>
                    <a:bodyPr/>
                    <a:lstStyle/>
                    <a:p>
                      <a:pPr algn="l" fontAlgn="b"/>
                      <a:r>
                        <a:rPr lang="cs-CZ" sz="1200" b="0" i="0" u="none" strike="noStrike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rok</a:t>
                      </a:r>
                      <a:endParaRPr lang="cs-CZ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 dirty="0" smtClean="0">
                          <a:effectLst/>
                        </a:rPr>
                        <a:t>2006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2007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2008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2009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2010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2011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422572">
                <a:tc>
                  <a:txBody>
                    <a:bodyPr/>
                    <a:lstStyle/>
                    <a:p>
                      <a:pPr algn="l" fontAlgn="b"/>
                      <a:r>
                        <a:rPr lang="cs-CZ" sz="1200" u="none" strike="noStrike">
                          <a:effectLst/>
                        </a:rPr>
                        <a:t>počet žáků</a:t>
                      </a:r>
                      <a:endParaRPr lang="cs-CZ" sz="12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b="0" i="0" u="none" strike="noStrike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11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b="0" i="0" u="none" strike="noStrike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8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b="0" i="0" u="none" strike="noStrike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15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b="0" i="0" u="none" strike="noStrike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4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b="0" i="0" u="none" strike="noStrike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6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b="0" i="0" u="none" strike="noStrike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8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</a:tbl>
          </a:graphicData>
        </a:graphic>
      </p:graphicFrame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3949073" y="4725144"/>
                <a:ext cx="1245854" cy="57342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acc>
                      <m:accPr>
                        <m:chr m:val="̂"/>
                        <m:ctrlPr>
                          <a:rPr lang="cs-CZ" sz="3200" b="0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sz="3200" b="0" i="1" smtClean="0">
                            <a:latin typeface="Cambria Math"/>
                          </a:rPr>
                          <m:t>𝑥</m:t>
                        </m:r>
                      </m:e>
                    </m:acc>
                    <m:r>
                      <a:rPr lang="cs-CZ" sz="3200" b="0" i="1" smtClean="0">
                        <a:latin typeface="Cambria Math"/>
                      </a:rPr>
                      <m:t>=8</m:t>
                    </m:r>
                  </m:oMath>
                </a14:m>
                <a:r>
                  <a:rPr lang="cs-CZ" dirty="0" smtClean="0"/>
                  <a:t> </a:t>
                </a:r>
                <a:endParaRPr lang="cs-CZ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49073" y="4725144"/>
                <a:ext cx="1245854" cy="573427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8163015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35103" y="1860848"/>
            <a:ext cx="847379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Hodnota znaku, která se vyskytuje uprostřed, pokud hodnoty uspořádáme podle velikosti.</a:t>
            </a:r>
          </a:p>
          <a:p>
            <a:r>
              <a:rPr lang="cs-CZ" sz="1600" dirty="0" smtClean="0"/>
              <a:t>U sudého počtu hodnot určíme aritmetický průměr dvou prostředních.</a:t>
            </a:r>
            <a:endParaRPr lang="cs-CZ" sz="16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26436380"/>
              </p:ext>
            </p:extLst>
          </p:nvPr>
        </p:nvGraphicFramePr>
        <p:xfrm>
          <a:off x="1403648" y="2564904"/>
          <a:ext cx="6624735" cy="1328082"/>
        </p:xfrm>
        <a:graphic>
          <a:graphicData uri="http://schemas.openxmlformats.org/drawingml/2006/table">
            <a:tbl>
              <a:tblPr>
                <a:tableStyleId>{ED083AE6-46FA-4A59-8FB0-9F97EB10719F}</a:tableStyleId>
              </a:tblPr>
              <a:tblGrid>
                <a:gridCol w="828092"/>
                <a:gridCol w="1047586"/>
                <a:gridCol w="987724"/>
                <a:gridCol w="1147356"/>
                <a:gridCol w="957793"/>
                <a:gridCol w="738299"/>
                <a:gridCol w="917885"/>
              </a:tblGrid>
              <a:tr h="503061">
                <a:tc gridSpan="7">
                  <a:txBody>
                    <a:bodyPr/>
                    <a:lstStyle/>
                    <a:p>
                      <a:pPr algn="ctr" fontAlgn="b"/>
                      <a:r>
                        <a:rPr lang="cs-CZ" sz="1800" u="none" strike="noStrike" dirty="0">
                          <a:effectLst/>
                        </a:rPr>
                        <a:t>Oblíbenost </a:t>
                      </a:r>
                      <a:r>
                        <a:rPr lang="cs-CZ" sz="1800" u="none" strike="noStrike" dirty="0" smtClean="0">
                          <a:effectLst/>
                        </a:rPr>
                        <a:t>předmětu</a:t>
                      </a:r>
                      <a:r>
                        <a:rPr lang="cs-CZ" sz="1800" u="none" strike="noStrike" baseline="0" dirty="0" smtClean="0">
                          <a:effectLst/>
                        </a:rPr>
                        <a:t> matematika u žáků 9. ročníku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02449">
                <a:tc>
                  <a:txBody>
                    <a:bodyPr/>
                    <a:lstStyle/>
                    <a:p>
                      <a:pPr algn="l" fontAlgn="b"/>
                      <a:r>
                        <a:rPr lang="cs-CZ" sz="1200" b="0" i="0" u="none" strike="noStrike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rok</a:t>
                      </a:r>
                      <a:endParaRPr lang="cs-CZ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 dirty="0" smtClean="0">
                          <a:effectLst/>
                        </a:rPr>
                        <a:t>2006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2007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2008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2009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2010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2011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422572">
                <a:tc>
                  <a:txBody>
                    <a:bodyPr/>
                    <a:lstStyle/>
                    <a:p>
                      <a:pPr algn="l" fontAlgn="b"/>
                      <a:r>
                        <a:rPr lang="cs-CZ" sz="1200" u="none" strike="noStrike">
                          <a:effectLst/>
                        </a:rPr>
                        <a:t>počet žáků</a:t>
                      </a:r>
                      <a:endParaRPr lang="cs-CZ" sz="12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b="0" i="0" u="none" strike="noStrike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11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b="0" i="0" u="none" strike="noStrike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8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b="0" i="0" u="none" strike="noStrike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15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b="0" i="0" u="none" strike="noStrike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4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b="0" i="0" u="none" strike="noStrike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6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b="0" i="0" u="none" strike="noStrike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8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</a:tbl>
          </a:graphicData>
        </a:graphic>
      </p:graphicFrame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3949073" y="5157192"/>
                <a:ext cx="1245854" cy="57342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acc>
                      <m:accPr>
                        <m:chr m:val="̃"/>
                        <m:ctrlPr>
                          <a:rPr lang="cs-CZ" sz="3200" b="0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sz="3200" b="0" i="1" smtClean="0">
                            <a:latin typeface="Cambria Math"/>
                          </a:rPr>
                          <m:t>𝑥</m:t>
                        </m:r>
                      </m:e>
                    </m:acc>
                    <m:r>
                      <a:rPr lang="cs-CZ" sz="3200" b="0" i="1" smtClean="0">
                        <a:latin typeface="Cambria Math"/>
                      </a:rPr>
                      <m:t>=8</m:t>
                    </m:r>
                  </m:oMath>
                </a14:m>
                <a:r>
                  <a:rPr lang="cs-CZ" dirty="0" smtClean="0"/>
                  <a:t> </a:t>
                </a:r>
                <a:endParaRPr lang="cs-CZ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49073" y="5157192"/>
                <a:ext cx="1245854" cy="573427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TextovéPole 5"/>
          <p:cNvSpPr txBox="1"/>
          <p:nvPr/>
        </p:nvSpPr>
        <p:spPr>
          <a:xfrm>
            <a:off x="3491880" y="4334145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4, 6, 8, 8, 11, 15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Nadpis 1"/>
              <p:cNvSpPr>
                <a:spLocks noGrp="1"/>
              </p:cNvSpPr>
              <p:nvPr>
                <p:ph type="title"/>
              </p:nvPr>
            </p:nvSpPr>
            <p:spPr>
              <a:xfrm>
                <a:off x="1903457" y="548516"/>
                <a:ext cx="5337086" cy="720244"/>
              </a:xfrm>
            </p:spPr>
            <p:txBody>
              <a:bodyPr/>
              <a:lstStyle/>
              <a:p>
                <a:pPr marL="0" indent="0" algn="l">
                  <a:buNone/>
                </a:pPr>
                <a:r>
                  <a:rPr lang="cs-CZ" sz="3600" dirty="0" smtClean="0"/>
                  <a:t>Medián - </a:t>
                </a:r>
                <a14:m>
                  <m:oMath xmlns:m="http://schemas.openxmlformats.org/officeDocument/2006/math">
                    <m:r>
                      <a:rPr lang="cs-CZ" sz="3600" b="1" i="1" smtClean="0">
                        <a:latin typeface="Cambria Math"/>
                      </a:rPr>
                      <m:t>𝑴𝒆𝒅</m:t>
                    </m:r>
                    <m:r>
                      <a:rPr lang="cs-CZ" sz="3600" b="1" i="1" smtClean="0">
                        <a:latin typeface="Cambria Math"/>
                      </a:rPr>
                      <m:t> </m:t>
                    </m:r>
                    <m:d>
                      <m:dPr>
                        <m:ctrlPr>
                          <a:rPr lang="cs-CZ" sz="3600" b="1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3600" b="1" i="1" smtClean="0">
                            <a:latin typeface="Cambria Math"/>
                          </a:rPr>
                          <m:t>𝒙</m:t>
                        </m:r>
                      </m:e>
                    </m:d>
                  </m:oMath>
                </a14:m>
                <a:r>
                  <a:rPr lang="cs-CZ" sz="3600" dirty="0" smtClean="0"/>
                  <a:t> </a:t>
                </a:r>
                <a:r>
                  <a:rPr lang="cs-CZ" sz="1800" dirty="0" smtClean="0"/>
                  <a:t>nebo </a:t>
                </a:r>
                <a14:m>
                  <m:oMath xmlns:m="http://schemas.openxmlformats.org/officeDocument/2006/math">
                    <m:acc>
                      <m:accPr>
                        <m:chr m:val="̃"/>
                        <m:ctrlPr>
                          <a:rPr lang="cs-CZ" sz="3600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sz="3600" b="1" i="1" smtClean="0">
                            <a:latin typeface="Cambria Math"/>
                          </a:rPr>
                          <m:t>𝒙</m:t>
                        </m:r>
                      </m:e>
                    </m:acc>
                  </m:oMath>
                </a14:m>
                <a:endParaRPr lang="cs-CZ" sz="3600" dirty="0"/>
              </a:p>
            </p:txBody>
          </p:sp>
        </mc:Choice>
        <mc:Fallback xmlns="">
          <p:sp>
            <p:nvSpPr>
              <p:cNvPr id="8" name="Nadpis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xfrm>
                <a:off x="1903457" y="548516"/>
                <a:ext cx="5337086" cy="720244"/>
              </a:xfrm>
              <a:blipFill rotWithShape="1">
                <a:blip r:embed="rId3"/>
                <a:stretch>
                  <a:fillRect l="-3539" t="-11864" b="-2881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0214040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4"/>
          <p:cNvSpPr>
            <a:spLocks noGrp="1"/>
          </p:cNvSpPr>
          <p:nvPr/>
        </p:nvSpPr>
        <p:spPr>
          <a:xfrm>
            <a:off x="685800" y="728700"/>
            <a:ext cx="7772400" cy="5400600"/>
          </a:xfrm>
          <a:prstGeom prst="rect">
            <a:avLst/>
          </a:prstGeom>
        </p:spPr>
        <p:txBody>
          <a:bodyPr vert="horz" lIns="45720" rIns="45720" anchor="t">
            <a:normAutofit/>
          </a:bodyPr>
          <a:lstStyle>
            <a:lvl1pPr marL="0" indent="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None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4688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None/>
              <a:defRPr kumimoji="0"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-246888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 2"/>
              <a:buNone/>
              <a:defRPr kumimoji="0"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188720" indent="-210312" algn="l" rtl="0" eaLnBrk="1" latinLnBrk="0" hangingPunct="1">
              <a:spcBef>
                <a:spcPct val="20000"/>
              </a:spcBef>
              <a:buClr>
                <a:schemeClr val="accent3"/>
              </a:buClr>
              <a:buSzPct val="65000"/>
              <a:buFont typeface="Wingdings 2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463040" indent="-210312" algn="l" rtl="0" eaLnBrk="1" latinLnBrk="0" hangingPunct="1">
              <a:spcBef>
                <a:spcPct val="20000"/>
              </a:spcBef>
              <a:buClr>
                <a:schemeClr val="accent4"/>
              </a:buClr>
              <a:buSzPct val="65000"/>
              <a:buFont typeface="Wingdings 2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737360" indent="-210312" algn="l" rtl="0" eaLnBrk="1" latinLnBrk="0" hangingPunct="1">
              <a:spcBef>
                <a:spcPct val="20000"/>
              </a:spcBef>
              <a:buClr>
                <a:schemeClr val="accent5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Tx/>
              <a:buChar char="•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lvl="0">
              <a:buClr>
                <a:srgbClr val="0BD0D9"/>
              </a:buClr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Vytvořeno jako DUM do předmětu matematika na </a:t>
            </a:r>
            <a:r>
              <a:rPr lang="cs-CZ" sz="2000" dirty="0">
                <a:latin typeface="Constantia"/>
              </a:rPr>
              <a:t>Základní škole </a:t>
            </a:r>
            <a:br>
              <a:rPr lang="cs-CZ" sz="2000" dirty="0">
                <a:latin typeface="Constantia"/>
              </a:rPr>
            </a:br>
            <a:r>
              <a:rPr lang="cs-CZ" sz="2000" dirty="0">
                <a:latin typeface="Constantia"/>
              </a:rPr>
              <a:t>a Mateřské škole Mladá Boleslav, 17. listopadu 1325, příspěvková organizace 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pro </a:t>
            </a:r>
            <a:r>
              <a:rPr lang="cs-CZ" sz="2000" noProof="0" dirty="0" smtClean="0">
                <a:latin typeface="Constantia"/>
              </a:rPr>
              <a:t>osmý a </a:t>
            </a:r>
            <a:r>
              <a:rPr lang="cs-CZ" sz="2000" dirty="0" smtClean="0">
                <a:latin typeface="Constantia"/>
              </a:rPr>
              <a:t>devátý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 ročník základní školy.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Materiál slouží k doplnění výkladu –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 základní statistické pojmy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Materiál doporučuji prezentovat pomocí dataprojektoru.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Materiál byl vytvořen a pilotován ve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 II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. pololetí školního roku 2012/2013.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lang="cs-CZ" sz="2000" dirty="0">
              <a:latin typeface="Constantia"/>
            </a:endParaRPr>
          </a:p>
        </p:txBody>
      </p:sp>
    </p:spTree>
    <p:extLst>
      <p:ext uri="{BB962C8B-B14F-4D97-AF65-F5344CB8AC3E}">
        <p14:creationId xmlns:p14="http://schemas.microsoft.com/office/powerpoint/2010/main" val="26217400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338</TotalTime>
  <Words>347</Words>
  <Application>Microsoft Office PowerPoint</Application>
  <PresentationFormat>Předvádění na obrazovce (4:3)</PresentationFormat>
  <Paragraphs>144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Aerodynamika</vt:lpstr>
      <vt:lpstr>Prezentace aplikace PowerPoint</vt:lpstr>
      <vt:lpstr>STATISTIKA</vt:lpstr>
      <vt:lpstr>ZÁKLADNÍ POJMY</vt:lpstr>
      <vt:lpstr>Diagramy</vt:lpstr>
      <vt:lpstr>Diagramy</vt:lpstr>
      <vt:lpstr>Diagramy</vt:lpstr>
      <vt:lpstr>Aritmetický průměr -  x ̅</vt:lpstr>
      <vt:lpstr>Modus - Mod (x) nebo x ̂</vt:lpstr>
      <vt:lpstr>Medián - Med (x) nebo x ̃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Kružnice a kruh</dc:title>
  <dc:creator>vlastnik</dc:creator>
  <cp:lastModifiedBy>vlastnik</cp:lastModifiedBy>
  <cp:revision>49</cp:revision>
  <dcterms:created xsi:type="dcterms:W3CDTF">2011-11-21T15:50:20Z</dcterms:created>
  <dcterms:modified xsi:type="dcterms:W3CDTF">2013-06-02T17:57:07Z</dcterms:modified>
</cp:coreProperties>
</file>