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57" r:id="rId4"/>
    <p:sldId id="263" r:id="rId5"/>
    <p:sldId id="264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Finanční matematika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smtClean="0">
                <a:latin typeface="Calibri"/>
              </a:rPr>
              <a:t>37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_Úrokování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303028" y="548680"/>
            <a:ext cx="2537944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Úrokování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82100" y="1628800"/>
            <a:ext cx="5705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 výpočtech můžeme využít obecných vzorců, </a:t>
            </a:r>
          </a:p>
          <a:p>
            <a:r>
              <a:rPr lang="cs-CZ" sz="2000" dirty="0" smtClean="0"/>
              <a:t>ve kterých se vyskytují následující zkratky: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8124" y="2915652"/>
            <a:ext cx="4389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Počáteční jistina ………………. </a:t>
            </a:r>
            <a:r>
              <a:rPr lang="cs-CZ" sz="2400" b="1" dirty="0" smtClean="0"/>
              <a:t>J</a:t>
            </a:r>
            <a:r>
              <a:rPr lang="cs-CZ" sz="2400" b="1" baseline="-25000" dirty="0" smtClean="0"/>
              <a:t>0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8124" y="3743744"/>
            <a:ext cx="4431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Zvětšená jistina ………………… </a:t>
            </a:r>
            <a:r>
              <a:rPr lang="cs-CZ" sz="2400" b="1" dirty="0" err="1" smtClean="0"/>
              <a:t>J</a:t>
            </a:r>
            <a:r>
              <a:rPr lang="cs-CZ" sz="2400" b="1" baseline="-25000" dirty="0" err="1"/>
              <a:t>n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8124" y="4571836"/>
            <a:ext cx="4312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Úrokovací doba ………….…….. </a:t>
            </a:r>
            <a:r>
              <a:rPr lang="cs-CZ" sz="2400" b="1" dirty="0" smtClean="0"/>
              <a:t>t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98124" y="5399928"/>
                <a:ext cx="4864858" cy="5849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Úroková sazba …………..…  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latin typeface="Cambria Math"/>
                      </a:rPr>
                      <m:t>𝐢</m:t>
                    </m:r>
                    <m:r>
                      <a:rPr lang="cs-CZ" sz="2400" b="1" i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latin typeface="Cambria Math"/>
                          </a:rPr>
                          <m:t>𝐩</m:t>
                        </m:r>
                      </m:num>
                      <m:den>
                        <m:r>
                          <a:rPr lang="cs-CZ" sz="2400" b="1" i="0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8124" y="5399928"/>
                <a:ext cx="4864858" cy="584904"/>
              </a:xfrm>
              <a:prstGeom prst="rect">
                <a:avLst/>
              </a:prstGeom>
              <a:blipFill rotWithShape="1">
                <a:blip r:embed="rId2"/>
                <a:stretch>
                  <a:fillRect l="-2005" t="-2083"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2198124" y="6228020"/>
            <a:ext cx="44598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Úrok ………………………………..…. </a:t>
            </a:r>
            <a:r>
              <a:rPr lang="cs-CZ" sz="2400" b="1" dirty="0" smtClean="0"/>
              <a:t>ú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1835696" y="2708920"/>
            <a:ext cx="5400600" cy="4077072"/>
          </a:xfrm>
          <a:prstGeom prst="rect">
            <a:avLst/>
          </a:prstGeom>
          <a:noFill/>
          <a:ln w="57150"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 rot="20299324">
            <a:off x="154476" y="609301"/>
            <a:ext cx="9363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5%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748196">
            <a:off x="7689571" y="229040"/>
            <a:ext cx="11521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3,5%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6520538">
            <a:off x="76654" y="3704365"/>
            <a:ext cx="12699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1 rok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2384668">
            <a:off x="7876658" y="4284964"/>
            <a:ext cx="12699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10 let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5456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  <p:bldP spid="9" grpId="0" build="p"/>
      <p:bldP spid="10" grpId="0" build="p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62048" y="548680"/>
            <a:ext cx="5219904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Jednoduché úrokování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887215"/>
            <a:ext cx="81179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používáno pokud je úrokovací doba kratší nebo rovna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rávě jednomu úrokovacímu období :</a:t>
            </a:r>
            <a:endParaRPr lang="cs-CZ" sz="2400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75656" y="3068960"/>
                <a:ext cx="6234464" cy="523220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Úrok</a:t>
                </a:r>
                <a:r>
                  <a:rPr lang="cs-CZ" sz="2400" dirty="0" smtClean="0"/>
                  <a:t> …………………………………..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</a:rPr>
                          <m:t> ú=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𝑱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</a:rPr>
                          <m:t>𝟎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𝒊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 ∙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𝒕</m:t>
                    </m:r>
                  </m:oMath>
                </a14:m>
                <a:endParaRPr lang="cs-CZ" sz="2800" b="1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3068960"/>
                <a:ext cx="6234464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365" b="-20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899592" y="5229200"/>
            <a:ext cx="3621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půl rok udává  ……………… t = 0,5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5795972"/>
            <a:ext cx="3953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měsíce udávají  ……………… t = 0,25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25144"/>
            <a:ext cx="4104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Pokud je úrokovací období 1 rok, pak: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5085184"/>
            <a:ext cx="1920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měsíc = 30 dnů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5579948"/>
            <a:ext cx="1781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rok = 360 dnů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9512" y="4581128"/>
            <a:ext cx="5400600" cy="1944216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970060" y="4571206"/>
            <a:ext cx="3066436" cy="1944216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59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animBg="1"/>
      <p:bldP spid="3" grpId="0" build="p"/>
      <p:bldP spid="17" grpId="0" build="p"/>
      <p:bldP spid="4" grpId="0" build="p"/>
      <p:bldP spid="5" grpId="0"/>
      <p:bldP spid="18" grpId="0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38932" y="548680"/>
            <a:ext cx="4266136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Složené úrokování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7313" y="1988840"/>
            <a:ext cx="63193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používáno pokud je úrokovací doba rovna</a:t>
            </a:r>
          </a:p>
          <a:p>
            <a:r>
              <a:rPr lang="cs-CZ" sz="2400" dirty="0" smtClean="0"/>
              <a:t>alespoň dvěma celým úrokovacím obdobím:</a:t>
            </a:r>
            <a:endParaRPr lang="cs-CZ" sz="2400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47313" y="3841884"/>
                <a:ext cx="7081234" cy="523220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Částka po </a:t>
                </a:r>
                <a:r>
                  <a:rPr lang="cs-CZ" sz="2400" b="1" i="1" u="sng" dirty="0" smtClean="0"/>
                  <a:t>n</a:t>
                </a:r>
                <a:r>
                  <a:rPr lang="cs-CZ" sz="2400" b="1" dirty="0"/>
                  <a:t> </a:t>
                </a:r>
                <a:r>
                  <a:rPr lang="cs-CZ" sz="2400" b="1" dirty="0" smtClean="0"/>
                  <a:t>letech </a:t>
                </a:r>
                <a:r>
                  <a:rPr lang="cs-CZ" sz="2400" dirty="0" smtClean="0"/>
                  <a:t> …………..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</a:rPr>
                          <m:t> </m:t>
                        </m:r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𝑱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𝒏</m:t>
                            </m:r>
                          </m:sub>
                        </m:sSub>
                        <m:r>
                          <a:rPr lang="cs-CZ" sz="2800" b="1" i="1" smtClean="0">
                            <a:latin typeface="Cambria Math"/>
                          </a:rPr>
                          <m:t>=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𝑱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</a:rPr>
                          <m:t>𝟎</m:t>
                        </m:r>
                      </m:sub>
                    </m:sSub>
                    <m:sSup>
                      <m:sSup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𝟏</m:t>
                            </m:r>
                            <m:r>
                              <a:rPr lang="cs-CZ" sz="2800" b="1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smtClean="0">
                                <a:latin typeface="Cambria Math"/>
                              </a:rPr>
                              <m:t>𝒊</m:t>
                            </m:r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</a:rPr>
                              <m:t>𝒕</m:t>
                            </m:r>
                          </m:e>
                        </m:d>
                      </m:e>
                      <m:sup>
                        <m:r>
                          <a:rPr lang="cs-CZ" sz="2800" b="1" i="1" smtClean="0">
                            <a:latin typeface="Cambria Math"/>
                          </a:rPr>
                          <m:t>𝒏</m:t>
                        </m:r>
                      </m:sup>
                    </m:sSup>
                  </m:oMath>
                </a14:m>
                <a:endParaRPr lang="cs-CZ" sz="2800" b="1" dirty="0" smtClean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7313" y="3841884"/>
                <a:ext cx="7081234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289" b="-20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899592" y="5301208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chemeClr val="accent5"/>
                </a:solidFill>
                <a:latin typeface="Amienne" pitchFamily="82" charset="0"/>
              </a:rPr>
              <a:t>2</a:t>
            </a:r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 roky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5301208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12 let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5301208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25 let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45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2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9" grpId="0" animBg="1"/>
      <p:bldP spid="13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77274" y="548680"/>
            <a:ext cx="5589452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Kombinované úrokování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7313" y="1887215"/>
            <a:ext cx="75552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používáno pokud je úrokovací doba rovna</a:t>
            </a:r>
          </a:p>
          <a:p>
            <a:r>
              <a:rPr lang="cs-CZ" sz="2400" dirty="0" smtClean="0"/>
              <a:t>několika celým úrokovacím obdobím a ještě části </a:t>
            </a:r>
          </a:p>
          <a:p>
            <a:r>
              <a:rPr lang="cs-CZ" sz="2400" dirty="0" smtClean="0"/>
              <a:t>úrokovacího období (např. několik let a několik dní) :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7313" y="3789040"/>
            <a:ext cx="77332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Jde o kombinaci jednoduchého a složeného úrokování.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4653136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Od 12. dubna 2012 do 12. listopadu 2016.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6498" y="5852447"/>
            <a:ext cx="3799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do konce roku 2012 …. jednoduché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608684" y="6221779"/>
            <a:ext cx="2547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2013 – 2015 …. </a:t>
            </a:r>
            <a:r>
              <a:rPr lang="cs-CZ" dirty="0" smtClean="0"/>
              <a:t>složené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879013"/>
            <a:ext cx="3611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do listopadu 2016 …. jednoduché</a:t>
            </a:r>
          </a:p>
          <a:p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5496" y="5668798"/>
            <a:ext cx="9036496" cy="1072570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342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2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2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3" grpId="0"/>
      <p:bldP spid="9" grpId="0"/>
      <p:bldP spid="5" grpId="0"/>
      <p:bldP spid="6" grpId="0"/>
      <p:bldP spid="11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69542" y="548680"/>
            <a:ext cx="2804916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Daň z úroku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7313" y="1887215"/>
            <a:ext cx="73237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Daň z příjmu zdaňuje veškerý příjem fyzické osoby.</a:t>
            </a:r>
          </a:p>
          <a:p>
            <a:r>
              <a:rPr lang="cs-CZ" sz="2400" dirty="0" smtClean="0"/>
              <a:t>Proto také jsou i připsané úroky  zdaněny.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6775" y="3501008"/>
            <a:ext cx="3329201" cy="954107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Výši úroku musíme proto snížit o 15%.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 rot="19924325">
            <a:off x="5630816" y="3731259"/>
            <a:ext cx="26827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  <a:latin typeface="Amienne" pitchFamily="82" charset="0"/>
              </a:rPr>
              <a:t>další procenta</a:t>
            </a:r>
            <a:endParaRPr lang="cs-CZ" sz="6000" dirty="0">
              <a:solidFill>
                <a:schemeClr val="bg2">
                  <a:lumMod val="25000"/>
                </a:schemeClr>
              </a:solidFill>
              <a:latin typeface="Amienne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0299324">
            <a:off x="7003287" y="4394785"/>
            <a:ext cx="15523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/>
                </a:solidFill>
                <a:latin typeface="Amienne" pitchFamily="82" charset="0"/>
              </a:rPr>
              <a:t>- 15%</a:t>
            </a:r>
            <a:endParaRPr lang="cs-CZ" sz="6000" b="1" dirty="0">
              <a:solidFill>
                <a:schemeClr val="accent5"/>
              </a:solidFill>
              <a:latin typeface="Amienn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53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 animBg="1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90656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devátý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výkladu – finanční matematika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- úrokování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594</TotalTime>
  <Words>290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Úrokování</vt:lpstr>
      <vt:lpstr>Jednoduché úrokování</vt:lpstr>
      <vt:lpstr>Složené úrokování</vt:lpstr>
      <vt:lpstr>Kombinované úrokování</vt:lpstr>
      <vt:lpstr>Daň z úroku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67</cp:revision>
  <dcterms:created xsi:type="dcterms:W3CDTF">2011-11-21T15:50:20Z</dcterms:created>
  <dcterms:modified xsi:type="dcterms:W3CDTF">2013-06-02T17:59:55Z</dcterms:modified>
</cp:coreProperties>
</file>