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489" autoAdjust="0"/>
  </p:normalViewPr>
  <p:slideViewPr>
    <p:cSldViewPr>
      <p:cViewPr varScale="1">
        <p:scale>
          <a:sx n="71" d="100"/>
          <a:sy n="71" d="100"/>
        </p:scale>
        <p:origin x="-6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C7D017-AEB9-49CA-BA54-60398E84C29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E6D7A7-2FF5-4269-9B87-BC29BCF667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2E52EDD-B04F-4BBF-98F1-91FEB43C772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tupoun.files.wordpress.com/2010/03/troll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03587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VY_32_INOVACE_11C_14_Slovní úlohy o pohybu II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1.2.2013 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žáky seznamuje s řešením „náročnějších“ úloh o pohybu. Uvedené řešení postupnými kroky navádí žáky k vyřešení úlohy. Poslední úlohu již „zdatní“ žáci řeší samostatně, pro ostatní je uvedeno opět podrobné řešení, které mohou v určitém kroku opustit a úlohu dořešit samostatně.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7772400" cy="1285883"/>
          </a:xfrm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SLOVNÍ ÚLOHY O POHYBU II.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8434" name="Picture 2" descr="http://krasnaauta.nazory.cz/auta/Bugatti_Veyr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571744"/>
            <a:ext cx="4595801" cy="3446851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428992" y="2071678"/>
            <a:ext cx="20692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Bugatti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Veyron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2214546" y="6072206"/>
            <a:ext cx="466364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 smtClean="0"/>
              <a:t>nejvyšší rychlost: 252.2 </a:t>
            </a:r>
            <a:r>
              <a:rPr lang="cs-CZ" sz="2200" dirty="0" err="1" smtClean="0"/>
              <a:t>mph</a:t>
            </a:r>
            <a:r>
              <a:rPr lang="cs-CZ" sz="2200" dirty="0" smtClean="0"/>
              <a:t>, 1001 koní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1"/>
          <p:cNvSpPr txBox="1">
            <a:spLocks noChangeArrowheads="1"/>
          </p:cNvSpPr>
          <p:nvPr/>
        </p:nvSpPr>
        <p:spPr bwMode="auto">
          <a:xfrm>
            <a:off x="571472" y="142852"/>
            <a:ext cx="2286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Začínáme …</a:t>
            </a:r>
          </a:p>
        </p:txBody>
      </p:sp>
      <p:pic>
        <p:nvPicPr>
          <p:cNvPr id="28675" name="Picture 2" descr="http://tupoun.files.wordpress.com/2010/03/troll.jpg?w=510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3143250"/>
            <a:ext cx="3357562" cy="287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6" name="Obdélník 5"/>
          <p:cNvSpPr>
            <a:spLocks noChangeArrowheads="1"/>
          </p:cNvSpPr>
          <p:nvPr/>
        </p:nvSpPr>
        <p:spPr bwMode="auto">
          <a:xfrm>
            <a:off x="571472" y="642918"/>
            <a:ext cx="7858125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Pan Oto Rychlý, majitel zánovního </a:t>
            </a:r>
            <a:r>
              <a:rPr lang="cs-CZ" sz="2000" b="1" dirty="0" err="1">
                <a:latin typeface="Calibri" pitchFamily="34" charset="0"/>
              </a:rPr>
              <a:t>Maserati</a:t>
            </a:r>
            <a:r>
              <a:rPr lang="cs-CZ" sz="2000" b="1" dirty="0">
                <a:latin typeface="Calibri" pitchFamily="34" charset="0"/>
              </a:rPr>
              <a:t>, který při jízdě městem dodržoval sníženou rychlost 30km/h, zastavil na červenou  a svůj zrak soustředil na půvabnou cyklistku Paris Přeslušnou. Na semaforu se objevila zelená a oba svoje stroje uvedli současně do pohybu. Oto ujel 1,5km a zastavil </a:t>
            </a:r>
            <a:r>
              <a:rPr lang="cs-CZ" sz="2000" b="1" dirty="0" smtClean="0">
                <a:latin typeface="Calibri" pitchFamily="34" charset="0"/>
              </a:rPr>
              <a:t>u okraje </a:t>
            </a:r>
            <a:r>
              <a:rPr lang="cs-CZ" sz="2000" b="1" dirty="0">
                <a:latin typeface="Calibri" pitchFamily="34" charset="0"/>
              </a:rPr>
              <a:t>silnice a čekal na sličnou Paris  s přáním získat od ní alespoň telefonní číslo. Paris ho bez povšimnutí minula za 3min. Jakou průměrnou rychlostí se pohybuje Paris?</a:t>
            </a:r>
          </a:p>
        </p:txBody>
      </p:sp>
      <p:sp>
        <p:nvSpPr>
          <p:cNvPr id="28677" name="TextovéPole 6"/>
          <p:cNvSpPr txBox="1">
            <a:spLocks noChangeArrowheads="1"/>
          </p:cNvSpPr>
          <p:nvPr/>
        </p:nvSpPr>
        <p:spPr bwMode="auto">
          <a:xfrm>
            <a:off x="1643063" y="3000375"/>
            <a:ext cx="521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A. Pozorně si přečti text (několikrát)!!! </a:t>
            </a:r>
          </a:p>
        </p:txBody>
      </p:sp>
      <p:sp>
        <p:nvSpPr>
          <p:cNvPr id="28678" name="TextovéPole 7"/>
          <p:cNvSpPr txBox="1">
            <a:spLocks noChangeArrowheads="1"/>
          </p:cNvSpPr>
          <p:nvPr/>
        </p:nvSpPr>
        <p:spPr bwMode="auto">
          <a:xfrm>
            <a:off x="571500" y="3643313"/>
            <a:ext cx="7643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B. Situaci si načrtni. Do náčrtu si poznamenej důležité údaje (v, s, t)!!! </a:t>
            </a:r>
          </a:p>
        </p:txBody>
      </p:sp>
      <p:pic>
        <p:nvPicPr>
          <p:cNvPr id="28679" name="Picture 2" descr="http://www.ce-fix.cz/images/Semafor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63" y="4500563"/>
            <a:ext cx="552450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>
            <a:off x="2143125" y="4714875"/>
            <a:ext cx="4429125" cy="1588"/>
          </a:xfrm>
          <a:prstGeom prst="straightConnector1">
            <a:avLst/>
          </a:prstGeom>
          <a:ln w="38100">
            <a:solidFill>
              <a:schemeClr val="tx1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214563" y="5357813"/>
            <a:ext cx="4357687" cy="1587"/>
          </a:xfrm>
          <a:prstGeom prst="straightConnector1">
            <a:avLst/>
          </a:prstGeom>
          <a:ln w="38100">
            <a:solidFill>
              <a:srgbClr val="E224B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82" name="TextovéPole 17"/>
          <p:cNvSpPr txBox="1">
            <a:spLocks noChangeArrowheads="1"/>
          </p:cNvSpPr>
          <p:nvPr/>
        </p:nvSpPr>
        <p:spPr bwMode="auto">
          <a:xfrm>
            <a:off x="2428875" y="4214813"/>
            <a:ext cx="4357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s₁=1,5km   v₁=30km/h   t₁=?h</a:t>
            </a:r>
          </a:p>
        </p:txBody>
      </p:sp>
      <p:sp>
        <p:nvSpPr>
          <p:cNvPr id="28683" name="TextovéPole 18"/>
          <p:cNvSpPr txBox="1">
            <a:spLocks noChangeArrowheads="1"/>
          </p:cNvSpPr>
          <p:nvPr/>
        </p:nvSpPr>
        <p:spPr bwMode="auto">
          <a:xfrm>
            <a:off x="2500313" y="5500688"/>
            <a:ext cx="43576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E224B0"/>
                </a:solidFill>
                <a:latin typeface="Calibri" pitchFamily="34" charset="0"/>
              </a:rPr>
              <a:t>s₂=1,5km   v₂=?km/h   t₂=?h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  <p:bldP spid="28677" grpId="0"/>
      <p:bldP spid="28678" grpId="0"/>
      <p:bldP spid="28682" grpId="0"/>
      <p:bldP spid="2868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ovéPole 6"/>
          <p:cNvSpPr txBox="1">
            <a:spLocks noChangeArrowheads="1"/>
          </p:cNvSpPr>
          <p:nvPr/>
        </p:nvSpPr>
        <p:spPr bwMode="auto">
          <a:xfrm>
            <a:off x="1785938" y="285750"/>
            <a:ext cx="521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A. Pozorně si přečti text (několikrát)!!! </a:t>
            </a:r>
          </a:p>
        </p:txBody>
      </p:sp>
      <p:sp>
        <p:nvSpPr>
          <p:cNvPr id="29699" name="TextovéPole 7"/>
          <p:cNvSpPr txBox="1">
            <a:spLocks noChangeArrowheads="1"/>
          </p:cNvSpPr>
          <p:nvPr/>
        </p:nvSpPr>
        <p:spPr bwMode="auto">
          <a:xfrm>
            <a:off x="714375" y="714375"/>
            <a:ext cx="7643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B. Situaci si načrtni. Do náčrtu si poznamenej důležité údaje (v, s, t)!!! </a:t>
            </a:r>
          </a:p>
        </p:txBody>
      </p:sp>
      <p:grpSp>
        <p:nvGrpSpPr>
          <p:cNvPr id="2" name="Skupina 11"/>
          <p:cNvGrpSpPr>
            <a:grpSpLocks/>
          </p:cNvGrpSpPr>
          <p:nvPr/>
        </p:nvGrpSpPr>
        <p:grpSpPr bwMode="auto">
          <a:xfrm>
            <a:off x="1785938" y="1214438"/>
            <a:ext cx="5214937" cy="1685925"/>
            <a:chOff x="1643042" y="4214818"/>
            <a:chExt cx="5214974" cy="1685994"/>
          </a:xfrm>
        </p:grpSpPr>
        <p:pic>
          <p:nvPicPr>
            <p:cNvPr id="29710" name="Picture 2" descr="http://www.ce-fix.cz/images/Semafor.gi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643042" y="4500570"/>
              <a:ext cx="552447" cy="1072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0" name="Přímá spojovací šipka 9"/>
            <p:cNvCxnSpPr/>
            <p:nvPr/>
          </p:nvCxnSpPr>
          <p:spPr>
            <a:xfrm>
              <a:off x="2143108" y="4714900"/>
              <a:ext cx="4429156" cy="158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/>
            <p:nvPr/>
          </p:nvCxnSpPr>
          <p:spPr>
            <a:xfrm>
              <a:off x="2214546" y="5357865"/>
              <a:ext cx="4357718" cy="1587"/>
            </a:xfrm>
            <a:prstGeom prst="straightConnector1">
              <a:avLst/>
            </a:prstGeom>
            <a:ln w="38100">
              <a:solidFill>
                <a:srgbClr val="E224B0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713" name="TextovéPole 17"/>
            <p:cNvSpPr txBox="1">
              <a:spLocks noChangeArrowheads="1"/>
            </p:cNvSpPr>
            <p:nvPr/>
          </p:nvSpPr>
          <p:spPr bwMode="auto">
            <a:xfrm>
              <a:off x="2428860" y="4214818"/>
              <a:ext cx="435771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latin typeface="Calibri" pitchFamily="34" charset="0"/>
                </a:rPr>
                <a:t>s₁=1,5km   v₁=30km/h   t₁=?h</a:t>
              </a:r>
            </a:p>
          </p:txBody>
        </p:sp>
        <p:sp>
          <p:nvSpPr>
            <p:cNvPr id="29714" name="TextovéPole 18"/>
            <p:cNvSpPr txBox="1">
              <a:spLocks noChangeArrowheads="1"/>
            </p:cNvSpPr>
            <p:nvPr/>
          </p:nvSpPr>
          <p:spPr bwMode="auto">
            <a:xfrm>
              <a:off x="2500298" y="5500702"/>
              <a:ext cx="435771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solidFill>
                    <a:srgbClr val="E224B0"/>
                  </a:solidFill>
                  <a:latin typeface="Calibri" pitchFamily="34" charset="0"/>
                </a:rPr>
                <a:t>s₂=1,5km   v₂=?km/h   t₂=?h</a:t>
              </a:r>
            </a:p>
          </p:txBody>
        </p:sp>
      </p:grpSp>
      <p:sp>
        <p:nvSpPr>
          <p:cNvPr id="29701" name="TextovéPole 12"/>
          <p:cNvSpPr txBox="1">
            <a:spLocks noChangeArrowheads="1"/>
          </p:cNvSpPr>
          <p:nvPr/>
        </p:nvSpPr>
        <p:spPr bwMode="auto">
          <a:xfrm>
            <a:off x="6215063" y="3714750"/>
            <a:ext cx="2214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neznámé: t₁, </a:t>
            </a:r>
            <a:r>
              <a:rPr lang="cs-CZ" sz="2000" b="1" dirty="0" err="1">
                <a:latin typeface="Calibri" pitchFamily="34" charset="0"/>
              </a:rPr>
              <a:t>t</a:t>
            </a:r>
            <a:r>
              <a:rPr lang="cs-CZ" sz="2000" b="1" dirty="0">
                <a:latin typeface="Calibri" pitchFamily="34" charset="0"/>
              </a:rPr>
              <a:t>₂, v₂</a:t>
            </a:r>
          </a:p>
        </p:txBody>
      </p:sp>
      <p:sp>
        <p:nvSpPr>
          <p:cNvPr id="29702" name="TextovéPole 13"/>
          <p:cNvSpPr txBox="1">
            <a:spLocks noChangeArrowheads="1"/>
          </p:cNvSpPr>
          <p:nvPr/>
        </p:nvSpPr>
        <p:spPr bwMode="auto">
          <a:xfrm>
            <a:off x="642938" y="4500563"/>
            <a:ext cx="22145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s₁ = 1,5km	</a:t>
            </a:r>
          </a:p>
          <a:p>
            <a:r>
              <a:rPr lang="cs-CZ" sz="2000" b="1" u="sng" dirty="0">
                <a:latin typeface="Calibri" pitchFamily="34" charset="0"/>
              </a:rPr>
              <a:t>v₁ = 30km/h</a:t>
            </a:r>
          </a:p>
          <a:p>
            <a:r>
              <a:rPr lang="cs-CZ" sz="2000" b="1" dirty="0">
                <a:latin typeface="Calibri" pitchFamily="34" charset="0"/>
              </a:rPr>
              <a:t>t₁ = x h</a:t>
            </a:r>
          </a:p>
        </p:txBody>
      </p:sp>
      <p:sp>
        <p:nvSpPr>
          <p:cNvPr id="29703" name="TextovéPole 14"/>
          <p:cNvSpPr txBox="1">
            <a:spLocks noChangeArrowheads="1"/>
          </p:cNvSpPr>
          <p:nvPr/>
        </p:nvSpPr>
        <p:spPr bwMode="auto">
          <a:xfrm>
            <a:off x="3643313" y="3857625"/>
            <a:ext cx="238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29704" name="TextovéPole 20"/>
          <p:cNvSpPr txBox="1">
            <a:spLocks noChangeArrowheads="1"/>
          </p:cNvSpPr>
          <p:nvPr/>
        </p:nvSpPr>
        <p:spPr bwMode="auto">
          <a:xfrm>
            <a:off x="3286125" y="3286125"/>
            <a:ext cx="2143125" cy="8302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        s₁ = </a:t>
            </a:r>
            <a:r>
              <a:rPr lang="cs-CZ" sz="2400" b="1" dirty="0" err="1">
                <a:solidFill>
                  <a:srgbClr val="E224B0"/>
                </a:solidFill>
                <a:latin typeface="Calibri" pitchFamily="34" charset="0"/>
              </a:rPr>
              <a:t>s</a:t>
            </a:r>
            <a:r>
              <a:rPr lang="cs-CZ" sz="2400" b="1" dirty="0">
                <a:solidFill>
                  <a:srgbClr val="E224B0"/>
                </a:solidFill>
                <a:latin typeface="Calibri" pitchFamily="34" charset="0"/>
              </a:rPr>
              <a:t>₂</a:t>
            </a:r>
          </a:p>
          <a:p>
            <a:r>
              <a:rPr lang="cs-CZ" sz="2400" b="1" dirty="0">
                <a:latin typeface="Calibri" pitchFamily="34" charset="0"/>
              </a:rPr>
              <a:t>  t₁ . v₁ = </a:t>
            </a:r>
            <a:r>
              <a:rPr lang="cs-CZ" sz="2400" b="1" dirty="0">
                <a:solidFill>
                  <a:srgbClr val="E224B0"/>
                </a:solidFill>
                <a:latin typeface="Calibri" pitchFamily="34" charset="0"/>
              </a:rPr>
              <a:t>t₂ . v₂ </a:t>
            </a:r>
            <a:endParaRPr lang="cs-CZ" sz="2400" dirty="0">
              <a:solidFill>
                <a:srgbClr val="E224B0"/>
              </a:solidFill>
              <a:latin typeface="Calibri" pitchFamily="34" charset="0"/>
            </a:endParaRPr>
          </a:p>
        </p:txBody>
      </p:sp>
      <p:sp>
        <p:nvSpPr>
          <p:cNvPr id="22" name="Šipka dolů 21"/>
          <p:cNvSpPr/>
          <p:nvPr/>
        </p:nvSpPr>
        <p:spPr>
          <a:xfrm>
            <a:off x="4143375" y="3000375"/>
            <a:ext cx="214313" cy="214313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706" name="TextovéPole 22"/>
          <p:cNvSpPr txBox="1">
            <a:spLocks noChangeArrowheads="1"/>
          </p:cNvSpPr>
          <p:nvPr/>
        </p:nvSpPr>
        <p:spPr bwMode="auto">
          <a:xfrm>
            <a:off x="2428875" y="4500563"/>
            <a:ext cx="20034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t₁ = s₁ : v₁</a:t>
            </a:r>
          </a:p>
          <a:p>
            <a:r>
              <a:rPr lang="cs-CZ" sz="2000" b="1" dirty="0">
                <a:latin typeface="Calibri" pitchFamily="34" charset="0"/>
              </a:rPr>
              <a:t>x = 1,5 : 30 = 0,05</a:t>
            </a:r>
          </a:p>
          <a:p>
            <a:r>
              <a:rPr lang="cs-CZ" sz="2000" b="1" u="sng" dirty="0">
                <a:solidFill>
                  <a:srgbClr val="FF3300"/>
                </a:solidFill>
                <a:latin typeface="Calibri" pitchFamily="34" charset="0"/>
              </a:rPr>
              <a:t>t₁ = 0,05h = 3min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 flipH="1" flipV="1">
            <a:off x="2714625" y="5572125"/>
            <a:ext cx="15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Šrafovaná šipka doprava 27"/>
          <p:cNvSpPr/>
          <p:nvPr/>
        </p:nvSpPr>
        <p:spPr>
          <a:xfrm>
            <a:off x="5643563" y="3857625"/>
            <a:ext cx="428625" cy="214313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ný popisek 29"/>
          <p:cNvSpPr/>
          <p:nvPr/>
        </p:nvSpPr>
        <p:spPr>
          <a:xfrm>
            <a:off x="4786313" y="4429125"/>
            <a:ext cx="3857625" cy="1143000"/>
          </a:xfrm>
          <a:prstGeom prst="wedgeEllipseCallout">
            <a:avLst>
              <a:gd name="adj1" fmla="val -62898"/>
              <a:gd name="adj2" fmla="val 3207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Oto se  pohyboval od semaforu  do místa setkání 3min.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  <p:bldP spid="29702" grpId="0"/>
      <p:bldP spid="29704" grpId="0" animBg="1"/>
      <p:bldP spid="22" grpId="0" animBg="1"/>
      <p:bldP spid="29706" grpId="0"/>
      <p:bldP spid="28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2"/>
          <p:cNvSpPr txBox="1">
            <a:spLocks noChangeArrowheads="1"/>
          </p:cNvSpPr>
          <p:nvPr/>
        </p:nvSpPr>
        <p:spPr bwMode="auto">
          <a:xfrm>
            <a:off x="3643313" y="785813"/>
            <a:ext cx="2214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neznámé: t₁, t₂, v₂</a:t>
            </a:r>
          </a:p>
        </p:txBody>
      </p:sp>
      <p:sp>
        <p:nvSpPr>
          <p:cNvPr id="30723" name="TextovéPole 13"/>
          <p:cNvSpPr txBox="1">
            <a:spLocks noChangeArrowheads="1"/>
          </p:cNvSpPr>
          <p:nvPr/>
        </p:nvSpPr>
        <p:spPr bwMode="auto">
          <a:xfrm>
            <a:off x="642938" y="1714500"/>
            <a:ext cx="22145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s₁ = 1,5km	</a:t>
            </a:r>
          </a:p>
          <a:p>
            <a:r>
              <a:rPr lang="cs-CZ" sz="2000" b="1" u="sng">
                <a:latin typeface="Calibri" pitchFamily="34" charset="0"/>
              </a:rPr>
              <a:t>v₁ = 30km/h</a:t>
            </a:r>
          </a:p>
          <a:p>
            <a:r>
              <a:rPr lang="cs-CZ" sz="2000" b="1">
                <a:latin typeface="Calibri" pitchFamily="34" charset="0"/>
              </a:rPr>
              <a:t>t₁ = x h</a:t>
            </a:r>
          </a:p>
        </p:txBody>
      </p:sp>
      <p:sp>
        <p:nvSpPr>
          <p:cNvPr id="30724" name="TextovéPole 14"/>
          <p:cNvSpPr txBox="1">
            <a:spLocks noChangeArrowheads="1"/>
          </p:cNvSpPr>
          <p:nvPr/>
        </p:nvSpPr>
        <p:spPr bwMode="auto">
          <a:xfrm>
            <a:off x="3643313" y="3857625"/>
            <a:ext cx="238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30725" name="TextovéPole 20"/>
          <p:cNvSpPr txBox="1">
            <a:spLocks noChangeArrowheads="1"/>
          </p:cNvSpPr>
          <p:nvPr/>
        </p:nvSpPr>
        <p:spPr bwMode="auto">
          <a:xfrm>
            <a:off x="642938" y="285750"/>
            <a:ext cx="2143125" cy="8302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       s₁ = </a:t>
            </a:r>
            <a:r>
              <a:rPr lang="cs-CZ" sz="2400" b="1">
                <a:solidFill>
                  <a:srgbClr val="E224B0"/>
                </a:solidFill>
                <a:latin typeface="Calibri" pitchFamily="34" charset="0"/>
              </a:rPr>
              <a:t>s₂</a:t>
            </a:r>
          </a:p>
          <a:p>
            <a:r>
              <a:rPr lang="cs-CZ" sz="2400" b="1">
                <a:latin typeface="Calibri" pitchFamily="34" charset="0"/>
              </a:rPr>
              <a:t>  t₁ . v₁ = </a:t>
            </a:r>
            <a:r>
              <a:rPr lang="cs-CZ" sz="2400" b="1">
                <a:solidFill>
                  <a:srgbClr val="E224B0"/>
                </a:solidFill>
                <a:latin typeface="Calibri" pitchFamily="34" charset="0"/>
              </a:rPr>
              <a:t>t₂ . v₂ </a:t>
            </a:r>
            <a:endParaRPr lang="cs-CZ" sz="2400">
              <a:solidFill>
                <a:srgbClr val="E224B0"/>
              </a:solidFill>
              <a:latin typeface="Calibri" pitchFamily="34" charset="0"/>
            </a:endParaRPr>
          </a:p>
        </p:txBody>
      </p:sp>
      <p:sp>
        <p:nvSpPr>
          <p:cNvPr id="30726" name="TextovéPole 22"/>
          <p:cNvSpPr txBox="1">
            <a:spLocks noChangeArrowheads="1"/>
          </p:cNvSpPr>
          <p:nvPr/>
        </p:nvSpPr>
        <p:spPr bwMode="auto">
          <a:xfrm>
            <a:off x="2786063" y="1714500"/>
            <a:ext cx="20034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t₁ = s₁ : v₁</a:t>
            </a:r>
          </a:p>
          <a:p>
            <a:r>
              <a:rPr lang="cs-CZ" sz="2000" b="1">
                <a:latin typeface="Calibri" pitchFamily="34" charset="0"/>
              </a:rPr>
              <a:t>x = 1,5 : 30 = 0,05</a:t>
            </a:r>
          </a:p>
          <a:p>
            <a:r>
              <a:rPr lang="cs-CZ" sz="2000" b="1" u="sng">
                <a:solidFill>
                  <a:srgbClr val="FF3300"/>
                </a:solidFill>
                <a:latin typeface="Calibri" pitchFamily="34" charset="0"/>
              </a:rPr>
              <a:t>t₁ = 0,05h = 3min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 flipH="1" flipV="1">
            <a:off x="2714625" y="5572125"/>
            <a:ext cx="15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Šrafovaná šipka doprava 27"/>
          <p:cNvSpPr/>
          <p:nvPr/>
        </p:nvSpPr>
        <p:spPr>
          <a:xfrm>
            <a:off x="3000375" y="857250"/>
            <a:ext cx="428625" cy="214313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ný popisek 29"/>
          <p:cNvSpPr/>
          <p:nvPr/>
        </p:nvSpPr>
        <p:spPr>
          <a:xfrm>
            <a:off x="5286375" y="1571625"/>
            <a:ext cx="3857625" cy="1143000"/>
          </a:xfrm>
          <a:prstGeom prst="wedgeEllipseCallout">
            <a:avLst>
              <a:gd name="adj1" fmla="val -62898"/>
              <a:gd name="adj2" fmla="val 32078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Oto se  pohyboval od semaforu  do místa setkání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3min</a:t>
            </a:r>
            <a:r>
              <a:rPr lang="cs-CZ" sz="20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0" name="Oválný popisek 19"/>
          <p:cNvSpPr/>
          <p:nvPr/>
        </p:nvSpPr>
        <p:spPr>
          <a:xfrm>
            <a:off x="2428875" y="3214688"/>
            <a:ext cx="3857625" cy="1357312"/>
          </a:xfrm>
          <a:prstGeom prst="wedgeEllipseCallout">
            <a:avLst>
              <a:gd name="adj1" fmla="val 76512"/>
              <a:gd name="adj2" fmla="val -99933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Jak dlouho se pohybovala Paris (t₂)???</a:t>
            </a:r>
          </a:p>
        </p:txBody>
      </p:sp>
      <p:sp>
        <p:nvSpPr>
          <p:cNvPr id="26" name="Obláček 25"/>
          <p:cNvSpPr/>
          <p:nvPr/>
        </p:nvSpPr>
        <p:spPr>
          <a:xfrm>
            <a:off x="214313" y="4786313"/>
            <a:ext cx="4714875" cy="1571625"/>
          </a:xfrm>
          <a:prstGeom prst="cloudCallout">
            <a:avLst>
              <a:gd name="adj1" fmla="val 25209"/>
              <a:gd name="adj2" fmla="val -695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Oto a Paris vyjeli od semaforu současně a Oto na ni ještě čekal 3min ….</a:t>
            </a:r>
          </a:p>
        </p:txBody>
      </p:sp>
      <p:sp>
        <p:nvSpPr>
          <p:cNvPr id="27" name="Oválný popisek 26"/>
          <p:cNvSpPr/>
          <p:nvPr/>
        </p:nvSpPr>
        <p:spPr>
          <a:xfrm>
            <a:off x="5214938" y="5286375"/>
            <a:ext cx="3214687" cy="755650"/>
          </a:xfrm>
          <a:prstGeom prst="wedgeEllipseCallout">
            <a:avLst>
              <a:gd name="adj1" fmla="val -104758"/>
              <a:gd name="adj2" fmla="val 9211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t₂=3min+</a:t>
            </a:r>
            <a:r>
              <a:rPr lang="cs-CZ" sz="2000" b="1" dirty="0">
                <a:solidFill>
                  <a:schemeClr val="bg1"/>
                </a:solidFill>
              </a:rPr>
              <a:t>3min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t₂=6min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1"/>
          <p:cNvGrpSpPr>
            <a:grpSpLocks/>
          </p:cNvGrpSpPr>
          <p:nvPr/>
        </p:nvGrpSpPr>
        <p:grpSpPr bwMode="auto">
          <a:xfrm>
            <a:off x="2000250" y="357188"/>
            <a:ext cx="5214938" cy="1685925"/>
            <a:chOff x="1643042" y="4214818"/>
            <a:chExt cx="5214974" cy="1685994"/>
          </a:xfrm>
        </p:grpSpPr>
        <p:pic>
          <p:nvPicPr>
            <p:cNvPr id="31757" name="Picture 2" descr="http://www.ce-fix.cz/images/Semafor.gi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643042" y="4500570"/>
              <a:ext cx="552447" cy="1072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0" name="Přímá spojovací šipka 9"/>
            <p:cNvCxnSpPr/>
            <p:nvPr/>
          </p:nvCxnSpPr>
          <p:spPr>
            <a:xfrm>
              <a:off x="2143108" y="4714900"/>
              <a:ext cx="4429156" cy="158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/>
            <p:nvPr/>
          </p:nvCxnSpPr>
          <p:spPr>
            <a:xfrm>
              <a:off x="2214546" y="5357865"/>
              <a:ext cx="4357718" cy="1587"/>
            </a:xfrm>
            <a:prstGeom prst="straightConnector1">
              <a:avLst/>
            </a:prstGeom>
            <a:ln w="38100">
              <a:solidFill>
                <a:srgbClr val="E224B0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760" name="TextovéPole 17"/>
            <p:cNvSpPr txBox="1">
              <a:spLocks noChangeArrowheads="1"/>
            </p:cNvSpPr>
            <p:nvPr/>
          </p:nvSpPr>
          <p:spPr bwMode="auto">
            <a:xfrm>
              <a:off x="2428860" y="4214818"/>
              <a:ext cx="435771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latin typeface="Calibri" pitchFamily="34" charset="0"/>
                </a:rPr>
                <a:t>s₁=1,5km   v₁=30km/h   t₁=?h</a:t>
              </a:r>
            </a:p>
          </p:txBody>
        </p:sp>
        <p:sp>
          <p:nvSpPr>
            <p:cNvPr id="31761" name="TextovéPole 18"/>
            <p:cNvSpPr txBox="1">
              <a:spLocks noChangeArrowheads="1"/>
            </p:cNvSpPr>
            <p:nvPr/>
          </p:nvSpPr>
          <p:spPr bwMode="auto">
            <a:xfrm>
              <a:off x="2500298" y="5500702"/>
              <a:ext cx="435771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solidFill>
                    <a:srgbClr val="E224B0"/>
                  </a:solidFill>
                  <a:latin typeface="Calibri" pitchFamily="34" charset="0"/>
                </a:rPr>
                <a:t>s₂=1,5km   v₂=?km/h   t₂=?h</a:t>
              </a:r>
            </a:p>
          </p:txBody>
        </p:sp>
      </p:grpSp>
      <p:sp>
        <p:nvSpPr>
          <p:cNvPr id="31747" name="TextovéPole 12"/>
          <p:cNvSpPr txBox="1">
            <a:spLocks noChangeArrowheads="1"/>
          </p:cNvSpPr>
          <p:nvPr/>
        </p:nvSpPr>
        <p:spPr bwMode="auto">
          <a:xfrm>
            <a:off x="6143625" y="3000375"/>
            <a:ext cx="2214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neznámé: t₁, t₂, v₂</a:t>
            </a:r>
          </a:p>
        </p:txBody>
      </p:sp>
      <p:sp>
        <p:nvSpPr>
          <p:cNvPr id="31748" name="TextovéPole 13"/>
          <p:cNvSpPr txBox="1">
            <a:spLocks noChangeArrowheads="1"/>
          </p:cNvSpPr>
          <p:nvPr/>
        </p:nvSpPr>
        <p:spPr bwMode="auto">
          <a:xfrm>
            <a:off x="642938" y="3714750"/>
            <a:ext cx="22145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s₁ = 1,5km	</a:t>
            </a:r>
          </a:p>
          <a:p>
            <a:r>
              <a:rPr lang="cs-CZ" sz="2000" b="1" u="sng">
                <a:latin typeface="Calibri" pitchFamily="34" charset="0"/>
              </a:rPr>
              <a:t>v₁ = 30km/h</a:t>
            </a:r>
          </a:p>
          <a:p>
            <a:r>
              <a:rPr lang="cs-CZ" sz="2000" b="1">
                <a:latin typeface="Calibri" pitchFamily="34" charset="0"/>
              </a:rPr>
              <a:t>t₁ = x h</a:t>
            </a:r>
          </a:p>
        </p:txBody>
      </p:sp>
      <p:sp>
        <p:nvSpPr>
          <p:cNvPr id="31749" name="TextovéPole 14"/>
          <p:cNvSpPr txBox="1">
            <a:spLocks noChangeArrowheads="1"/>
          </p:cNvSpPr>
          <p:nvPr/>
        </p:nvSpPr>
        <p:spPr bwMode="auto">
          <a:xfrm>
            <a:off x="3643313" y="3857625"/>
            <a:ext cx="238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31750" name="TextovéPole 20"/>
          <p:cNvSpPr txBox="1">
            <a:spLocks noChangeArrowheads="1"/>
          </p:cNvSpPr>
          <p:nvPr/>
        </p:nvSpPr>
        <p:spPr bwMode="auto">
          <a:xfrm>
            <a:off x="3286125" y="2500313"/>
            <a:ext cx="2143125" cy="8302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       s₁ = </a:t>
            </a:r>
            <a:r>
              <a:rPr lang="cs-CZ" sz="2400" b="1">
                <a:solidFill>
                  <a:srgbClr val="E224B0"/>
                </a:solidFill>
                <a:latin typeface="Calibri" pitchFamily="34" charset="0"/>
              </a:rPr>
              <a:t>s₂</a:t>
            </a:r>
          </a:p>
          <a:p>
            <a:r>
              <a:rPr lang="cs-CZ" sz="2400" b="1">
                <a:latin typeface="Calibri" pitchFamily="34" charset="0"/>
              </a:rPr>
              <a:t>  t₁ . v₁ = </a:t>
            </a:r>
            <a:r>
              <a:rPr lang="cs-CZ" sz="2400" b="1">
                <a:solidFill>
                  <a:srgbClr val="E224B0"/>
                </a:solidFill>
                <a:latin typeface="Calibri" pitchFamily="34" charset="0"/>
              </a:rPr>
              <a:t>t₂ . v₂ </a:t>
            </a:r>
            <a:endParaRPr lang="cs-CZ" sz="2400">
              <a:solidFill>
                <a:srgbClr val="E224B0"/>
              </a:solidFill>
              <a:latin typeface="Calibri" pitchFamily="34" charset="0"/>
            </a:endParaRPr>
          </a:p>
        </p:txBody>
      </p:sp>
      <p:sp>
        <p:nvSpPr>
          <p:cNvPr id="22" name="Šipka dolů 21"/>
          <p:cNvSpPr/>
          <p:nvPr/>
        </p:nvSpPr>
        <p:spPr>
          <a:xfrm>
            <a:off x="4143375" y="2214563"/>
            <a:ext cx="214313" cy="214312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52" name="TextovéPole 22"/>
          <p:cNvSpPr txBox="1">
            <a:spLocks noChangeArrowheads="1"/>
          </p:cNvSpPr>
          <p:nvPr/>
        </p:nvSpPr>
        <p:spPr bwMode="auto">
          <a:xfrm>
            <a:off x="2500313" y="3714750"/>
            <a:ext cx="20034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t₁ = s₁ : v₁</a:t>
            </a:r>
          </a:p>
          <a:p>
            <a:r>
              <a:rPr lang="cs-CZ" sz="2000" b="1">
                <a:latin typeface="Calibri" pitchFamily="34" charset="0"/>
              </a:rPr>
              <a:t>x = 1,5 : 30 = 0,05</a:t>
            </a:r>
          </a:p>
          <a:p>
            <a:r>
              <a:rPr lang="cs-CZ" sz="2000" b="1" u="sng">
                <a:solidFill>
                  <a:srgbClr val="FF0000"/>
                </a:solidFill>
                <a:latin typeface="Calibri" pitchFamily="34" charset="0"/>
              </a:rPr>
              <a:t>t₁ = 0,05h = 3min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 flipH="1" flipV="1">
            <a:off x="2714625" y="5572125"/>
            <a:ext cx="15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Šrafovaná šipka doprava 27"/>
          <p:cNvSpPr/>
          <p:nvPr/>
        </p:nvSpPr>
        <p:spPr>
          <a:xfrm>
            <a:off x="5572125" y="3071813"/>
            <a:ext cx="428625" cy="214312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55" name="TextovéPole 19"/>
          <p:cNvSpPr txBox="1">
            <a:spLocks noChangeArrowheads="1"/>
          </p:cNvSpPr>
          <p:nvPr/>
        </p:nvSpPr>
        <p:spPr bwMode="auto">
          <a:xfrm>
            <a:off x="5072063" y="3714750"/>
            <a:ext cx="192405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t₂ = t₁ + 3min</a:t>
            </a:r>
          </a:p>
          <a:p>
            <a:r>
              <a:rPr lang="cs-CZ" sz="2000" b="1">
                <a:latin typeface="Calibri" pitchFamily="34" charset="0"/>
              </a:rPr>
              <a:t>t₂ = 3min + 3min</a:t>
            </a:r>
          </a:p>
          <a:p>
            <a:r>
              <a:rPr lang="cs-CZ" sz="2000" b="1" u="sng">
                <a:solidFill>
                  <a:srgbClr val="FF0000"/>
                </a:solidFill>
                <a:latin typeface="Calibri" pitchFamily="34" charset="0"/>
              </a:rPr>
              <a:t>t₂ = 6min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1756" name="TextovéPole 25"/>
          <p:cNvSpPr txBox="1">
            <a:spLocks noChangeArrowheads="1"/>
          </p:cNvSpPr>
          <p:nvPr/>
        </p:nvSpPr>
        <p:spPr bwMode="auto">
          <a:xfrm>
            <a:off x="571500" y="5715000"/>
            <a:ext cx="6543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C. Údaje z textu a dopočítané hodnoty zapíšeme do tabulky.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1"/>
          <p:cNvSpPr txBox="1">
            <a:spLocks noChangeArrowheads="1"/>
          </p:cNvSpPr>
          <p:nvPr/>
        </p:nvSpPr>
        <p:spPr bwMode="auto">
          <a:xfrm>
            <a:off x="571500" y="357188"/>
            <a:ext cx="6543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C. Údaje z textu a dopočítané hodnoty zapíšeme do tabulky.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71625" y="1071563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Oto Rychlý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Paris Přeslušná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30 km/h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x km/h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</a:t>
                      </a:r>
                      <a:r>
                        <a:rPr lang="cs-CZ" sz="2000" b="0" dirty="0" smtClean="0"/>
                        <a:t>3min</a:t>
                      </a:r>
                      <a:r>
                        <a:rPr lang="cs-CZ" sz="2000" b="1" dirty="0" smtClean="0"/>
                        <a:t> = 1/20 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</a:t>
                      </a:r>
                      <a:r>
                        <a:rPr lang="cs-CZ" sz="2000" b="0" dirty="0" smtClean="0"/>
                        <a:t> 6min</a:t>
                      </a:r>
                      <a:r>
                        <a:rPr lang="cs-CZ" sz="2000" b="1" dirty="0" smtClean="0"/>
                        <a:t> = 1/10 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(</a:t>
                      </a:r>
                      <a:r>
                        <a:rPr lang="cs-CZ" sz="2000" b="1" dirty="0" smtClean="0"/>
                        <a:t>30 . 1/20) km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(x</a:t>
                      </a:r>
                      <a:r>
                        <a:rPr lang="cs-CZ" sz="2000" b="1" baseline="0" dirty="0" smtClean="0"/>
                        <a:t> . 2/15) km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2793" name="TextovéPole 5"/>
          <p:cNvSpPr txBox="1">
            <a:spLocks noChangeArrowheads="1"/>
          </p:cNvSpPr>
          <p:nvPr/>
        </p:nvSpPr>
        <p:spPr bwMode="auto">
          <a:xfrm>
            <a:off x="642938" y="3000375"/>
            <a:ext cx="3789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D. Sestavíme rovnici a vyřešíme ji.</a:t>
            </a:r>
          </a:p>
        </p:txBody>
      </p:sp>
      <p:sp>
        <p:nvSpPr>
          <p:cNvPr id="32794" name="TextovéPole 6"/>
          <p:cNvSpPr txBox="1">
            <a:spLocks noChangeArrowheads="1"/>
          </p:cNvSpPr>
          <p:nvPr/>
        </p:nvSpPr>
        <p:spPr bwMode="auto">
          <a:xfrm>
            <a:off x="714375" y="3500438"/>
            <a:ext cx="4214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Uvědomíme si vztahy mezi veličinami.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5000625" y="3571875"/>
            <a:ext cx="285750" cy="142875"/>
          </a:xfrm>
          <a:prstGeom prst="rightArrow">
            <a:avLst/>
          </a:prstGeom>
          <a:solidFill>
            <a:srgbClr val="F9616C"/>
          </a:solidFill>
          <a:ln>
            <a:solidFill>
              <a:srgbClr val="F961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5050"/>
              </a:solidFill>
            </a:endParaRPr>
          </a:p>
        </p:txBody>
      </p:sp>
      <p:sp>
        <p:nvSpPr>
          <p:cNvPr id="32796" name="TextovéPole 10"/>
          <p:cNvSpPr txBox="1">
            <a:spLocks noChangeArrowheads="1"/>
          </p:cNvSpPr>
          <p:nvPr/>
        </p:nvSpPr>
        <p:spPr bwMode="auto">
          <a:xfrm>
            <a:off x="5500688" y="3429000"/>
            <a:ext cx="1571625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     s₁ = </a:t>
            </a:r>
            <a:r>
              <a:rPr lang="cs-CZ" sz="2400" b="1" dirty="0" err="1">
                <a:solidFill>
                  <a:srgbClr val="E224B0"/>
                </a:solidFill>
                <a:latin typeface="Calibri" pitchFamily="34" charset="0"/>
              </a:rPr>
              <a:t>s</a:t>
            </a:r>
            <a:r>
              <a:rPr lang="cs-CZ" sz="2400" b="1" dirty="0">
                <a:solidFill>
                  <a:srgbClr val="E224B0"/>
                </a:solidFill>
                <a:latin typeface="Calibri" pitchFamily="34" charset="0"/>
              </a:rPr>
              <a:t>₂</a:t>
            </a:r>
          </a:p>
        </p:txBody>
      </p:sp>
      <p:sp>
        <p:nvSpPr>
          <p:cNvPr id="32797" name="TextovéPole 12"/>
          <p:cNvSpPr txBox="1">
            <a:spLocks noChangeArrowheads="1"/>
          </p:cNvSpPr>
          <p:nvPr/>
        </p:nvSpPr>
        <p:spPr bwMode="auto">
          <a:xfrm>
            <a:off x="5143500" y="3929063"/>
            <a:ext cx="3214688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30 . 1/20 = x . 1/10</a:t>
            </a:r>
          </a:p>
          <a:p>
            <a:r>
              <a:rPr lang="cs-CZ" sz="2000" b="1" dirty="0">
                <a:latin typeface="Calibri" pitchFamily="34" charset="0"/>
              </a:rPr>
              <a:t>           1,5 = x . 1/10</a:t>
            </a:r>
          </a:p>
          <a:p>
            <a:r>
              <a:rPr lang="cs-CZ" sz="2000" b="1" dirty="0">
                <a:latin typeface="Calibri" pitchFamily="34" charset="0"/>
              </a:rPr>
              <a:t>1,5 : 1/10 = x</a:t>
            </a:r>
          </a:p>
          <a:p>
            <a:r>
              <a:rPr lang="cs-CZ" sz="2000" b="1" dirty="0">
                <a:latin typeface="Calibri" pitchFamily="34" charset="0"/>
              </a:rPr>
              <a:t>1,5 . 10/1 = x</a:t>
            </a:r>
          </a:p>
          <a:p>
            <a:r>
              <a:rPr lang="cs-CZ" sz="2000" b="1" dirty="0">
                <a:latin typeface="Calibri" pitchFamily="34" charset="0"/>
              </a:rPr>
              <a:t>              15 = x</a:t>
            </a:r>
          </a:p>
          <a:p>
            <a:r>
              <a:rPr lang="cs-CZ" sz="2000" b="1" dirty="0">
                <a:solidFill>
                  <a:srgbClr val="FF3300"/>
                </a:solidFill>
                <a:latin typeface="Calibri" pitchFamily="34" charset="0"/>
              </a:rPr>
              <a:t>               </a:t>
            </a:r>
            <a:r>
              <a:rPr lang="cs-CZ" sz="2000" b="1" u="sng" dirty="0">
                <a:solidFill>
                  <a:srgbClr val="FF3300"/>
                </a:solidFill>
                <a:latin typeface="Calibri" pitchFamily="34" charset="0"/>
              </a:rPr>
              <a:t>v₂ = 15km/h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57356" y="5429264"/>
            <a:ext cx="1285884" cy="7143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00100" y="4500570"/>
            <a:ext cx="1271590" cy="1057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14744" y="1500174"/>
            <a:ext cx="1928826" cy="1071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86446" y="1500174"/>
            <a:ext cx="1928826" cy="1071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2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2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2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2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2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2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93" grpId="0"/>
      <p:bldP spid="32794" grpId="0"/>
      <p:bldP spid="8" grpId="0" animBg="1"/>
      <p:bldP spid="32796" grpId="0" animBg="1"/>
      <p:bldP spid="32797" grpId="0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ovéPole 1"/>
          <p:cNvSpPr txBox="1">
            <a:spLocks noChangeArrowheads="1"/>
          </p:cNvSpPr>
          <p:nvPr/>
        </p:nvSpPr>
        <p:spPr bwMode="auto">
          <a:xfrm>
            <a:off x="500063" y="357188"/>
            <a:ext cx="5416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E. Provedeme zkoušku dosazením do textu úlohy.</a:t>
            </a:r>
          </a:p>
        </p:txBody>
      </p:sp>
      <p:sp>
        <p:nvSpPr>
          <p:cNvPr id="33795" name="TextovéPole 3"/>
          <p:cNvSpPr txBox="1">
            <a:spLocks noChangeArrowheads="1"/>
          </p:cNvSpPr>
          <p:nvPr/>
        </p:nvSpPr>
        <p:spPr bwMode="auto">
          <a:xfrm>
            <a:off x="857250" y="1214438"/>
            <a:ext cx="3027363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Oto Rychlý:  30 . 1/20 = 1,5</a:t>
            </a:r>
          </a:p>
          <a:p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       Oto Rychlý ujel 1,5km.</a:t>
            </a:r>
          </a:p>
          <a:p>
            <a:r>
              <a:rPr lang="cs-CZ" dirty="0">
                <a:latin typeface="Calibri" pitchFamily="34" charset="0"/>
              </a:rPr>
              <a:t>                      </a:t>
            </a:r>
          </a:p>
        </p:txBody>
      </p:sp>
      <p:sp>
        <p:nvSpPr>
          <p:cNvPr id="33796" name="TextovéPole 4"/>
          <p:cNvSpPr txBox="1">
            <a:spLocks noChangeArrowheads="1"/>
          </p:cNvSpPr>
          <p:nvPr/>
        </p:nvSpPr>
        <p:spPr bwMode="auto">
          <a:xfrm>
            <a:off x="4357688" y="1214438"/>
            <a:ext cx="354965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Paris Přeslušná:  15 . 1/10 = 1,5</a:t>
            </a:r>
          </a:p>
          <a:p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       Paris Přeslušná ujela 1,5km.</a:t>
            </a:r>
          </a:p>
          <a:p>
            <a:r>
              <a:rPr lang="cs-CZ" dirty="0">
                <a:latin typeface="Calibri" pitchFamily="34" charset="0"/>
              </a:rPr>
              <a:t>                      </a:t>
            </a:r>
          </a:p>
        </p:txBody>
      </p:sp>
      <p:sp>
        <p:nvSpPr>
          <p:cNvPr id="33797" name="TextovéPole 5"/>
          <p:cNvSpPr txBox="1">
            <a:spLocks noChangeArrowheads="1"/>
          </p:cNvSpPr>
          <p:nvPr/>
        </p:nvSpPr>
        <p:spPr bwMode="auto">
          <a:xfrm>
            <a:off x="571500" y="2928938"/>
            <a:ext cx="62865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F. Zapíšeme odpověď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.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                 </a:t>
            </a:r>
            <a:endParaRPr lang="cs-CZ" sz="2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0100" y="3500438"/>
            <a:ext cx="54108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Paris Přeslušná se pohybovala rychlostí 15km/</a:t>
            </a:r>
            <a:r>
              <a:rPr lang="cs-CZ" sz="2000" b="1" dirty="0" err="1" smtClean="0">
                <a:solidFill>
                  <a:srgbClr val="FF0000"/>
                </a:solidFill>
                <a:latin typeface="Calibri" pitchFamily="34" charset="0"/>
              </a:rPr>
              <a:t>h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5" grpId="0"/>
      <p:bldP spid="33796" grpId="0"/>
      <p:bldP spid="33797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Kamion vyjel z města rychlostí 60 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O 1h později vyjelo </a:t>
            </a:r>
          </a:p>
          <a:p>
            <a:r>
              <a:rPr lang="cs-CZ" sz="2400" b="1" dirty="0" smtClean="0">
                <a:latin typeface="Calibri" pitchFamily="34" charset="0"/>
              </a:rPr>
              <a:t>z téhož města za kamionem osobní auto rychlostí 90 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</a:t>
            </a:r>
          </a:p>
          <a:p>
            <a:r>
              <a:rPr lang="cs-CZ" sz="2400" b="1" dirty="0" smtClean="0">
                <a:latin typeface="Calibri" pitchFamily="34" charset="0"/>
              </a:rPr>
              <a:t>Jak daleko od města osobní auto kamion dohoní?</a:t>
            </a:r>
          </a:p>
          <a:p>
            <a:endParaRPr lang="cs-CZ" dirty="0">
              <a:latin typeface="Calibri" pitchFamily="34" charset="0"/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500166" y="2428868"/>
            <a:ext cx="3429024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500166" y="3286124"/>
            <a:ext cx="3429024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1857356" y="1857364"/>
            <a:ext cx="14542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60km/h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1928794" y="3429000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90km/h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214414" y="4429132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kamion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60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90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60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90</a:t>
                      </a:r>
                      <a:r>
                        <a:rPr lang="cs-CZ" sz="2000" b="1" baseline="0" dirty="0" smtClean="0"/>
                        <a:t>.(x-1)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Oválný popisek 24"/>
          <p:cNvSpPr/>
          <p:nvPr/>
        </p:nvSpPr>
        <p:spPr>
          <a:xfrm>
            <a:off x="3143240" y="6215082"/>
            <a:ext cx="2571768" cy="642918"/>
          </a:xfrm>
          <a:prstGeom prst="wedgeEllipseCallout">
            <a:avLst>
              <a:gd name="adj1" fmla="val -93666"/>
              <a:gd name="adj2" fmla="val -173437"/>
            </a:avLst>
          </a:prstGeom>
          <a:solidFill>
            <a:srgbClr val="FF0000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innerShdw blurRad="114300">
              <a:schemeClr val="tx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Doba pohybu tělesa!!!!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32770" name="Picture 2" descr="C:\Documents and Settings\rachotova\Local Settings\Temporary Internet Files\Content.IE5\61WXIA5M\MC90043709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643182"/>
            <a:ext cx="1157286" cy="1157286"/>
          </a:xfrm>
          <a:prstGeom prst="rect">
            <a:avLst/>
          </a:prstGeom>
          <a:noFill/>
        </p:spPr>
      </p:pic>
      <p:pic>
        <p:nvPicPr>
          <p:cNvPr id="32772" name="Picture 4" descr="C:\Documents and Settings\rachotova\Local Settings\Temporary Internet Files\Content.IE5\DGC6USFP\MC9003182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285720" y="1928802"/>
            <a:ext cx="1121868" cy="834701"/>
          </a:xfrm>
          <a:prstGeom prst="rect">
            <a:avLst/>
          </a:prstGeom>
          <a:noFill/>
        </p:spPr>
      </p:pic>
      <p:pic>
        <p:nvPicPr>
          <p:cNvPr id="32775" name="Picture 7" descr="C:\Documents and Settings\rachotova\Local Settings\Temporary Internet Files\Content.IE5\61WXIA5M\MC9002501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357298"/>
            <a:ext cx="3214710" cy="262782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571604" y="2857496"/>
            <a:ext cx="3335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Osobní auto vyjelo o 1h později!!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28992" y="4857760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28992" y="5286388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5715016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72132" y="5643578"/>
            <a:ext cx="1785950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643570" y="5286388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00694" y="4929198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16" grpId="0"/>
      <p:bldP spid="17" grpId="0" animBg="1"/>
      <p:bldP spid="25" grpId="0" animBg="1"/>
      <p:bldP spid="13" grpId="0"/>
      <p:bldP spid="15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290" y="500042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kamion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60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90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60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90</a:t>
                      </a:r>
                      <a:r>
                        <a:rPr lang="cs-CZ" sz="2000" b="1" baseline="0" dirty="0" smtClean="0"/>
                        <a:t>.(x-1)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357290" y="2500306"/>
          <a:ext cx="2470564" cy="3214710"/>
        </p:xfrm>
        <a:graphic>
          <a:graphicData uri="http://schemas.openxmlformats.org/presentationml/2006/ole">
            <p:oleObj spid="_x0000_s34818" name="Rovnice" r:id="rId3" imgW="1054080" imgH="137160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714876" y="2571744"/>
          <a:ext cx="1600740" cy="1571636"/>
        </p:xfrm>
        <a:graphic>
          <a:graphicData uri="http://schemas.openxmlformats.org/presentationml/2006/ole">
            <p:oleObj spid="_x0000_s34819" name="Rovnice" r:id="rId4" imgW="698400" imgH="685800" progId="Equation.3">
              <p:embed/>
            </p:oleObj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000232" y="5143512"/>
            <a:ext cx="785818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000232" y="5214950"/>
            <a:ext cx="85725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714876" y="4143380"/>
            <a:ext cx="157163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14876" y="4214818"/>
            <a:ext cx="157163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85786" y="5786454"/>
            <a:ext cx="5862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Osobní automobil dojede kamion po 180km.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04791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3" name="TextovéPole 3"/>
          <p:cNvSpPr txBox="1">
            <a:spLocks noChangeArrowheads="1"/>
          </p:cNvSpPr>
          <p:nvPr/>
        </p:nvSpPr>
        <p:spPr bwMode="auto">
          <a:xfrm>
            <a:off x="714348" y="857232"/>
            <a:ext cx="161044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Kamion: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357290" y="1357298"/>
          <a:ext cx="2008202" cy="1643074"/>
        </p:xfrm>
        <a:graphic>
          <a:graphicData uri="http://schemas.openxmlformats.org/presentationml/2006/ole">
            <p:oleObj spid="_x0000_s35842" name="Rovnice" r:id="rId3" imgW="838080" imgH="685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Anežka se rozhodla navštívit svého kamaráda Daniela. Ve 13h se usadila na své nové kolo a rychlostí 12km/h se začala přibližovat k 30km vzdálenému cíly. Ve 13h30min se usadil na své kolo tatínek a rychlostí 24km/h se snažil Anežku dohonit. </a:t>
            </a:r>
          </a:p>
          <a:p>
            <a:r>
              <a:rPr lang="cs-CZ" sz="2400" b="1" dirty="0" smtClean="0">
                <a:latin typeface="Calibri" pitchFamily="34" charset="0"/>
              </a:rPr>
              <a:t>V kolik hodin tatínek Anežku dohonil a kolik km jí ještě zbývalo k Danielovi?   </a:t>
            </a:r>
          </a:p>
          <a:p>
            <a:endParaRPr lang="cs-CZ" dirty="0">
              <a:latin typeface="Calibri" pitchFamily="34" charset="0"/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285852" y="3071810"/>
            <a:ext cx="3429024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285852" y="4071942"/>
            <a:ext cx="3429024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1857356" y="2643182"/>
            <a:ext cx="14542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v₁ = 12km/h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1928794" y="4143380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24km/h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785918" y="4786322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Anežka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tatínek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12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24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x-1/2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12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24</a:t>
                      </a:r>
                      <a:r>
                        <a:rPr lang="cs-CZ" sz="2000" b="1" baseline="0" dirty="0" smtClean="0"/>
                        <a:t>.(x-1/2)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428728" y="3571876"/>
            <a:ext cx="3101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Tatínek vyjel o 30min později!!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6866" name="Picture 2" descr="C:\Documents and Settings\rachotova\Local Settings\Temporary Internet Files\Content.IE5\RWF5BG08\MM91000114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571744"/>
            <a:ext cx="671892" cy="909638"/>
          </a:xfrm>
          <a:prstGeom prst="rect">
            <a:avLst/>
          </a:prstGeom>
          <a:noFill/>
        </p:spPr>
      </p:pic>
      <p:pic>
        <p:nvPicPr>
          <p:cNvPr id="36868" name="Picture 4" descr="C:\Documents and Settings\rachotova\Local Settings\Temporary Internet Files\Content.IE5\DGC6USFP\MP9004002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643314"/>
            <a:ext cx="573704" cy="860136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8072462" y="3714752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Daniel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4357686" y="5214950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29124" y="5643578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500826" y="5643578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429388" y="6072206"/>
            <a:ext cx="2071702" cy="2143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357686" y="6072206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572264" y="5286388"/>
            <a:ext cx="171451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0418" name="Picture 2" descr="C:\Documents and Settings\rachotova\Local Settings\Temporary Internet Files\Content.IE5\RWF5BG08\MP9004425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01024" y="2285992"/>
            <a:ext cx="952475" cy="1428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16" grpId="0"/>
      <p:bldP spid="17" grpId="0" animBg="1"/>
      <p:bldP spid="13" grpId="0"/>
      <p:bldP spid="23" grpId="0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28662" y="357166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Anežka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tatínek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12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24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x-1/2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12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24</a:t>
                      </a:r>
                      <a:r>
                        <a:rPr lang="cs-CZ" sz="2000" b="1" baseline="0" dirty="0" smtClean="0"/>
                        <a:t>.(x-1/2)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7890" name="Object 2"/>
          <p:cNvGraphicFramePr>
            <a:graphicFrameLocks noChangeAspect="1"/>
          </p:cNvGraphicFramePr>
          <p:nvPr/>
        </p:nvGraphicFramePr>
        <p:xfrm>
          <a:off x="1298575" y="2292350"/>
          <a:ext cx="2589213" cy="3632200"/>
        </p:xfrm>
        <a:graphic>
          <a:graphicData uri="http://schemas.openxmlformats.org/presentationml/2006/ole">
            <p:oleObj spid="_x0000_s37890" name="Rovnice" r:id="rId3" imgW="1104840" imgH="1549080" progId="Equation.3">
              <p:embed/>
            </p:oleObj>
          </a:graphicData>
        </a:graphic>
      </p:graphicFrame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5143504" y="2357430"/>
          <a:ext cx="1425575" cy="1571625"/>
        </p:xfrm>
        <a:graphic>
          <a:graphicData uri="http://schemas.openxmlformats.org/presentationml/2006/ole">
            <p:oleObj spid="_x0000_s37891" name="Rovnice" r:id="rId4" imgW="622080" imgH="685800" progId="Equation.3">
              <p:embed/>
            </p:oleObj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000232" y="5357826"/>
            <a:ext cx="785818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928794" y="5286388"/>
            <a:ext cx="785818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143504" y="4000504"/>
            <a:ext cx="1500198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143504" y="3929066"/>
            <a:ext cx="1500198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Čárový popisek 1 11"/>
          <p:cNvSpPr/>
          <p:nvPr/>
        </p:nvSpPr>
        <p:spPr>
          <a:xfrm>
            <a:off x="5643570" y="4286256"/>
            <a:ext cx="3214710" cy="612648"/>
          </a:xfrm>
          <a:prstGeom prst="borderCallout1">
            <a:avLst>
              <a:gd name="adj1" fmla="val -62273"/>
              <a:gd name="adj2" fmla="val 9140"/>
              <a:gd name="adj3" fmla="val -2639"/>
              <a:gd name="adj4" fmla="val 7300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Anežka již ujela 12km.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58" y="6072206"/>
            <a:ext cx="8068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Anežku tatínek dohonil ve 13h, od Daniela ji dělilo ještě 18km.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04791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3" name="TextovéPole 3"/>
          <p:cNvSpPr txBox="1">
            <a:spLocks noChangeArrowheads="1"/>
          </p:cNvSpPr>
          <p:nvPr/>
        </p:nvSpPr>
        <p:spPr bwMode="auto">
          <a:xfrm>
            <a:off x="714348" y="857232"/>
            <a:ext cx="161044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Tatínek: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285852" y="1357298"/>
          <a:ext cx="2160587" cy="2463800"/>
        </p:xfrm>
        <a:graphic>
          <a:graphicData uri="http://schemas.openxmlformats.org/presentationml/2006/ole">
            <p:oleObj spid="_x0000_s38914" name="Rovnice" r:id="rId3" imgW="901440" imgH="1028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313" y="3357563"/>
          <a:ext cx="6407150" cy="184404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krasnaauta.cz</a:t>
                      </a:r>
                      <a:r>
                        <a:rPr lang="cs-CZ" sz="1100" dirty="0" smtClean="0"/>
                        <a:t> [online]. [cit. 13.8.2011]. Dostupný na WWW: http://krasnaauta.nazory.cz/auta/ </a:t>
                      </a:r>
                    </a:p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ce</a:t>
                      </a:r>
                      <a:r>
                        <a:rPr lang="cs-CZ" sz="1100" i="1" dirty="0" smtClean="0"/>
                        <a:t>-fix.</a:t>
                      </a:r>
                      <a:r>
                        <a:rPr lang="cs-CZ" sz="1100" i="1" dirty="0" err="1" smtClean="0"/>
                        <a:t>eu</a:t>
                      </a:r>
                      <a:r>
                        <a:rPr lang="cs-CZ" sz="1100" dirty="0" smtClean="0"/>
                        <a:t> [online]. [cit. 13.8.2011]. Dostupný na WWW: http://www.</a:t>
                      </a:r>
                      <a:r>
                        <a:rPr lang="cs-CZ" sz="1100" dirty="0" err="1" smtClean="0"/>
                        <a:t>ce</a:t>
                      </a:r>
                      <a:r>
                        <a:rPr lang="cs-CZ" sz="1100" dirty="0" smtClean="0"/>
                        <a:t>-fix.</a:t>
                      </a:r>
                      <a:r>
                        <a:rPr lang="cs-CZ" sz="1100" dirty="0" err="1" smtClean="0"/>
                        <a:t>cz</a:t>
                      </a:r>
                      <a:r>
                        <a:rPr lang="cs-CZ" sz="1100" dirty="0" smtClean="0"/>
                        <a:t>/ </a:t>
                      </a:r>
                    </a:p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zmalehoso</a:t>
                      </a:r>
                      <a:r>
                        <a:rPr lang="cs-CZ" sz="1100" i="1" dirty="0" smtClean="0"/>
                        <a:t>-</a:t>
                      </a:r>
                      <a:r>
                        <a:rPr lang="cs-CZ" sz="1100" i="1" dirty="0" err="1" smtClean="0"/>
                        <a:t>ma.estranky.cz</a:t>
                      </a:r>
                      <a:r>
                        <a:rPr lang="cs-CZ" sz="1100" dirty="0" smtClean="0"/>
                        <a:t> [online]. [cit. 13.8.2011]. Dostupný na WWW: http://www.</a:t>
                      </a:r>
                      <a:r>
                        <a:rPr lang="cs-CZ" sz="1100" dirty="0" err="1" smtClean="0"/>
                        <a:t>zmalehoso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ma.estranky.cz</a:t>
                      </a:r>
                      <a:r>
                        <a:rPr lang="cs-CZ" sz="1100" dirty="0" smtClean="0"/>
                        <a:t>/fotoalbum/</a:t>
                      </a:r>
                      <a:r>
                        <a:rPr lang="cs-CZ" sz="1100" dirty="0" err="1" smtClean="0"/>
                        <a:t>hybajici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obrazky</a:t>
                      </a:r>
                      <a:r>
                        <a:rPr lang="cs-CZ" sz="1100" dirty="0" smtClean="0"/>
                        <a:t>/blbiny-1/</a:t>
                      </a:r>
                      <a:r>
                        <a:rPr lang="cs-CZ" sz="1100" dirty="0" err="1" smtClean="0"/>
                        <a:t>oblicej.gif.html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iDnes.cz</a:t>
                      </a:r>
                      <a:r>
                        <a:rPr lang="cs-CZ" sz="1100" dirty="0" smtClean="0"/>
                        <a:t> [online]. [cit. 13.8.2011]. Dostupný na WWW: http://zpravy.idnes.cz/Soutez_test.aspx?id=122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endParaRPr lang="cs-CZ" sz="1100" dirty="0"/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1242</Words>
  <PresentationFormat>Předvádění na obrazovce (4:3)</PresentationFormat>
  <Paragraphs>186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Rovnice</vt:lpstr>
      <vt:lpstr>Snímek 1</vt:lpstr>
      <vt:lpstr>SLOVNÍ ÚLOHY O POHYBU II.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O POHYBU I.</dc:title>
  <cp:lastModifiedBy>rachotova</cp:lastModifiedBy>
  <cp:revision>34</cp:revision>
  <dcterms:modified xsi:type="dcterms:W3CDTF">2013-06-03T13:01:08Z</dcterms:modified>
</cp:coreProperties>
</file>