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63" r:id="rId6"/>
    <p:sldId id="264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s:Creative_Commons" TargetMode="External"/><Relationship Id="rId2" Type="http://schemas.openxmlformats.org/officeDocument/2006/relationships/hyperlink" Target="http://trainz.dino.sk/images/screenshots/projekty/sidlisko/panelak_8p_lp_yellow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764704"/>
            <a:ext cx="4638675" cy="75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229200"/>
            <a:ext cx="9144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40060" y="2420888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rgbClr val="FF0000"/>
                </a:solidFill>
              </a:rPr>
              <a:t>Název školy: </a:t>
            </a:r>
            <a:r>
              <a:rPr lang="cs-CZ" sz="2800" dirty="0">
                <a:solidFill>
                  <a:srgbClr val="FF0000"/>
                </a:solidFill>
              </a:rPr>
              <a:t>Z</a:t>
            </a:r>
            <a:r>
              <a:rPr lang="cs-CZ" sz="2800" dirty="0" smtClean="0">
                <a:solidFill>
                  <a:srgbClr val="FF0000"/>
                </a:solidFill>
              </a:rPr>
              <a:t>Š a M</a:t>
            </a:r>
            <a:r>
              <a:rPr lang="cs-CZ" sz="2800" dirty="0">
                <a:solidFill>
                  <a:srgbClr val="FF0000"/>
                </a:solidFill>
              </a:rPr>
              <a:t>Š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Z</a:t>
            </a:r>
            <a:r>
              <a:rPr lang="cs-CZ" sz="2800" dirty="0" smtClean="0">
                <a:solidFill>
                  <a:srgbClr val="FF0000"/>
                </a:solidFill>
              </a:rPr>
              <a:t>vole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Autor: Marcela Sasková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Název: </a:t>
            </a:r>
            <a:r>
              <a:rPr lang="cs-CZ" sz="2800" b="1" dirty="0">
                <a:solidFill>
                  <a:srgbClr val="FF0000"/>
                </a:solidFill>
              </a:rPr>
              <a:t>VY_32_INOVACE_14_Počítáme do </a:t>
            </a:r>
            <a:r>
              <a:rPr lang="cs-CZ" sz="2800" b="1" dirty="0" smtClean="0">
                <a:solidFill>
                  <a:srgbClr val="FF0000"/>
                </a:solidFill>
              </a:rPr>
              <a:t>17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Téma: Matematika a její aplikace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Číslo projektu: CZ.1.07/1.4.00/21.0305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480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Doplň, aby byl součet dvou sousedních políček 5</a:t>
            </a:r>
            <a:endParaRPr lang="cs-CZ" dirty="0"/>
          </a:p>
        </p:txBody>
      </p:sp>
      <p:grpSp>
        <p:nvGrpSpPr>
          <p:cNvPr id="60" name="Skupina 59"/>
          <p:cNvGrpSpPr/>
          <p:nvPr/>
        </p:nvGrpSpPr>
        <p:grpSpPr>
          <a:xfrm>
            <a:off x="1115616" y="1634494"/>
            <a:ext cx="1600053" cy="792088"/>
            <a:chOff x="1115616" y="1634494"/>
            <a:chExt cx="1600053" cy="792088"/>
          </a:xfrm>
        </p:grpSpPr>
        <p:sp>
          <p:nvSpPr>
            <p:cNvPr id="12" name="Obdélník 11"/>
            <p:cNvSpPr/>
            <p:nvPr/>
          </p:nvSpPr>
          <p:spPr>
            <a:xfrm>
              <a:off x="1923581" y="1634494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/>
            <p:cNvGrpSpPr/>
            <p:nvPr/>
          </p:nvGrpSpPr>
          <p:grpSpPr>
            <a:xfrm>
              <a:off x="1115616" y="1634494"/>
              <a:ext cx="792088" cy="792088"/>
              <a:chOff x="4898415" y="2708920"/>
              <a:chExt cx="792088" cy="792088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4898415" y="2708920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/>
              <p:cNvSpPr>
                <a:spLocks noChangeAspect="1"/>
              </p:cNvSpPr>
              <p:nvPr/>
            </p:nvSpPr>
            <p:spPr>
              <a:xfrm>
                <a:off x="5238084" y="2993281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vál 18"/>
              <p:cNvSpPr>
                <a:spLocks noChangeAspect="1"/>
              </p:cNvSpPr>
              <p:nvPr/>
            </p:nvSpPr>
            <p:spPr>
              <a:xfrm>
                <a:off x="4996750" y="2802261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>
                <a:spLocks noChangeAspect="1"/>
              </p:cNvSpPr>
              <p:nvPr/>
            </p:nvSpPr>
            <p:spPr>
              <a:xfrm>
                <a:off x="5469807" y="3199701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81" name="Skupina 80"/>
          <p:cNvGrpSpPr/>
          <p:nvPr/>
        </p:nvGrpSpPr>
        <p:grpSpPr>
          <a:xfrm>
            <a:off x="1131493" y="2986011"/>
            <a:ext cx="1592115" cy="798214"/>
            <a:chOff x="1131493" y="2986011"/>
            <a:chExt cx="1592115" cy="798214"/>
          </a:xfrm>
        </p:grpSpPr>
        <p:grpSp>
          <p:nvGrpSpPr>
            <p:cNvPr id="25" name="Skupina 24"/>
            <p:cNvGrpSpPr/>
            <p:nvPr/>
          </p:nvGrpSpPr>
          <p:grpSpPr>
            <a:xfrm>
              <a:off x="1131493" y="2986011"/>
              <a:ext cx="792088" cy="792088"/>
              <a:chOff x="4870706" y="1456332"/>
              <a:chExt cx="792088" cy="792088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4870706" y="1456332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/>
              <p:cNvSpPr>
                <a:spLocks noChangeAspect="1"/>
              </p:cNvSpPr>
              <p:nvPr/>
            </p:nvSpPr>
            <p:spPr>
              <a:xfrm>
                <a:off x="5176750" y="1753002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7" name="Obdélník 46"/>
            <p:cNvSpPr/>
            <p:nvPr/>
          </p:nvSpPr>
          <p:spPr>
            <a:xfrm>
              <a:off x="1931520" y="2992137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3433155" y="1601003"/>
            <a:ext cx="2396035" cy="792920"/>
            <a:chOff x="3433155" y="1601003"/>
            <a:chExt cx="2396035" cy="792920"/>
          </a:xfrm>
        </p:grpSpPr>
        <p:grpSp>
          <p:nvGrpSpPr>
            <p:cNvPr id="14" name="Skupina 13"/>
            <p:cNvGrpSpPr/>
            <p:nvPr/>
          </p:nvGrpSpPr>
          <p:grpSpPr>
            <a:xfrm>
              <a:off x="4238267" y="1601835"/>
              <a:ext cx="792088" cy="792088"/>
              <a:chOff x="2987824" y="2242770"/>
              <a:chExt cx="792088" cy="792088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2987824" y="2242770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>
                <a:spLocks noChangeAspect="1"/>
              </p:cNvSpPr>
              <p:nvPr/>
            </p:nvSpPr>
            <p:spPr>
              <a:xfrm>
                <a:off x="3491880" y="2708920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/>
              <p:cNvSpPr>
                <a:spLocks noChangeAspect="1"/>
              </p:cNvSpPr>
              <p:nvPr/>
            </p:nvSpPr>
            <p:spPr>
              <a:xfrm>
                <a:off x="3059832" y="2708920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>
                <a:spLocks noChangeAspect="1"/>
              </p:cNvSpPr>
              <p:nvPr/>
            </p:nvSpPr>
            <p:spPr>
              <a:xfrm>
                <a:off x="3491880" y="2348880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>
                <a:spLocks noChangeAspect="1"/>
              </p:cNvSpPr>
              <p:nvPr/>
            </p:nvSpPr>
            <p:spPr>
              <a:xfrm>
                <a:off x="3059832" y="2348880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6" name="Obdélník 45"/>
            <p:cNvSpPr/>
            <p:nvPr/>
          </p:nvSpPr>
          <p:spPr>
            <a:xfrm>
              <a:off x="3433155" y="1601003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5037102" y="1601003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3396706" y="2986011"/>
            <a:ext cx="2421276" cy="802558"/>
            <a:chOff x="3407914" y="2930325"/>
            <a:chExt cx="2421276" cy="802558"/>
          </a:xfrm>
        </p:grpSpPr>
        <p:sp>
          <p:nvSpPr>
            <p:cNvPr id="48" name="Obdélník 47"/>
            <p:cNvSpPr/>
            <p:nvPr/>
          </p:nvSpPr>
          <p:spPr>
            <a:xfrm>
              <a:off x="4225243" y="2931043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/>
            <p:cNvGrpSpPr/>
            <p:nvPr/>
          </p:nvGrpSpPr>
          <p:grpSpPr>
            <a:xfrm>
              <a:off x="5037102" y="2930325"/>
              <a:ext cx="792088" cy="792088"/>
              <a:chOff x="6228184" y="1601835"/>
              <a:chExt cx="792088" cy="792088"/>
            </a:xfrm>
          </p:grpSpPr>
          <p:sp>
            <p:nvSpPr>
              <p:cNvPr id="50" name="Obdélník 49"/>
              <p:cNvSpPr/>
              <p:nvPr/>
            </p:nvSpPr>
            <p:spPr>
              <a:xfrm>
                <a:off x="6228184" y="1601835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>
                <a:spLocks noChangeAspect="1"/>
              </p:cNvSpPr>
              <p:nvPr/>
            </p:nvSpPr>
            <p:spPr>
              <a:xfrm>
                <a:off x="6732240" y="2117679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>
                <a:spLocks noChangeAspect="1"/>
              </p:cNvSpPr>
              <p:nvPr/>
            </p:nvSpPr>
            <p:spPr>
              <a:xfrm>
                <a:off x="6318184" y="1662902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9" name="Obdélník 58"/>
            <p:cNvSpPr/>
            <p:nvPr/>
          </p:nvSpPr>
          <p:spPr>
            <a:xfrm>
              <a:off x="3407914" y="2940795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1125323" y="4395180"/>
            <a:ext cx="1612394" cy="792088"/>
            <a:chOff x="1111214" y="4357286"/>
            <a:chExt cx="1612394" cy="792088"/>
          </a:xfrm>
        </p:grpSpPr>
        <p:sp>
          <p:nvSpPr>
            <p:cNvPr id="66" name="Obdélník 65"/>
            <p:cNvSpPr/>
            <p:nvPr/>
          </p:nvSpPr>
          <p:spPr>
            <a:xfrm>
              <a:off x="1111214" y="4357286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7" name="Skupina 66"/>
            <p:cNvGrpSpPr/>
            <p:nvPr/>
          </p:nvGrpSpPr>
          <p:grpSpPr>
            <a:xfrm>
              <a:off x="1931520" y="4357286"/>
              <a:ext cx="792088" cy="792088"/>
              <a:chOff x="6228184" y="1601835"/>
              <a:chExt cx="792088" cy="792088"/>
            </a:xfrm>
          </p:grpSpPr>
          <p:sp>
            <p:nvSpPr>
              <p:cNvPr id="68" name="Obdélník 67"/>
              <p:cNvSpPr/>
              <p:nvPr/>
            </p:nvSpPr>
            <p:spPr>
              <a:xfrm>
                <a:off x="6228184" y="1601835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>
                <a:spLocks noChangeAspect="1"/>
              </p:cNvSpPr>
              <p:nvPr/>
            </p:nvSpPr>
            <p:spPr>
              <a:xfrm>
                <a:off x="6732240" y="2117679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>
                <a:spLocks noChangeAspect="1"/>
              </p:cNvSpPr>
              <p:nvPr/>
            </p:nvSpPr>
            <p:spPr>
              <a:xfrm>
                <a:off x="6318184" y="1662902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9" name="Skupina 78"/>
          <p:cNvGrpSpPr/>
          <p:nvPr/>
        </p:nvGrpSpPr>
        <p:grpSpPr>
          <a:xfrm>
            <a:off x="3382597" y="4395180"/>
            <a:ext cx="2412097" cy="794067"/>
            <a:chOff x="3382597" y="4395180"/>
            <a:chExt cx="2412097" cy="794067"/>
          </a:xfrm>
        </p:grpSpPr>
        <p:sp>
          <p:nvSpPr>
            <p:cNvPr id="58" name="Obdélník 57"/>
            <p:cNvSpPr/>
            <p:nvPr/>
          </p:nvSpPr>
          <p:spPr>
            <a:xfrm>
              <a:off x="5002606" y="4395180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3" name="Skupina 72"/>
            <p:cNvGrpSpPr/>
            <p:nvPr/>
          </p:nvGrpSpPr>
          <p:grpSpPr>
            <a:xfrm>
              <a:off x="3382597" y="4397159"/>
              <a:ext cx="1612394" cy="792088"/>
              <a:chOff x="1111214" y="4357286"/>
              <a:chExt cx="1612394" cy="792088"/>
            </a:xfrm>
          </p:grpSpPr>
          <p:sp>
            <p:nvSpPr>
              <p:cNvPr id="74" name="Obdélník 73"/>
              <p:cNvSpPr/>
              <p:nvPr/>
            </p:nvSpPr>
            <p:spPr>
              <a:xfrm>
                <a:off x="1111214" y="4357286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75" name="Skupina 74"/>
              <p:cNvGrpSpPr/>
              <p:nvPr/>
            </p:nvGrpSpPr>
            <p:grpSpPr>
              <a:xfrm>
                <a:off x="1931520" y="4357286"/>
                <a:ext cx="792088" cy="792088"/>
                <a:chOff x="6228184" y="1601835"/>
                <a:chExt cx="792088" cy="792088"/>
              </a:xfrm>
            </p:grpSpPr>
            <p:sp>
              <p:nvSpPr>
                <p:cNvPr id="76" name="Obdélník 75"/>
                <p:cNvSpPr/>
                <p:nvPr/>
              </p:nvSpPr>
              <p:spPr>
                <a:xfrm>
                  <a:off x="6228184" y="1601835"/>
                  <a:ext cx="792088" cy="792088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7" name="Ovál 76"/>
                <p:cNvSpPr>
                  <a:spLocks noChangeAspect="1"/>
                </p:cNvSpPr>
                <p:nvPr/>
              </p:nvSpPr>
              <p:spPr>
                <a:xfrm>
                  <a:off x="6732240" y="2117679"/>
                  <a:ext cx="180000" cy="189474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8" name="Ovál 77"/>
                <p:cNvSpPr>
                  <a:spLocks noChangeAspect="1"/>
                </p:cNvSpPr>
                <p:nvPr/>
              </p:nvSpPr>
              <p:spPr>
                <a:xfrm>
                  <a:off x="6318184" y="1662902"/>
                  <a:ext cx="180000" cy="189474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957702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Skupina 42"/>
          <p:cNvGrpSpPr/>
          <p:nvPr/>
        </p:nvGrpSpPr>
        <p:grpSpPr>
          <a:xfrm>
            <a:off x="2855503" y="566772"/>
            <a:ext cx="3167287" cy="792088"/>
            <a:chOff x="611560" y="476672"/>
            <a:chExt cx="3167287" cy="792088"/>
          </a:xfrm>
        </p:grpSpPr>
        <p:grpSp>
          <p:nvGrpSpPr>
            <p:cNvPr id="17" name="Skupina 16"/>
            <p:cNvGrpSpPr/>
            <p:nvPr/>
          </p:nvGrpSpPr>
          <p:grpSpPr>
            <a:xfrm>
              <a:off x="611560" y="476672"/>
              <a:ext cx="792088" cy="792088"/>
              <a:chOff x="4870706" y="1456332"/>
              <a:chExt cx="792088" cy="792088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4870706" y="1456332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vál 18"/>
              <p:cNvSpPr>
                <a:spLocks noChangeAspect="1"/>
              </p:cNvSpPr>
              <p:nvPr/>
            </p:nvSpPr>
            <p:spPr>
              <a:xfrm>
                <a:off x="5176750" y="1753002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1403648" y="476672"/>
              <a:ext cx="2375199" cy="792088"/>
              <a:chOff x="1403648" y="476672"/>
              <a:chExt cx="2375199" cy="792088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2986759" y="476672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2211925" y="476672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1403648" y="476672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2855503" y="1849685"/>
            <a:ext cx="3236559" cy="792088"/>
            <a:chOff x="636846" y="1849685"/>
            <a:chExt cx="3236559" cy="792088"/>
          </a:xfrm>
        </p:grpSpPr>
        <p:grpSp>
          <p:nvGrpSpPr>
            <p:cNvPr id="2" name="Skupina 1"/>
            <p:cNvGrpSpPr/>
            <p:nvPr/>
          </p:nvGrpSpPr>
          <p:grpSpPr>
            <a:xfrm>
              <a:off x="2273778" y="1849685"/>
              <a:ext cx="792088" cy="792088"/>
              <a:chOff x="6228184" y="1601835"/>
              <a:chExt cx="792088" cy="792088"/>
            </a:xfrm>
          </p:grpSpPr>
          <p:sp>
            <p:nvSpPr>
              <p:cNvPr id="3" name="Obdélník 2"/>
              <p:cNvSpPr/>
              <p:nvPr/>
            </p:nvSpPr>
            <p:spPr>
              <a:xfrm>
                <a:off x="6228184" y="1601835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Ovál 3"/>
              <p:cNvSpPr>
                <a:spLocks noChangeAspect="1"/>
              </p:cNvSpPr>
              <p:nvPr/>
            </p:nvSpPr>
            <p:spPr>
              <a:xfrm>
                <a:off x="6732240" y="2117679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vál 4"/>
              <p:cNvSpPr>
                <a:spLocks noChangeAspect="1"/>
              </p:cNvSpPr>
              <p:nvPr/>
            </p:nvSpPr>
            <p:spPr>
              <a:xfrm>
                <a:off x="6318184" y="1662902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8" name="Skupina 27"/>
            <p:cNvGrpSpPr/>
            <p:nvPr/>
          </p:nvGrpSpPr>
          <p:grpSpPr>
            <a:xfrm>
              <a:off x="636846" y="1849685"/>
              <a:ext cx="1601657" cy="792088"/>
              <a:chOff x="2143641" y="2924944"/>
              <a:chExt cx="1601657" cy="792088"/>
            </a:xfrm>
          </p:grpSpPr>
          <p:sp>
            <p:nvSpPr>
              <p:cNvPr id="26" name="Obdélník 25"/>
              <p:cNvSpPr/>
              <p:nvPr/>
            </p:nvSpPr>
            <p:spPr>
              <a:xfrm>
                <a:off x="2953210" y="2924944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3641" y="2924944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9" name="Obdélník 28"/>
            <p:cNvSpPr/>
            <p:nvPr/>
          </p:nvSpPr>
          <p:spPr>
            <a:xfrm>
              <a:off x="3081317" y="1849685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2855503" y="3189845"/>
            <a:ext cx="3228600" cy="792088"/>
            <a:chOff x="611560" y="3284984"/>
            <a:chExt cx="3228600" cy="792088"/>
          </a:xfrm>
        </p:grpSpPr>
        <p:grpSp>
          <p:nvGrpSpPr>
            <p:cNvPr id="6" name="Skupina 5"/>
            <p:cNvGrpSpPr/>
            <p:nvPr/>
          </p:nvGrpSpPr>
          <p:grpSpPr>
            <a:xfrm>
              <a:off x="1428934" y="3284984"/>
              <a:ext cx="792088" cy="792088"/>
              <a:chOff x="4898415" y="2708920"/>
              <a:chExt cx="792088" cy="792088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4898415" y="2708920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>
                <a:spLocks noChangeAspect="1"/>
              </p:cNvSpPr>
              <p:nvPr/>
            </p:nvSpPr>
            <p:spPr>
              <a:xfrm>
                <a:off x="5238084" y="2993281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/>
              <p:cNvSpPr>
                <a:spLocks noChangeAspect="1"/>
              </p:cNvSpPr>
              <p:nvPr/>
            </p:nvSpPr>
            <p:spPr>
              <a:xfrm>
                <a:off x="4996750" y="2802261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>
                <a:spLocks noChangeAspect="1"/>
              </p:cNvSpPr>
              <p:nvPr/>
            </p:nvSpPr>
            <p:spPr>
              <a:xfrm>
                <a:off x="5469807" y="3199701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2" name="Obdélník 31"/>
            <p:cNvSpPr/>
            <p:nvPr/>
          </p:nvSpPr>
          <p:spPr>
            <a:xfrm>
              <a:off x="611560" y="3284984"/>
              <a:ext cx="792088" cy="79208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3" name="Skupina 32"/>
            <p:cNvGrpSpPr/>
            <p:nvPr/>
          </p:nvGrpSpPr>
          <p:grpSpPr>
            <a:xfrm>
              <a:off x="2238503" y="3284984"/>
              <a:ext cx="1601657" cy="792088"/>
              <a:chOff x="2143641" y="2924944"/>
              <a:chExt cx="1601657" cy="792088"/>
            </a:xfrm>
          </p:grpSpPr>
          <p:sp>
            <p:nvSpPr>
              <p:cNvPr id="34" name="Obdélník 33"/>
              <p:cNvSpPr/>
              <p:nvPr/>
            </p:nvSpPr>
            <p:spPr>
              <a:xfrm>
                <a:off x="2953210" y="2924944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2143641" y="2924944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0" name="Skupina 39"/>
          <p:cNvGrpSpPr/>
          <p:nvPr/>
        </p:nvGrpSpPr>
        <p:grpSpPr>
          <a:xfrm>
            <a:off x="2895256" y="4552676"/>
            <a:ext cx="3196806" cy="792088"/>
            <a:chOff x="671003" y="4653136"/>
            <a:chExt cx="3196806" cy="792088"/>
          </a:xfrm>
        </p:grpSpPr>
        <p:grpSp>
          <p:nvGrpSpPr>
            <p:cNvPr id="11" name="Skupina 10"/>
            <p:cNvGrpSpPr/>
            <p:nvPr/>
          </p:nvGrpSpPr>
          <p:grpSpPr>
            <a:xfrm>
              <a:off x="3075721" y="4653136"/>
              <a:ext cx="792088" cy="792088"/>
              <a:chOff x="2987824" y="2242770"/>
              <a:chExt cx="792088" cy="792088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2987824" y="2242770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>
                <a:spLocks noChangeAspect="1"/>
              </p:cNvSpPr>
              <p:nvPr/>
            </p:nvSpPr>
            <p:spPr>
              <a:xfrm>
                <a:off x="3491880" y="2708920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>
                <a:spLocks noChangeAspect="1"/>
              </p:cNvSpPr>
              <p:nvPr/>
            </p:nvSpPr>
            <p:spPr>
              <a:xfrm>
                <a:off x="3059832" y="2708920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>
                <a:spLocks noChangeAspect="1"/>
              </p:cNvSpPr>
              <p:nvPr/>
            </p:nvSpPr>
            <p:spPr>
              <a:xfrm>
                <a:off x="3491880" y="2348880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>
                <a:spLocks noChangeAspect="1"/>
              </p:cNvSpPr>
              <p:nvPr/>
            </p:nvSpPr>
            <p:spPr>
              <a:xfrm>
                <a:off x="3059832" y="2348880"/>
                <a:ext cx="180000" cy="189474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671003" y="4653136"/>
              <a:ext cx="2375199" cy="792088"/>
              <a:chOff x="1403648" y="476672"/>
              <a:chExt cx="2375199" cy="792088"/>
            </a:xfrm>
          </p:grpSpPr>
          <p:sp>
            <p:nvSpPr>
              <p:cNvPr id="37" name="Obdélník 36"/>
              <p:cNvSpPr/>
              <p:nvPr/>
            </p:nvSpPr>
            <p:spPr>
              <a:xfrm>
                <a:off x="2986759" y="476672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2211925" y="476672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403648" y="476672"/>
                <a:ext cx="792088" cy="79208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05135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14977" y="764704"/>
            <a:ext cx="7704856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číslo:</a:t>
            </a:r>
          </a:p>
          <a:p>
            <a:endParaRPr lang="cs-CZ" dirty="0"/>
          </a:p>
          <a:p>
            <a:r>
              <a:rPr lang="cs-CZ" dirty="0" smtClean="0"/>
              <a:t>Bydleli jsme v 5. podlaží.</a:t>
            </a:r>
          </a:p>
          <a:p>
            <a:r>
              <a:rPr lang="cs-CZ" dirty="0" smtClean="0"/>
              <a:t>Přestěhovali jsme se o 2 podlaží výše.</a:t>
            </a:r>
          </a:p>
          <a:p>
            <a:r>
              <a:rPr lang="cs-CZ" dirty="0" smtClean="0"/>
              <a:t>Ve kterém podlaží bydlíme teď?</a:t>
            </a:r>
          </a:p>
          <a:p>
            <a:endParaRPr lang="cs-CZ" dirty="0"/>
          </a:p>
          <a:p>
            <a:r>
              <a:rPr lang="cs-CZ" dirty="0" smtClean="0"/>
              <a:t>Teď bydlíme v </a:t>
            </a:r>
            <a:r>
              <a:rPr lang="cs-CZ" sz="2400" b="1" dirty="0" smtClean="0">
                <a:solidFill>
                  <a:srgbClr val="FF0000"/>
                </a:solidFill>
              </a:rPr>
              <a:t>___</a:t>
            </a:r>
            <a:r>
              <a:rPr lang="cs-CZ" dirty="0" smtClean="0"/>
              <a:t>  podlaží.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342900" indent="-342900">
              <a:buAutoNum type="alphaUcParenR"/>
            </a:pPr>
            <a:r>
              <a:rPr lang="cs-CZ" dirty="0" smtClean="0">
                <a:hlinkClick r:id="rId2" action="ppaction://hlinksldjump"/>
              </a:rPr>
              <a:t>1.</a:t>
            </a:r>
            <a:endParaRPr lang="cs-CZ" dirty="0" smtClean="0"/>
          </a:p>
          <a:p>
            <a:pPr marL="342900" indent="-342900">
              <a:buAutoNum type="alphaUcParenR"/>
            </a:pPr>
            <a:r>
              <a:rPr lang="cs-CZ" dirty="0" smtClean="0">
                <a:hlinkClick r:id="rId2" action="ppaction://hlinksldjump"/>
              </a:rPr>
              <a:t>2.</a:t>
            </a:r>
            <a:endParaRPr lang="cs-CZ" dirty="0" smtClean="0"/>
          </a:p>
          <a:p>
            <a:pPr marL="342900" indent="-342900">
              <a:buAutoNum type="alphaUcParenR"/>
            </a:pPr>
            <a:r>
              <a:rPr lang="cs-CZ" dirty="0" smtClean="0">
                <a:hlinkClick r:id="rId2" action="ppaction://hlinksldjump"/>
              </a:rPr>
              <a:t>3</a:t>
            </a:r>
            <a:r>
              <a:rPr lang="cs-CZ" dirty="0" smtClean="0"/>
              <a:t>.</a:t>
            </a:r>
          </a:p>
          <a:p>
            <a:pPr marL="342900" indent="-342900">
              <a:buAutoNum type="alphaUcParenR"/>
            </a:pPr>
            <a:r>
              <a:rPr lang="cs-CZ" dirty="0" smtClean="0">
                <a:hlinkClick r:id="rId2" action="ppaction://hlinksldjump"/>
              </a:rPr>
              <a:t>4</a:t>
            </a:r>
            <a:r>
              <a:rPr lang="cs-CZ" dirty="0" smtClean="0"/>
              <a:t>.</a:t>
            </a:r>
          </a:p>
          <a:p>
            <a:pPr marL="342900" indent="-342900">
              <a:buAutoNum type="alphaUcParenR"/>
            </a:pPr>
            <a:r>
              <a:rPr lang="cs-CZ" dirty="0" smtClean="0">
                <a:hlinkClick r:id="rId2" action="ppaction://hlinksldjump"/>
              </a:rPr>
              <a:t>5</a:t>
            </a:r>
            <a:r>
              <a:rPr lang="cs-CZ" dirty="0" smtClean="0"/>
              <a:t>.</a:t>
            </a:r>
          </a:p>
          <a:p>
            <a:pPr marL="342900" indent="-342900">
              <a:buAutoNum type="alphaUcParenR"/>
            </a:pPr>
            <a:r>
              <a:rPr lang="cs-CZ" dirty="0" smtClean="0">
                <a:hlinkClick r:id="rId2" action="ppaction://hlinksldjump"/>
              </a:rPr>
              <a:t>6</a:t>
            </a:r>
            <a:r>
              <a:rPr lang="cs-CZ" dirty="0" smtClean="0"/>
              <a:t>.</a:t>
            </a:r>
          </a:p>
          <a:p>
            <a:pPr marL="342900" indent="-342900">
              <a:buAutoNum type="alphaUcParenR"/>
            </a:pPr>
            <a:r>
              <a:rPr lang="cs-CZ" dirty="0" smtClean="0">
                <a:hlinkClick r:id="rId3" action="ppaction://hlinksldjump"/>
              </a:rPr>
              <a:t>7.</a:t>
            </a:r>
            <a:endParaRPr lang="cs-CZ" dirty="0" smtClean="0"/>
          </a:p>
          <a:p>
            <a:pPr marL="342900" indent="-342900">
              <a:buAutoNum type="alphaUcParenR"/>
            </a:pPr>
            <a:r>
              <a:rPr lang="cs-CZ" dirty="0" smtClean="0">
                <a:hlinkClick r:id="rId2" action="ppaction://hlinksldjump"/>
              </a:rPr>
              <a:t>8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241" y="675968"/>
            <a:ext cx="3413760" cy="256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94241" y="3501008"/>
            <a:ext cx="91791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 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17565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1916832"/>
            <a:ext cx="648072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CHYBA</a:t>
            </a:r>
          </a:p>
          <a:p>
            <a:pPr algn="ctr"/>
            <a:r>
              <a:rPr lang="cs-CZ" sz="8800" b="1" dirty="0">
                <a:solidFill>
                  <a:srgbClr val="FFC000"/>
                </a:solidFill>
                <a:sym typeface="Wingdings"/>
              </a:rPr>
              <a:t></a:t>
            </a:r>
            <a:endParaRPr lang="cs-CZ" sz="8800" b="1" dirty="0" smtClean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52120" y="4869160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hlinkClick r:id="rId2" action="ppaction://hlinksldjump"/>
              </a:rPr>
              <a:t>ZPĚT</a:t>
            </a:r>
            <a:endParaRPr lang="cs-CZ" sz="4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694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700808"/>
            <a:ext cx="4572000" cy="246221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6600" b="1" dirty="0">
                <a:solidFill>
                  <a:srgbClr val="00B050"/>
                </a:solidFill>
              </a:rPr>
              <a:t>SPRÁVNĚ</a:t>
            </a:r>
          </a:p>
          <a:p>
            <a:pPr algn="ctr"/>
            <a:r>
              <a:rPr lang="cs-CZ" sz="8800" b="1" dirty="0">
                <a:solidFill>
                  <a:srgbClr val="FFC000"/>
                </a:solidFill>
                <a:sym typeface="Wingdings"/>
              </a:rPr>
              <a:t></a:t>
            </a:r>
            <a:endParaRPr lang="cs-CZ" sz="8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93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 3 čísla a vytvoř 9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043608" y="1628800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4" name="Ovál 3"/>
          <p:cNvSpPr/>
          <p:nvPr/>
        </p:nvSpPr>
        <p:spPr>
          <a:xfrm>
            <a:off x="5004048" y="3223708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FF"/>
                </a:solidFill>
              </a:rPr>
              <a:t>7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043608" y="3191272"/>
            <a:ext cx="648072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6" name="Ovál 5"/>
          <p:cNvSpPr/>
          <p:nvPr/>
        </p:nvSpPr>
        <p:spPr>
          <a:xfrm>
            <a:off x="2061797" y="2251600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7" name="Ovál 6"/>
          <p:cNvSpPr/>
          <p:nvPr/>
        </p:nvSpPr>
        <p:spPr>
          <a:xfrm>
            <a:off x="2758480" y="3272236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FF"/>
                </a:solidFill>
              </a:rPr>
              <a:t>5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995936" y="2610362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FFFF"/>
                </a:solidFill>
              </a:rPr>
              <a:t>1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948264" y="2939072"/>
            <a:ext cx="648072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 smtClean="0">
                <a:solidFill>
                  <a:srgbClr val="FFFFFF"/>
                </a:solidFill>
              </a:rPr>
              <a:t>1</a:t>
            </a:r>
            <a:endParaRPr lang="cs-CZ" sz="3600" b="1" dirty="0">
              <a:solidFill>
                <a:srgbClr val="FFFFFF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868144" y="1933600"/>
            <a:ext cx="648072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FF"/>
                </a:solidFill>
              </a:rPr>
              <a:t>4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8028384" y="1957563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12" name="Ovál 11"/>
          <p:cNvSpPr/>
          <p:nvPr/>
        </p:nvSpPr>
        <p:spPr>
          <a:xfrm>
            <a:off x="6948264" y="1359527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FF"/>
                </a:solidFill>
              </a:rPr>
              <a:t>3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535996" y="1262545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FFFF"/>
                </a:solidFill>
              </a:rPr>
              <a:t>1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758480" y="1586581"/>
            <a:ext cx="648072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FF"/>
                </a:solidFill>
              </a:rPr>
              <a:t>6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35596" y="4723693"/>
            <a:ext cx="7416824" cy="107721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dirty="0" smtClean="0"/>
              <a:t>9 = </a:t>
            </a:r>
            <a:r>
              <a:rPr lang="cs-CZ" sz="3200" b="1" dirty="0" smtClean="0">
                <a:solidFill>
                  <a:srgbClr val="FF0000"/>
                </a:solidFill>
              </a:rPr>
              <a:t>___</a:t>
            </a:r>
            <a:r>
              <a:rPr lang="cs-CZ" sz="3200" dirty="0" smtClean="0"/>
              <a:t> + </a:t>
            </a:r>
            <a:r>
              <a:rPr lang="cs-CZ" sz="3200" b="1" dirty="0" smtClean="0">
                <a:solidFill>
                  <a:srgbClr val="0070C0"/>
                </a:solidFill>
              </a:rPr>
              <a:t>___</a:t>
            </a:r>
            <a:r>
              <a:rPr lang="cs-CZ" sz="3200" dirty="0" smtClean="0"/>
              <a:t> + </a:t>
            </a:r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</a:p>
          <a:p>
            <a:r>
              <a:rPr lang="cs-CZ" sz="3200" dirty="0"/>
              <a:t>9 = </a:t>
            </a:r>
            <a:r>
              <a:rPr lang="cs-CZ" sz="3200" b="1" dirty="0">
                <a:solidFill>
                  <a:srgbClr val="FF0000"/>
                </a:solidFill>
              </a:rPr>
              <a:t>___</a:t>
            </a:r>
            <a:r>
              <a:rPr lang="cs-CZ" sz="3200" dirty="0"/>
              <a:t> + </a:t>
            </a:r>
            <a:r>
              <a:rPr lang="cs-CZ" sz="3200" b="1" dirty="0">
                <a:solidFill>
                  <a:srgbClr val="0070C0"/>
                </a:solidFill>
              </a:rPr>
              <a:t>___</a:t>
            </a:r>
            <a:r>
              <a:rPr lang="cs-CZ" sz="3200" dirty="0"/>
              <a:t> + </a:t>
            </a:r>
            <a:r>
              <a:rPr lang="cs-CZ" sz="3200" b="1" dirty="0">
                <a:solidFill>
                  <a:srgbClr val="00B050"/>
                </a:solidFill>
              </a:rPr>
              <a:t>___</a:t>
            </a:r>
          </a:p>
          <a:p>
            <a:r>
              <a:rPr lang="cs-CZ" sz="3200" dirty="0"/>
              <a:t>9 = </a:t>
            </a:r>
            <a:r>
              <a:rPr lang="cs-CZ" sz="3200" b="1" dirty="0">
                <a:solidFill>
                  <a:srgbClr val="FF0000"/>
                </a:solidFill>
              </a:rPr>
              <a:t>___</a:t>
            </a:r>
            <a:r>
              <a:rPr lang="cs-CZ" sz="3200" dirty="0"/>
              <a:t> + </a:t>
            </a:r>
            <a:r>
              <a:rPr lang="cs-CZ" sz="3200" b="1" dirty="0">
                <a:solidFill>
                  <a:srgbClr val="0070C0"/>
                </a:solidFill>
              </a:rPr>
              <a:t>___</a:t>
            </a:r>
            <a:r>
              <a:rPr lang="cs-CZ" sz="3200" dirty="0"/>
              <a:t> + </a:t>
            </a:r>
            <a:r>
              <a:rPr lang="cs-CZ" sz="3200" b="1" dirty="0">
                <a:solidFill>
                  <a:srgbClr val="00B050"/>
                </a:solidFill>
              </a:rPr>
              <a:t>___</a:t>
            </a:r>
          </a:p>
          <a:p>
            <a:r>
              <a:rPr lang="cs-CZ" sz="3200" dirty="0"/>
              <a:t>9 = </a:t>
            </a:r>
            <a:r>
              <a:rPr lang="cs-CZ" sz="3200" b="1" dirty="0">
                <a:solidFill>
                  <a:srgbClr val="FF0000"/>
                </a:solidFill>
              </a:rPr>
              <a:t>___</a:t>
            </a:r>
            <a:r>
              <a:rPr lang="cs-CZ" sz="3200" dirty="0"/>
              <a:t> + </a:t>
            </a:r>
            <a:r>
              <a:rPr lang="cs-CZ" sz="3200" b="1" dirty="0">
                <a:solidFill>
                  <a:srgbClr val="0070C0"/>
                </a:solidFill>
              </a:rPr>
              <a:t>___</a:t>
            </a:r>
            <a:r>
              <a:rPr lang="cs-CZ" sz="3200" dirty="0"/>
              <a:t> + </a:t>
            </a:r>
            <a:r>
              <a:rPr lang="cs-CZ" sz="3200" b="1" dirty="0">
                <a:solidFill>
                  <a:srgbClr val="00B050"/>
                </a:solidFill>
              </a:rPr>
              <a:t>___</a:t>
            </a:r>
          </a:p>
        </p:txBody>
      </p:sp>
    </p:spTree>
    <p:extLst>
      <p:ext uri="{BB962C8B-B14F-4D97-AF65-F5344CB8AC3E}">
        <p14:creationId xmlns:p14="http://schemas.microsoft.com/office/powerpoint/2010/main" val="183103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002223"/>
            <a:ext cx="86409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Zdroje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Obr. 1 - Panelový dům</a:t>
            </a:r>
          </a:p>
          <a:p>
            <a:r>
              <a:rPr lang="cs-CZ" dirty="0" smtClean="0"/>
              <a:t>Dostupné z: </a:t>
            </a:r>
            <a:r>
              <a:rPr lang="cs-CZ" dirty="0">
                <a:hlinkClick r:id="rId2"/>
              </a:rPr>
              <a:t>http://trainz.dino.sk/images/screenshots/projekty/sidlisko/panelak_8p_lp_yellow.jpg</a:t>
            </a:r>
            <a:endParaRPr lang="cs-CZ" dirty="0"/>
          </a:p>
          <a:p>
            <a:endParaRPr lang="cs-CZ" dirty="0">
              <a:hlinkClick r:id="rId3" tooltip="w:cs:Creative Commons"/>
            </a:endParaRPr>
          </a:p>
        </p:txBody>
      </p:sp>
    </p:spTree>
    <p:extLst>
      <p:ext uri="{BB962C8B-B14F-4D97-AF65-F5344CB8AC3E}">
        <p14:creationId xmlns:p14="http://schemas.microsoft.com/office/powerpoint/2010/main" val="3857338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184</TotalTime>
  <Words>129</Words>
  <Application>Microsoft Office PowerPoint</Application>
  <PresentationFormat>Předvádění na obrazovce (4:3)</PresentationFormat>
  <Paragraphs>53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Počítáme do 17</dc:title>
  <dc:creator>Prez1</dc:creator>
  <cp:lastModifiedBy>Heli</cp:lastModifiedBy>
  <cp:revision>19</cp:revision>
  <dcterms:created xsi:type="dcterms:W3CDTF">2011-03-31T12:10:07Z</dcterms:created>
  <dcterms:modified xsi:type="dcterms:W3CDTF">2011-09-11T17:42:51Z</dcterms:modified>
</cp:coreProperties>
</file>