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311" r:id="rId2"/>
    <p:sldId id="256" r:id="rId3"/>
    <p:sldId id="290" r:id="rId4"/>
    <p:sldId id="299" r:id="rId5"/>
    <p:sldId id="301" r:id="rId6"/>
    <p:sldId id="302" r:id="rId7"/>
    <p:sldId id="296" r:id="rId8"/>
    <p:sldId id="297" r:id="rId9"/>
    <p:sldId id="303" r:id="rId10"/>
    <p:sldId id="304" r:id="rId11"/>
    <p:sldId id="305" r:id="rId12"/>
    <p:sldId id="307" r:id="rId13"/>
    <p:sldId id="306" r:id="rId14"/>
    <p:sldId id="308" r:id="rId15"/>
    <p:sldId id="309" r:id="rId16"/>
    <p:sldId id="310" r:id="rId17"/>
    <p:sldId id="312" r:id="rId18"/>
    <p:sldId id="313" r:id="rId1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63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F70E6B-2455-4439-A9DD-66D193A4E397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DF615E-2DC0-4B64-A586-70F609F5AE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EA39C-D5E5-4025-A1DF-12D6F3D2A1DB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5B877E-0926-493E-9C57-E9F0380C09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9AB7D-69E4-4D53-B36F-A0040E7FCFB1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E7E8FB-CE92-4304-8883-4769599F1A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639AA-9E5A-4D35-90D9-07CC69D382CD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E7E77-3E13-48F9-B45A-57FEE47A6A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256C0-037A-4F4F-B09F-8C31362D05D5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E2D22-A8AF-4D22-810C-D915E12DF5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23A52-53E8-4F60-A350-3964F6A3F250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EE6D48-EE82-4A86-A1DF-6A5803AA0E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A2A68C-6E28-48DA-ABB7-B07CB767F17D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6EB11-7587-4A70-A01E-9789F12003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65FA4-4F54-4904-A602-5F3A4F3A0AB0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68A3E-C198-4D13-B179-6AD31685AE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DF124-68D5-4741-8819-F5527D0FCC40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EE411-1B5E-4ECB-859F-F721725E95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EFDEE-C2FB-4A9F-9506-E6AB71A25202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09349-2E2E-4CEB-8888-061FDADB4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1A04C-3C31-455C-ADB4-9ABEB703C94F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B55AD-A2E4-45BC-8161-DB2F468915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804FEE-12D0-4D94-A356-08E39FA7891B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8E01A-6FB9-4A9B-94E3-E14758E181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EFF1828-66D9-41A5-A05D-8DB2E1998D36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7964EE2-2C38-4B27-9C4B-98D1C58D49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img.motorkari.cz/upload/images/cache/clanky/2009-03/13410/20100330132729-IMG_3069_JPG_resize_1000x830__type_jpg_.JPG" TargetMode="External"/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b/b6/Tachoscheibe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2924175"/>
          <a:ext cx="6405563" cy="303587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VY_32_INOVACE_10B_02_Pohyb tělesa – grafy, zajímavosti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10B_Fy 7.roč.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22.10.2012 v 7.A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Tento DUM je určen k procvičení čtení údajů ze sestrojeného grafu    a výpočtu rychlosti. V závěru prezentace je uvedena řada zajímavostí vztahujících se k tomuto tématu.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/>
          </a:p>
          <a:p>
            <a:pPr eaLnBrk="0" hangingPunct="0"/>
            <a:endParaRPr lang="cs-CZ"/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Nabídka grafů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14290"/>
            <a:ext cx="8358246" cy="6435849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928662" y="1142984"/>
            <a:ext cx="7560840" cy="144655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POHYB  TĚLESA</a:t>
            </a:r>
          </a:p>
        </p:txBody>
      </p:sp>
      <p:sp>
        <p:nvSpPr>
          <p:cNvPr id="8" name="Obdélník 7"/>
          <p:cNvSpPr/>
          <p:nvPr/>
        </p:nvSpPr>
        <p:spPr>
          <a:xfrm>
            <a:off x="500034" y="2928934"/>
            <a:ext cx="8358246" cy="34163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+mn-lt"/>
              </a:rPr>
              <a:t>Grafy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FFFF00"/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+mn-lt"/>
              </a:rPr>
              <a:t>Zajímavosti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72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rgbClr val="FFFF00"/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  <a:latin typeface="+mn-lt"/>
            </a:endParaRPr>
          </a:p>
        </p:txBody>
      </p:sp>
      <p:sp>
        <p:nvSpPr>
          <p:cNvPr id="32774" name="AutoShape 6" descr="data:image/jpeg;base64,/9j/4AAQSkZJRgABAQAAAQABAAD/2wCEAAkGBhISEBQUEhQVFRUVFxUUFRYUFBgUFRUUFhUVFBQVFBIXHCYeFxkjGRQWHy8gIycpLCwsFR4xNTAqNSYrLCkBCQoKDgwOGg8PGiokHyQpLCwsKSwpLCwsLCwsKSksLCksLCksKSwsKSwpLCwsKSwpKSwpKSwsLCwsLCkpLCwpKf/AABEIAKoBKAMBIgACEQEDEQH/xAAcAAABBQEBAQAAAAAAAAAAAAACAQMEBQYABwj/xAA9EAABAwIEBAUBBwIEBgMAAAABAAIRAyEEEjFBBQZRYRMicYGRoTJCscHR4fAUUhUjkvEHFjNictIkQ6L/xAAZAQADAQEBAAAAAAAAAAAAAAAAAgMBBAX/xAAtEQACAgEDAwMDAwUBAAAAAAAAAQIRAwQhMRITQQUUUSJhoXGBkSMyQsHRFf/aAAwDAQACEQMRAD8A8/wmG6qWGhcGJxrF6mPGoKkeLObk7YgaiASwlViQoSrg1HlWoxgwiCUtSLKCwmhOgJlpTmy03qYrguaxcwSU7kARZtsRrU8xibLh+iRpKDHZJyBMVQikoXNTGWNuckFROMol2gJtNhNk1MJbGv7DwcuhRs19VoOFcsVK9QAOAbE5hcJJzUVcisIym6iimcEDh0KmcwcMOGqmmTO4PUKt8VEZKStA04umgwFzgUAeja5NYtjRBStBUlsFOiiEWbZEa0p0NT3hrsq2zBrIlATzRKBwRYrBmyTMhcEBCA6gi5dCHIU4xCBuzgxcWpyVyDKGFyJ4SLDbRAgdETQiASoFbEDUoCNjUsoMoAJwNTZKOUGMcpMBNzFjtMnouqXOgHohaUQC2wXFCBiVEHJHtsDIvsiwoSUWYrqYTlkWCQDQn6bV1NkKQ0BK2OkMFqGvSLTBBHqp7YhHVcHXN9rpXLcoooqmYh7DLSRIix2OoUV5R8c5gbQHhtyue4gmfssGxcfyWax/Gs2eX58xaWjwmw0CYAdaJm8C8DoueeoUXVbnTj07kr8HoXKnLTMXJNVgDT9mRnP1Wkx/A34VzRh3ODDZzSCfedl88ucM0312if8AdbDlL/ipi8E4NzOxFE2NKsZIv/8AU+SWHtp2XHPLKTv8HdDHGCrz8npvMfL7q2FY+C6o20i89lR8R5Gr0KIqugtOoGonqtzyRxqjiaZqsdLSTY2NN27HN2cP3CsuLFtVj2ONjZEM8obeLDJp45Lfmjx5uEOXNaJjUT8JW0gtJxTgbGODW+5KqnYKF6kZxlujyZ45RdNEEU0RdClHCnoh/pSNRrontEvqImdHmT76FoCAUQgLYjXBc6Ej6W66nQJQFhUqAc4NbqTF4A7X2SV8PlJa4Q5pg9o1ThwxCB7CjyHjgjuYkCde1NgJqFsJcUoC4ooOoGFyIFIsoOpELLCQIpLjolaIKL2MrcWERaIQgp2nh3OBIBIFz2HdYMkxuyUBJlRBq1CUCEsoxTXEQgymCJTlMdUVDElsxuIPokCw1+A8qcOgt6FCyk7ofhWVDAPIFjETOUwFHJnxY1cpL+Tqw6bLk2jF/wAEBPPqF0aCLWsp5wTBqHH2gfRc/DsP2fKf5svLyes6eLpWz1sfoeokt2kVw9dNkVFhqPa0QMxDb6CTEnspRw4AhpJnUxCDEYV1AeJMOb5myAWyNDBsRI+ixes4ZeGM/Qs63bVErivJeFo4GpVqufWqMe6pNRoY0gNDy1rGmzTO7iYA6hYfE8mNmvmr0GeE7y+YNNRpZ4ssY8g3aWwHOEb9UwzjVf8AqXVcRWqPqedgc5xflBtLIMN1IAFuyDjvMlM2ZTDjYy8S0OhogsgZ4DYvY9CpJsu1H9DsVyXFPM15e2Z8RtE5dDIzBxtOoN7SFl8ThwwxmBixG8/wI8bxOrVP+Y9zgNAT5Wjo1g8rR2ACjZVVEWbT/hpxp2HxlLzHw6zm0azZscxytf8A+TSQfkbr3Hm6n4eHBZaCNF878u02eNQdJGR9Nz4vMPmIJ6D6r3Pi/PeFIc0sqCZ1DYv3BMKTyRhNWWjilkg+lGadjnG5QvrFRn8QpGMs6m/W9rbJw42mdXCfdeitTg8SR5r0mp8xY94yBzpT2Fw7ao8jmk6xmufQbof6Zw20Me6tGUZcMhKE4/3IjmULaZJUlGyyonsRcdxl+H8hk32Ea9bpinTI9lMNTVN1K8mStTYSjEZdUcBJaYOnRMOqKS+tIjbWO/omHEJ0RltwxsXTb6d9UUwge66Ym5AFJdKuzp0ydWKbCVyF5lcso3qrgkM4NWbJIiLahQq1EtMHVTBjX1XhkmXOAA7kqTj+Hf0tUCsC5hBBItDtrnQd1xzzLC0pvdnp49NLUJvGtl5KiZ2U3BAw4S6CBIGhgzf01Wno8DpCm2qX0hRqAGXGw6+ZS2cnUhDw/LcHK0y0tjRp1v8AmovV42nZZaHImmjHGkHOBcYm7obYX1KaziYAkAm8RI6lek/8rioIY3K23YCAYneOylVOTsNTaIEnQk5ZPUxH0C55eowStJsv/wCdJum0vyeb0cOXzlYT7W+VYYXknFVNWZR1IO/ZbvDYE0xAYyQTlJA3AIkxqmsTjix5OeSNyZItttZefl9VyrhV+T0MXpOJ7Pd/wvwZzD8jNBhwe47j7IHr0VphuWMMwt+zmk7hwaALXJImeqicU5gc43cXH1/JOcPrZtSvNyazLPmTf7/8PVx6HFBbRS/b/bLzD8BpueTNgYGh9SY00PyE7j8AwyAAR13zR1Go7dlVeJBgb6/iLJw8ZLWhoBMWAH5/IUFkhTTRR4slpp2QMa8sHmyyDGUazFzPp7LLYiHPJB79upvtYGFacadUcS5+5zDqARoqJrzJDLutbc31A3IB+qklb2OtbLcvuEvbE1CNDawge/VQcfLwQC4y0wGiSQNgOlj8KsFKsXnyPkagtIjtdaHg/Cn55JNMljsr40mNO5Ej3VOiUWmLKcWmrMg7lNhpZ6+dhcYpxUpjNIzDM148ovOuloGqpuJciVIlj2mAC7M5oidYi5vOwXp3HeH5WyWNqsyhj2uLi05bNeWtI0G+uh2C86xfDqlP/o1ZDiCGl0A5r5AXHQDqvZxzlONxZ4OWEISqSbM4/lesBMs/1fsq6thXNMGJ9Vo+JVajQ3y1BnE+ZpaJOhzGyr6XDQ8zmM2JuO0zOoldGPrlu2jlzdEXSTK9pcCIdcdCtRj+ZWvERrr27KofhW+bLe5OaPtGdgNB0CLBcKNaoA5wbOpP90b/AKqc8ccjV+C2LNLFF15HqHFSCRMA/gVd4Co0tJdcwqHifCvBIMhzTawIgiZjqLa90zTxJGihlwXwdOLU/JZ4jjMEiN7GTIU7h/PVajAEVGbtfr7VNR9VmKlz6oCYVYR6OCOSfXyemYHnHCVR5s1N27XQQPR26vRTY5uZhDh1Bn/ZeLNJFwrHhvHa+Hdmpv11Bu0jo4H+BdcM8k9+Dinp4NfTyek1WxZNvoxrr+XVVPC+badZ7Wk+G828/wBi4/v0+Vp8RwCsx/hub5oBEEEEO0IPTX4XpRywf+R5U8WRPeJU1sOQgGFm8qfxCkGOLS4OiLtMg2VeQReDCrGTrkjKKuqIrmwULkVZ8k2SMwz3NLg0kDUjb16Ktr5Oem3shctkhpp+mHHLTgNdpf6JnEUHtMFL1Lgp0bWWLsG+rTdWa1oayGOg79Y9wkUOq+oBAJDXAEgGxjcgLkqb+xSSj8MY4divDr03n7rgV6fzbwtuJohoac5ABcRaI1svL67pdIbHorDinM+IdSbBdlBhxBt2n2Xl+pYpSipxR6/pWaEJOEn+haYDkChTZlr1nVYMimHHI3eMosPlajB8Xp0mhjGsAFpNz8nsvMTzVo2T0TI4w7M4OLpmw9dLrw3izT5PfeXAtj14cztsGwT/ADoq7i/Mx6tB7AA/OqwGGx9dpMU3ewnVMVqOKqvyhpBg/a8onWL79EPS5pOmJ7jTx+pLc0dfmrKILj8/Ch/8w+JobKvwvJNd5HinLpabkHYHqtFT5NotZDM7XWkkh021g91T2G3O4i9Q32WxTeM4m2qs+G4eoCSXAdASnqXIWJMEVJBEi1zvsVfcC5IGWazySfshpyyB1nVSekmuKLLWRfKZDpvc7rPzp0TNLElrjlaSfQm3stnheXaVOCAc3rJEyOmi6rw2nT0dlJgx0HpqRMI9o+WYtb4Rh8fRqVWQA4mbCD6RZS+UOUgHePVGYgy1s6AAEPtubiD+a1v+FAtBHlOpuQDOsnXT8k9gaBYHNFhIjtYW73JVMenUHYk9S5RpFJxPgIf5wYkk7k97neZHwn/8IIpBoPmkhtj1BA1Mb/6lfvZ5LCTB10B0vHom6dAZmnLIFydwYhXeNHOsrKDimEyjLrusXjaNNtakGUgXl2WzRmNyTfYAGZ9V6VxnDCAR0iPrKxPEOH02E1a1QU2tcTnJy5YGx3mQFwTh0zaPSw5FOCbMR/xNrtbiGNF8rAHR8/msZUoDp0Pzf81e814ynUfmpVGuM65pLokaD2VSKdgSQSbkCZbBi+19bL0cKqCPM1T/AKgIpudDRt+Eq2bgcjRBBB+9pJEbfzQouD4CTm1naCdO0LWYLhLKzXNqQCNNttRtM7d10wSSOGbczNUcP4rYf5mjYzr+vdRqnKJI/wAtxJvZw7dR3WmZw3w35ZFjfY6TPpH4pym1wBm23b2PwncbJqTR53Uwjmvcx4gtMHsRrdF/RvgGLE5QSLGOjtFtaPA6Tnk1Qdbxb5OpnqrLH8NpmmBPlaNABYg5mlpiRBERuCk7Q/dZ5zUwJb9oQdfm10D2AAHf4WjxPDyS11RrnMJBJBgkC0TsYVLj2tGmk7ie5ubiLDul7Xyas1leac6firThHNeLwxhlR2XQseczY6Nm7dfuxqoFaq5xBd0gWgQLQlfWGVwN7jKfQ37wQimuBlO9mehcL58wFUEV6bqVQxE+Zkj/ALhce4Whp4rCVRLS0A9CCF4i6iQT27pzD4kssHFtwbdpB7+yqsz8ivFF8HqeLwzXVIaQQtPwPgT6bKjGkHOGkSJAABLvovLOXuZ6lJ3iECq1hgh0D7UwRvoNdAvX+T+dKGMJZScKdUznpv1gDy5D94SdvhPk1HUqRPDplFuTqyOOU6Tx4jyWicxGaB0sdtOqpMbw5kuAg3AkHSD311hbmnhWtFQEE59ASQB92QHbXn0VHxPC0GBlN1QOe6zi1wJmbmNtYSLK75LPEq2RTM4Th2gCczvtHLpHQjquVtQpsblLCW5HAGbzNyD6rk/cfkn2l4Mtg+V3uaS57BplIqsLTJIuQT0t7q4wvCm0aZp1KlMhxkty5i4Wsc1ht3WEp4gk/KfFc/uSIXbOLls2edjnGG8Y7/qaZvK+EbV8VtMxms1xzMaNyWX8smLqTh+E4I1gXsptk62ygz3MbQsrSxzswM9PS2kxqnxjHGxm40JtHYbKfYXyW9w/KNnWZRpuBBDQ7QEbeycZXY8NLTYyRbUAwduqw4qGbSL99v59FMocVexpylwzDzEON22gH3H1SvAvDHWpflG2pHNZpbcWi9tdBP8ACrbhjWBsPuAc1gSbSdhM+WT2XnVHmCqJh7hpBEaiI20EI8NzJXaf+o42gE3/ADskenb8jLVJeGenM4i0wBmiehA9XfP1VgBEG0xptdeYDnGtABcQREHKHSZGbMI003/Z+jzjUaBJzG5+zkDSdIud+yk9NJFVqoHpDqg1FxO3VQcZRzOzeUbOnpqFiqHOT5kkNGW/mJzaaeWevz2TdHnAioSWyJmczib2JDTA/wBke3kHuoKjevoSQQbaeW5kxHpqVIFN0C/QdPcLKN5xptcLh2xN7tnWCBB9fqjHPjNm6d7TPUn02SdmXwU78Pk19O35pAY91laXPLXmAA2+8na+gjW0d11bnYMfD2T/AG5XTq2YP0+qOzL4M70ObL7HMLp6biY+D3sslzfwGnicK9rg4RIE/wB22U2nS06kozzy8kAUHEZtZn0sBcKv47xA4ljW5y0FweSw5skWJc3sTv7SllpW/BSGsjHhnkj+U2MqBrajny4NAyhsE7m8wPQKyPLLqNUsJzABpBI1BE/z0WyxP+Y5j81PO0ZS8jKXGRlcWk2MDf3jRMMwb3uzOY6WjL5nBpIJL/MDrqbq0dPLmRz5dXCW0VRL4PwhjWhxkHa2w9N57LSYfBNyw4WOsC0zIPwdVRYR/RtNxGwrMJIaM2gNtD8hTzxofZJuNRqb3FwSANN0SxSMhmj5KjjeFAxNQMGgaOuYgAl17bxboq7+nqZZIF3wBmnKDeD21+FcPxuYyCJd/wCIPtJEdFU1sEW5hmdvI1kXmYMKscb4OeeRcobxdfsBHQe/5pvxJEaSgNBrTF+9rgfXulEDaZ0Jn4kWBV1g2OZ6jciVaDQ0df3UN/Dg4kxMd9NtBraVc1WNMaCwkZ5A2jQkfummUwCfKL6Q6flb2bRjzb2UA5fBBAMgunXS2gPWLJjmXgraWVzZMgTA8oEC8wDMkfVahjhEEQfX1v6I8VSDwJi9/MCD7TaFKWBlo6hfJ5/4DiJdYWaCQenlJgaJplME6X2i4PRbmtg2WzBrr6dI0kb7pcdRpPy+UAtBEttrI0m1re6R6RsaOsSMI3D/AK6TaNZ6KXRqilUDmkO0P3o0IibEEdR7LSYXAUqbXgTLhlJtIB1DdhtbdRcNy7TzHO8kGQIGUiRYmenRI9JJFI62I9V5xxpYcznuYDALmkxT+w2ampMwL6lU+DrVKj80uzTaLX2haNvCKZpFmZ2V0TeSC12aWyYHSI6IKHB20TapPePpqprStO6LvW3GrNdwniR8MFxJIOYzuYjdcqbD4mm37Uuj7ugPST8Llfs/KI+4viSM7hBLwFMxTRNiodAQ4FSq9YE2ldEoS6hISh07hsYeuvZPmmZ3/wBKjtrhWLceyfjbspSjNcItHtPyDSoEkf8AqZMoq+EcN9diCPxVhw/HMJAtr0P4q2x7mnT6LlnknBnVDDjmtjM06LjAsb2tHpfon24B8XjuL7C0d1bYeqy0k63urPE46jMAn7MCwN/hTlqci8FFo8bMkcLeZG+p3jS+oUmhhCQJLIHe8+isMVi2ZoFxbY9N7KTgqrJMi/p+yZ6mVW0ItHC9mQzwokgNIt0dv8TolrcHIEm8bDdXVLEU+oFukIKuKYTEiyT3LH9nFlGOHx90+3b33T+H4cSCZgTvH4i49e6nV6rRuT6K04bTaaZcD12lOtQ2I9JFGf8A8JtrOwAcHd9JT+G4O8bHb7oi4tqLHVaF4a0CMu50i/dO4MNMaaIlqJUENLG+DM4vgrgJ/SY6H+bKlxVIjX89ZOnstxxmm0fAWRxtMEwN5+inDVNPkrPRRl4M9icYAbz/ADT1Ud3FiTcuJ6k3/FQuNVgKmX8vzUH+ov6aL0YaluJ5GXSJSaNLRxTzo4/NyP0up9AvaPK8tH/aSB1ggWKoMDiekD0V9h64jVbLOLHSjWS+t12U6EmNO177oX1ZebpJBGqbvE3p0mLkufyt6+q7wvf+dFDp1hOqdxTgBrsE3eEeBDpO1vpJ/Vc55ItEdmgD3VUcSZ1+pQePvmPzvsU3dTF7BaGnP7JS3Yn01VUMQdj+qdbUeTYn+d03cvgzsE3w/wCdUrKQ6hQs751+UbWOjZM5gsKZLFP9UTKAP8+qiNzfspNAncpXMdYA3Yf5XGiJtvI9jfokL7G6Zc89VnW2a8K+w6cKAdD8fh/N1yYzmftLkdZqwp/BCCWEoCUBdZA6EUQkRLKAdoVSDY/Kku4m/qPZQwEoSPHF8oossoqkyxw3GMpGZgdHchX2F47hKgIqU3NJEAh9p6/gslktK6FDJo8U/sdGPXZYfc32FwWHq1IpucJIgE9h36ypzeD+d4k2BOvQFebUqjm6Ej0Kt+Gceew+ZxO1z1EG687N6fNK4ys9LB6jCUqmqNzhuBGQQTFpvogx3ByCYM/imOAc0tByO0MQdesqVjOKtgEGZv7LypKcObPUi4ze1GYxjsmg+UWA5gdTBBbIuLJziVObqqER3krYzZsoIlv5hc8xBEd1c8O4o57vKD5AJv1JVH/Qjwy4Hp+H7peFYvwvEvElkTvdwj5cEuTJeyKY8SW7L7i2KkAk+vss6wf/ACGXBbF79pKPj9UmnUcXQ2mRI3dmIbb6/Cx1Xizg/MwHeJ0vonx6eTj1WJl1UIzUaB5xoZcY8N01+RKo3PupnG8W6pVLzvH4Qo7chtK9DHB9CPHz5E8ja8jlLFFpGm3wrVmNJMMP8lUTzMAGdgjo1X03JlL5EcbWxp6NQAS43yzJ7k/omMTxQWDIVRh6jnmT6eynjA+WU/UkT7bkRPEMzN0VTFuOp0QeGZRtw5Oydb8E2q5Gy9KymToFY4fANi6kNpgaBXx4HJ7kZ5UlsBhcGJGbpNvRO0gBp/OqKoZA9PzKAiy7VBJHK5M55I2SB6WsZPwgW9KoOp3sxTUXeKUBSEo6UHWxTVKAvSSkLkUjLYtlyHMVyyjbHISwiShOKDCINXSuagAglAXQlDUAHTt8pHlIAlR5A5q5KETQgwOm8jQ3UlnEXjeYUUIgknjjPaSKwzTxu4stKXEpHmSeK2VWk2Cbq1IGq8+fpuNu47How9TyJVLctanEQPLO4VZxXGwJB+8D8GfyUJ1Qzqu/w59drmtJlozesahQn6esa674OuPqMsn0JcljU4s19OnmI80B062P7qj4nj2Cw9dupT+H4G8sBMgtEkdLfq4fKoeN8LdReASTLWumNJ0H86qCgm6GlkklbQeIxoLVXGpDpHT8QZTMrmC4HcK8YUck59RY8GZNZnQT9AVe4jDhxVZwZoDvQa+6uWCSujHpVk+tiPVPHHoQVLAgAKR4VoRQihdHtIeTl95PwRzh29kopjonSEOVXjjjHhHPPLKXIICSEeVdCcQApAEZCQWQaO0sHNOo/wDsy9PvGPX4UYhPip5XDqQm8t0qvya68DbigcnXJotWija4oy1JlQaAVyMj0XLAHISo9lyYBAEoC4FLIQAuVcuXIMOARQuBShy0w4BFCGbopWmChLKSV2dYFhSo2Jfsny9Qa1SSih0IVc8p4wU65zRDmlt+pVGUrTCnlh1wcTow5O3kUvg3vPlRlF9aAPMzI2Oo/pnE/wD6IWN4lQZmYCQSAQ71aGix+U1zDxU1msJJMPkzro0X9mD4WfxfE3lxcdy4j3MrxlilFUz03mUmDxegATAVYweYeoUqvXc83uncNgSXn1V4Qb2Oacktyfwel9o9YVxh6d9lEoMgKbhRqvTxx6Y0cOSV2yTC6FyVUOcErkqSVjAQpClJXErDbBSFKVyAsEpAUcpCUGjZCEhOFAUGDcJITiAhYbYBXJSFyAsdSpEq0YRLKRcgwWV0oUhQYOByNqbanWLUYxlzzKTxSnXC6EhNRtgeKUvjFLC6EUFjdSvZMSjfqm0UOhZXApFyDRHtkKLUwQOylpCklBPkZSa4IdPBgKWynCUIwiMUjHJs5SaNSAo4ToTiMkeOEvjhRykWC0SvFCUFRFJZoECsOEiUJCsZgiQFKhWAEkK7ZIg0QoSiSFAAFCSjcm0AIuSpEAf/2Q=="/>
          <p:cNvSpPr>
            <a:spLocks noChangeAspect="1" noChangeArrowheads="1"/>
          </p:cNvSpPr>
          <p:nvPr/>
        </p:nvSpPr>
        <p:spPr bwMode="auto">
          <a:xfrm>
            <a:off x="0" y="-776288"/>
            <a:ext cx="2819400" cy="16192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2776" name="AutoShape 8" descr="data:image/jpeg;base64,/9j/4AAQSkZJRgABAQAAAQABAAD/2wCEAAkGBhISEBQUEhQVFRUVFxUUFRYUFBgUFRUUFhUVFBQVFBIXHCYeFxkjGRQWHy8gIycpLCwsFR4xNTAqNSYrLCkBCQoKDgwOGg8PGiokHyQpLCwsKSwpLCwsLCwsKSksLCksLCksKSwsKSwpLCwsKSwpKSwpKSwsLCwsLCkpLCwpKf/AABEIAKoBKAMBIgACEQEDEQH/xAAcAAABBQEBAQAAAAAAAAAAAAACAQMEBQYABwj/xAA9EAABAwIEBAUBBwIEBgMAAAABAAIRAyEEEjFBBQZRYRMicYGRoTJCscHR4fAUUhUjkvEHFjNictIkQ6L/xAAZAQADAQEBAAAAAAAAAAAAAAAAAgMBBAX/xAAtEQACAgEDAwMDAwUBAAAAAAAAAQIRAwQhMRITQQUUUSJhoXGBkSMyQsHRFf/aAAwDAQACEQMRAD8A8/wmG6qWGhcGJxrF6mPGoKkeLObk7YgaiASwlViQoSrg1HlWoxgwiCUtSLKCwmhOgJlpTmy03qYrguaxcwSU7kARZtsRrU8xibLh+iRpKDHZJyBMVQikoXNTGWNuckFROMol2gJtNhNk1MJbGv7DwcuhRs19VoOFcsVK9QAOAbE5hcJJzUVcisIym6iimcEDh0KmcwcMOGqmmTO4PUKt8VEZKStA04umgwFzgUAeja5NYtjRBStBUlsFOiiEWbZEa0p0NT3hrsq2zBrIlATzRKBwRYrBmyTMhcEBCA6gi5dCHIU4xCBuzgxcWpyVyDKGFyJ4SLDbRAgdETQiASoFbEDUoCNjUsoMoAJwNTZKOUGMcpMBNzFjtMnouqXOgHohaUQC2wXFCBiVEHJHtsDIvsiwoSUWYrqYTlkWCQDQn6bV1NkKQ0BK2OkMFqGvSLTBBHqp7YhHVcHXN9rpXLcoooqmYh7DLSRIix2OoUV5R8c5gbQHhtyue4gmfssGxcfyWax/Gs2eX58xaWjwmw0CYAdaJm8C8DoueeoUXVbnTj07kr8HoXKnLTMXJNVgDT9mRnP1Wkx/A34VzRh3ODDZzSCfedl88ucM0312if8AdbDlL/ipi8E4NzOxFE2NKsZIv/8AU+SWHtp2XHPLKTv8HdDHGCrz8npvMfL7q2FY+C6o20i89lR8R5Gr0KIqugtOoGonqtzyRxqjiaZqsdLSTY2NN27HN2cP3CsuLFtVj2ONjZEM8obeLDJp45Lfmjx5uEOXNaJjUT8JW0gtJxTgbGODW+5KqnYKF6kZxlujyZ45RdNEEU0RdClHCnoh/pSNRrontEvqImdHmT76FoCAUQgLYjXBc6Ej6W66nQJQFhUqAc4NbqTF4A7X2SV8PlJa4Q5pg9o1ThwxCB7CjyHjgjuYkCde1NgJqFsJcUoC4ooOoGFyIFIsoOpELLCQIpLjolaIKL2MrcWERaIQgp2nh3OBIBIFz2HdYMkxuyUBJlRBq1CUCEsoxTXEQgymCJTlMdUVDElsxuIPokCw1+A8qcOgt6FCyk7ofhWVDAPIFjETOUwFHJnxY1cpL+Tqw6bLk2jF/wAEBPPqF0aCLWsp5wTBqHH2gfRc/DsP2fKf5svLyes6eLpWz1sfoeokt2kVw9dNkVFhqPa0QMxDb6CTEnspRw4AhpJnUxCDEYV1AeJMOb5myAWyNDBsRI+ixes4ZeGM/Qs63bVErivJeFo4GpVqufWqMe6pNRoY0gNDy1rGmzTO7iYA6hYfE8mNmvmr0GeE7y+YNNRpZ4ssY8g3aWwHOEb9UwzjVf8AqXVcRWqPqedgc5xflBtLIMN1IAFuyDjvMlM2ZTDjYy8S0OhogsgZ4DYvY9CpJsu1H9DsVyXFPM15e2Z8RtE5dDIzBxtOoN7SFl8ThwwxmBixG8/wI8bxOrVP+Y9zgNAT5Wjo1g8rR2ACjZVVEWbT/hpxp2HxlLzHw6zm0azZscxytf8A+TSQfkbr3Hm6n4eHBZaCNF878u02eNQdJGR9Nz4vMPmIJ6D6r3Pi/PeFIc0sqCZ1DYv3BMKTyRhNWWjilkg+lGadjnG5QvrFRn8QpGMs6m/W9rbJw42mdXCfdeitTg8SR5r0mp8xY94yBzpT2Fw7ao8jmk6xmufQbof6Zw20Me6tGUZcMhKE4/3IjmULaZJUlGyyonsRcdxl+H8hk32Ea9bpinTI9lMNTVN1K8mStTYSjEZdUcBJaYOnRMOqKS+tIjbWO/omHEJ0RltwxsXTb6d9UUwge66Ym5AFJdKuzp0ydWKbCVyF5lcso3qrgkM4NWbJIiLahQq1EtMHVTBjX1XhkmXOAA7kqTj+Hf0tUCsC5hBBItDtrnQd1xzzLC0pvdnp49NLUJvGtl5KiZ2U3BAw4S6CBIGhgzf01Wno8DpCm2qX0hRqAGXGw6+ZS2cnUhDw/LcHK0y0tjRp1v8AmovV42nZZaHImmjHGkHOBcYm7obYX1KaziYAkAm8RI6lek/8rioIY3K23YCAYneOylVOTsNTaIEnQk5ZPUxH0C55eowStJsv/wCdJum0vyeb0cOXzlYT7W+VYYXknFVNWZR1IO/ZbvDYE0xAYyQTlJA3AIkxqmsTjix5OeSNyZItttZefl9VyrhV+T0MXpOJ7Pd/wvwZzD8jNBhwe47j7IHr0VphuWMMwt+zmk7hwaALXJImeqicU5gc43cXH1/JOcPrZtSvNyazLPmTf7/8PVx6HFBbRS/b/bLzD8BpueTNgYGh9SY00PyE7j8AwyAAR13zR1Go7dlVeJBgb6/iLJw8ZLWhoBMWAH5/IUFkhTTRR4slpp2QMa8sHmyyDGUazFzPp7LLYiHPJB79upvtYGFacadUcS5+5zDqARoqJrzJDLutbc31A3IB+qklb2OtbLcvuEvbE1CNDawge/VQcfLwQC4y0wGiSQNgOlj8KsFKsXnyPkagtIjtdaHg/Cn55JNMljsr40mNO5Ej3VOiUWmLKcWmrMg7lNhpZ6+dhcYpxUpjNIzDM148ovOuloGqpuJciVIlj2mAC7M5oidYi5vOwXp3HeH5WyWNqsyhj2uLi05bNeWtI0G+uh2C86xfDqlP/o1ZDiCGl0A5r5AXHQDqvZxzlONxZ4OWEISqSbM4/lesBMs/1fsq6thXNMGJ9Vo+JVajQ3y1BnE+ZpaJOhzGyr6XDQ8zmM2JuO0zOoldGPrlu2jlzdEXSTK9pcCIdcdCtRj+ZWvERrr27KofhW+bLe5OaPtGdgNB0CLBcKNaoA5wbOpP90b/AKqc8ccjV+C2LNLFF15HqHFSCRMA/gVd4Co0tJdcwqHifCvBIMhzTawIgiZjqLa90zTxJGihlwXwdOLU/JZ4jjMEiN7GTIU7h/PVajAEVGbtfr7VNR9VmKlz6oCYVYR6OCOSfXyemYHnHCVR5s1N27XQQPR26vRTY5uZhDh1Bn/ZeLNJFwrHhvHa+Hdmpv11Bu0jo4H+BdcM8k9+Dinp4NfTyek1WxZNvoxrr+XVVPC+badZ7Wk+G828/wBi4/v0+Vp8RwCsx/hub5oBEEEEO0IPTX4XpRywf+R5U8WRPeJU1sOQgGFm8qfxCkGOLS4OiLtMg2VeQReDCrGTrkjKKuqIrmwULkVZ8k2SMwz3NLg0kDUjb16Ktr5Oem3shctkhpp+mHHLTgNdpf6JnEUHtMFL1Lgp0bWWLsG+rTdWa1oayGOg79Y9wkUOq+oBAJDXAEgGxjcgLkqb+xSSj8MY4divDr03n7rgV6fzbwtuJohoac5ABcRaI1svL67pdIbHorDinM+IdSbBdlBhxBt2n2Xl+pYpSipxR6/pWaEJOEn+haYDkChTZlr1nVYMimHHI3eMosPlajB8Xp0mhjGsAFpNz8nsvMTzVo2T0TI4w7M4OLpmw9dLrw3izT5PfeXAtj14cztsGwT/ADoq7i/Mx6tB7AA/OqwGGx9dpMU3ewnVMVqOKqvyhpBg/a8onWL79EPS5pOmJ7jTx+pLc0dfmrKILj8/Ch/8w+JobKvwvJNd5HinLpabkHYHqtFT5NotZDM7XWkkh021g91T2G3O4i9Q32WxTeM4m2qs+G4eoCSXAdASnqXIWJMEVJBEi1zvsVfcC5IGWazySfshpyyB1nVSekmuKLLWRfKZDpvc7rPzp0TNLElrjlaSfQm3stnheXaVOCAc3rJEyOmi6rw2nT0dlJgx0HpqRMI9o+WYtb4Rh8fRqVWQA4mbCD6RZS+UOUgHePVGYgy1s6AAEPtubiD+a1v+FAtBHlOpuQDOsnXT8k9gaBYHNFhIjtYW73JVMenUHYk9S5RpFJxPgIf5wYkk7k97neZHwn/8IIpBoPmkhtj1BA1Mb/6lfvZ5LCTB10B0vHom6dAZmnLIFydwYhXeNHOsrKDimEyjLrusXjaNNtakGUgXl2WzRmNyTfYAGZ9V6VxnDCAR0iPrKxPEOH02E1a1QU2tcTnJy5YGx3mQFwTh0zaPSw5FOCbMR/xNrtbiGNF8rAHR8/msZUoDp0Pzf81e814ynUfmpVGuM65pLokaD2VSKdgSQSbkCZbBi+19bL0cKqCPM1T/AKgIpudDRt+Eq2bgcjRBBB+9pJEbfzQouD4CTm1naCdO0LWYLhLKzXNqQCNNttRtM7d10wSSOGbczNUcP4rYf5mjYzr+vdRqnKJI/wAtxJvZw7dR3WmZw3w35ZFjfY6TPpH4pym1wBm23b2PwncbJqTR53Uwjmvcx4gtMHsRrdF/RvgGLE5QSLGOjtFtaPA6Tnk1Qdbxb5OpnqrLH8NpmmBPlaNABYg5mlpiRBERuCk7Q/dZ5zUwJb9oQdfm10D2AAHf4WjxPDyS11RrnMJBJBgkC0TsYVLj2tGmk7ie5ubiLDul7Xyas1leac6firThHNeLwxhlR2XQseczY6Nm7dfuxqoFaq5xBd0gWgQLQlfWGVwN7jKfQ37wQimuBlO9mehcL58wFUEV6bqVQxE+Zkj/ALhce4Whp4rCVRLS0A9CCF4i6iQT27pzD4kssHFtwbdpB7+yqsz8ivFF8HqeLwzXVIaQQtPwPgT6bKjGkHOGkSJAABLvovLOXuZ6lJ3iECq1hgh0D7UwRvoNdAvX+T+dKGMJZScKdUznpv1gDy5D94SdvhPk1HUqRPDplFuTqyOOU6Tx4jyWicxGaB0sdtOqpMbw5kuAg3AkHSD311hbmnhWtFQEE59ASQB92QHbXn0VHxPC0GBlN1QOe6zi1wJmbmNtYSLK75LPEq2RTM4Th2gCczvtHLpHQjquVtQpsblLCW5HAGbzNyD6rk/cfkn2l4Mtg+V3uaS57BplIqsLTJIuQT0t7q4wvCm0aZp1KlMhxkty5i4Wsc1ht3WEp4gk/KfFc/uSIXbOLls2edjnGG8Y7/qaZvK+EbV8VtMxms1xzMaNyWX8smLqTh+E4I1gXsptk62ygz3MbQsrSxzswM9PS2kxqnxjHGxm40JtHYbKfYXyW9w/KNnWZRpuBBDQ7QEbeycZXY8NLTYyRbUAwduqw4qGbSL99v59FMocVexpylwzDzEON22gH3H1SvAvDHWpflG2pHNZpbcWi9tdBP8ACrbhjWBsPuAc1gSbSdhM+WT2XnVHmCqJh7hpBEaiI20EI8NzJXaf+o42gE3/ADskenb8jLVJeGenM4i0wBmiehA9XfP1VgBEG0xptdeYDnGtABcQREHKHSZGbMI003/Z+jzjUaBJzG5+zkDSdIud+yk9NJFVqoHpDqg1FxO3VQcZRzOzeUbOnpqFiqHOT5kkNGW/mJzaaeWevz2TdHnAioSWyJmczib2JDTA/wBke3kHuoKjevoSQQbaeW5kxHpqVIFN0C/QdPcLKN5xptcLh2xN7tnWCBB9fqjHPjNm6d7TPUn02SdmXwU78Pk19O35pAY91laXPLXmAA2+8na+gjW0d11bnYMfD2T/AG5XTq2YP0+qOzL4M70ObL7HMLp6biY+D3sslzfwGnicK9rg4RIE/wB22U2nS06kozzy8kAUHEZtZn0sBcKv47xA4ljW5y0FweSw5skWJc3sTv7SllpW/BSGsjHhnkj+U2MqBrajny4NAyhsE7m8wPQKyPLLqNUsJzABpBI1BE/z0WyxP+Y5j81PO0ZS8jKXGRlcWk2MDf3jRMMwb3uzOY6WjL5nBpIJL/MDrqbq0dPLmRz5dXCW0VRL4PwhjWhxkHa2w9N57LSYfBNyw4WOsC0zIPwdVRYR/RtNxGwrMJIaM2gNtD8hTzxofZJuNRqb3FwSANN0SxSMhmj5KjjeFAxNQMGgaOuYgAl17bxboq7+nqZZIF3wBmnKDeD21+FcPxuYyCJd/wCIPtJEdFU1sEW5hmdvI1kXmYMKscb4OeeRcobxdfsBHQe/5pvxJEaSgNBrTF+9rgfXulEDaZ0Jn4kWBV1g2OZ6jciVaDQ0df3UN/Dg4kxMd9NtBraVc1WNMaCwkZ5A2jQkfummUwCfKL6Q6flb2bRjzb2UA5fBBAMgunXS2gPWLJjmXgraWVzZMgTA8oEC8wDMkfVahjhEEQfX1v6I8VSDwJi9/MCD7TaFKWBlo6hfJ5/4DiJdYWaCQenlJgaJplME6X2i4PRbmtg2WzBrr6dI0kb7pcdRpPy+UAtBEttrI0m1re6R6RsaOsSMI3D/AK6TaNZ6KXRqilUDmkO0P3o0IibEEdR7LSYXAUqbXgTLhlJtIB1DdhtbdRcNy7TzHO8kGQIGUiRYmenRI9JJFI62I9V5xxpYcznuYDALmkxT+w2ampMwL6lU+DrVKj80uzTaLX2haNvCKZpFmZ2V0TeSC12aWyYHSI6IKHB20TapPePpqprStO6LvW3GrNdwniR8MFxJIOYzuYjdcqbD4mm37Uuj7ugPST8Llfs/KI+4viSM7hBLwFMxTRNiodAQ4FSq9YE2ldEoS6hISh07hsYeuvZPmmZ3/wBKjtrhWLceyfjbspSjNcItHtPyDSoEkf8AqZMoq+EcN9diCPxVhw/HMJAtr0P4q2x7mnT6LlnknBnVDDjmtjM06LjAsb2tHpfon24B8XjuL7C0d1bYeqy0k63urPE46jMAn7MCwN/hTlqci8FFo8bMkcLeZG+p3jS+oUmhhCQJLIHe8+isMVi2ZoFxbY9N7KTgqrJMi/p+yZ6mVW0ItHC9mQzwokgNIt0dv8TolrcHIEm8bDdXVLEU+oFukIKuKYTEiyT3LH9nFlGOHx90+3b33T+H4cSCZgTvH4i49e6nV6rRuT6K04bTaaZcD12lOtQ2I9JFGf8A8JtrOwAcHd9JT+G4O8bHb7oi4tqLHVaF4a0CMu50i/dO4MNMaaIlqJUENLG+DM4vgrgJ/SY6H+bKlxVIjX89ZOnstxxmm0fAWRxtMEwN5+inDVNPkrPRRl4M9icYAbz/ADT1Ud3FiTcuJ6k3/FQuNVgKmX8vzUH+ov6aL0YaluJ5GXSJSaNLRxTzo4/NyP0up9AvaPK8tH/aSB1ggWKoMDiekD0V9h64jVbLOLHSjWS+t12U6EmNO177oX1ZebpJBGqbvE3p0mLkufyt6+q7wvf+dFDp1hOqdxTgBrsE3eEeBDpO1vpJ/Vc55ItEdmgD3VUcSZ1+pQePvmPzvsU3dTF7BaGnP7JS3Yn01VUMQdj+qdbUeTYn+d03cvgzsE3w/wCdUrKQ6hQs751+UbWOjZM5gsKZLFP9UTKAP8+qiNzfspNAncpXMdYA3Yf5XGiJtvI9jfokL7G6Zc89VnW2a8K+w6cKAdD8fh/N1yYzmftLkdZqwp/BCCWEoCUBdZA6EUQkRLKAdoVSDY/Kku4m/qPZQwEoSPHF8oossoqkyxw3GMpGZgdHchX2F47hKgIqU3NJEAh9p6/gslktK6FDJo8U/sdGPXZYfc32FwWHq1IpucJIgE9h36ypzeD+d4k2BOvQFebUqjm6Ej0Kt+Gceew+ZxO1z1EG687N6fNK4ys9LB6jCUqmqNzhuBGQQTFpvogx3ByCYM/imOAc0tByO0MQdesqVjOKtgEGZv7LypKcObPUi4ze1GYxjsmg+UWA5gdTBBbIuLJziVObqqER3krYzZsoIlv5hc8xBEd1c8O4o57vKD5AJv1JVH/Qjwy4Hp+H7peFYvwvEvElkTvdwj5cEuTJeyKY8SW7L7i2KkAk+vss6wf/ACGXBbF79pKPj9UmnUcXQ2mRI3dmIbb6/Cx1Xizg/MwHeJ0vonx6eTj1WJl1UIzUaB5xoZcY8N01+RKo3PupnG8W6pVLzvH4Qo7chtK9DHB9CPHz5E8ja8jlLFFpGm3wrVmNJMMP8lUTzMAGdgjo1X03JlL5EcbWxp6NQAS43yzJ7k/omMTxQWDIVRh6jnmT6eynjA+WU/UkT7bkRPEMzN0VTFuOp0QeGZRtw5Oydb8E2q5Gy9KymToFY4fANi6kNpgaBXx4HJ7kZ5UlsBhcGJGbpNvRO0gBp/OqKoZA9PzKAiy7VBJHK5M55I2SB6WsZPwgW9KoOp3sxTUXeKUBSEo6UHWxTVKAvSSkLkUjLYtlyHMVyyjbHISwiShOKDCINXSuagAglAXQlDUAHTt8pHlIAlR5A5q5KETQgwOm8jQ3UlnEXjeYUUIgknjjPaSKwzTxu4stKXEpHmSeK2VWk2Cbq1IGq8+fpuNu47How9TyJVLctanEQPLO4VZxXGwJB+8D8GfyUJ1Qzqu/w59drmtJlozesahQn6esa674OuPqMsn0JcljU4s19OnmI80B062P7qj4nj2Cw9dupT+H4G8sBMgtEkdLfq4fKoeN8LdReASTLWumNJ0H86qCgm6GlkklbQeIxoLVXGpDpHT8QZTMrmC4HcK8YUck59RY8GZNZnQT9AVe4jDhxVZwZoDvQa+6uWCSujHpVk+tiPVPHHoQVLAgAKR4VoRQihdHtIeTl95PwRzh29kopjonSEOVXjjjHhHPPLKXIICSEeVdCcQApAEZCQWQaO0sHNOo/wDsy9PvGPX4UYhPip5XDqQm8t0qvya68DbigcnXJotWija4oy1JlQaAVyMj0XLAHISo9lyYBAEoC4FLIQAuVcuXIMOARQuBShy0w4BFCGbopWmChLKSV2dYFhSo2Jfsny9Qa1SSih0IVc8p4wU65zRDmlt+pVGUrTCnlh1wcTow5O3kUvg3vPlRlF9aAPMzI2Oo/pnE/wD6IWN4lQZmYCQSAQ71aGix+U1zDxU1msJJMPkzro0X9mD4WfxfE3lxcdy4j3MrxlilFUz03mUmDxegATAVYweYeoUqvXc83uncNgSXn1V4Qb2Oacktyfwel9o9YVxh6d9lEoMgKbhRqvTxx6Y0cOSV2yTC6FyVUOcErkqSVjAQpClJXErDbBSFKVyAsEpAUcpCUGjZCEhOFAUGDcJITiAhYbYBXJSFyAsdSpEq0YRLKRcgwWV0oUhQYOByNqbanWLUYxlzzKTxSnXC6EhNRtgeKUvjFLC6EUFjdSvZMSjfqm0UOhZXApFyDRHtkKLUwQOylpCklBPkZSa4IdPBgKWynCUIwiMUjHJs5SaNSAo4ToTiMkeOEvjhRykWC0SvFCUFRFJZoECsOEiUJCsZgiQFKhWAEkK7ZIg0QoSiSFAAFCSjcm0AIuSpEAf/2Q=="/>
          <p:cNvSpPr>
            <a:spLocks noChangeAspect="1" noChangeArrowheads="1"/>
          </p:cNvSpPr>
          <p:nvPr/>
        </p:nvSpPr>
        <p:spPr bwMode="auto">
          <a:xfrm>
            <a:off x="0" y="-776288"/>
            <a:ext cx="2819400" cy="16192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2778" name="AutoShape 10" descr="data:image/jpeg;base64,/9j/4AAQSkZJRgABAQAAAQABAAD/2wCEAAkGBhISEBQUEhQVFRUVFxUUFRYUFBgUFRUUFhUVFBQVFBIXHCYeFxkjGRQWHy8gIycpLCwsFR4xNTAqNSYrLCkBCQoKDgwOGg8PGiokHyQpLCwsKSwpLCwsLCwsKSksLCksLCksKSwsKSwpLCwsKSwpKSwpKSwsLCwsLCkpLCwpKf/AABEIAKoBKAMBIgACEQEDEQH/xAAcAAABBQEBAQAAAAAAAAAAAAACAQMEBQYABwj/xAA9EAABAwIEBAUBBwIEBgMAAAABAAIRAyEEEjFBBQZRYRMicYGRoTJCscHR4fAUUhUjkvEHFjNictIkQ6L/xAAZAQADAQEBAAAAAAAAAAAAAAAAAgMBBAX/xAAtEQACAgEDAwMDAwUBAAAAAAAAAQIRAwQhMRITQQUUUSJhoXGBkSMyQsHRFf/aAAwDAQACEQMRAD8A8/wmG6qWGhcGJxrF6mPGoKkeLObk7YgaiASwlViQoSrg1HlWoxgwiCUtSLKCwmhOgJlpTmy03qYrguaxcwSU7kARZtsRrU8xibLh+iRpKDHZJyBMVQikoXNTGWNuckFROMol2gJtNhNk1MJbGv7DwcuhRs19VoOFcsVK9QAOAbE5hcJJzUVcisIym6iimcEDh0KmcwcMOGqmmTO4PUKt8VEZKStA04umgwFzgUAeja5NYtjRBStBUlsFOiiEWbZEa0p0NT3hrsq2zBrIlATzRKBwRYrBmyTMhcEBCA6gi5dCHIU4xCBuzgxcWpyVyDKGFyJ4SLDbRAgdETQiASoFbEDUoCNjUsoMoAJwNTZKOUGMcpMBNzFjtMnouqXOgHohaUQC2wXFCBiVEHJHtsDIvsiwoSUWYrqYTlkWCQDQn6bV1NkKQ0BK2OkMFqGvSLTBBHqp7YhHVcHXN9rpXLcoooqmYh7DLSRIix2OoUV5R8c5gbQHhtyue4gmfssGxcfyWax/Gs2eX58xaWjwmw0CYAdaJm8C8DoueeoUXVbnTj07kr8HoXKnLTMXJNVgDT9mRnP1Wkx/A34VzRh3ODDZzSCfedl88ucM0312if8AdbDlL/ipi8E4NzOxFE2NKsZIv/8AU+SWHtp2XHPLKTv8HdDHGCrz8npvMfL7q2FY+C6o20i89lR8R5Gr0KIqugtOoGonqtzyRxqjiaZqsdLSTY2NN27HN2cP3CsuLFtVj2ONjZEM8obeLDJp45Lfmjx5uEOXNaJjUT8JW0gtJxTgbGODW+5KqnYKF6kZxlujyZ45RdNEEU0RdClHCnoh/pSNRrontEvqImdHmT76FoCAUQgLYjXBc6Ej6W66nQJQFhUqAc4NbqTF4A7X2SV8PlJa4Q5pg9o1ThwxCB7CjyHjgjuYkCde1NgJqFsJcUoC4ooOoGFyIFIsoOpELLCQIpLjolaIKL2MrcWERaIQgp2nh3OBIBIFz2HdYMkxuyUBJlRBq1CUCEsoxTXEQgymCJTlMdUVDElsxuIPokCw1+A8qcOgt6FCyk7ofhWVDAPIFjETOUwFHJnxY1cpL+Tqw6bLk2jF/wAEBPPqF0aCLWsp5wTBqHH2gfRc/DsP2fKf5svLyes6eLpWz1sfoeokt2kVw9dNkVFhqPa0QMxDb6CTEnspRw4AhpJnUxCDEYV1AeJMOb5myAWyNDBsRI+ixes4ZeGM/Qs63bVErivJeFo4GpVqufWqMe6pNRoY0gNDy1rGmzTO7iYA6hYfE8mNmvmr0GeE7y+YNNRpZ4ssY8g3aWwHOEb9UwzjVf8AqXVcRWqPqedgc5xflBtLIMN1IAFuyDjvMlM2ZTDjYy8S0OhogsgZ4DYvY9CpJsu1H9DsVyXFPM15e2Z8RtE5dDIzBxtOoN7SFl8ThwwxmBixG8/wI8bxOrVP+Y9zgNAT5Wjo1g8rR2ACjZVVEWbT/hpxp2HxlLzHw6zm0azZscxytf8A+TSQfkbr3Hm6n4eHBZaCNF878u02eNQdJGR9Nz4vMPmIJ6D6r3Pi/PeFIc0sqCZ1DYv3BMKTyRhNWWjilkg+lGadjnG5QvrFRn8QpGMs6m/W9rbJw42mdXCfdeitTg8SR5r0mp8xY94yBzpT2Fw7ao8jmk6xmufQbof6Zw20Me6tGUZcMhKE4/3IjmULaZJUlGyyonsRcdxl+H8hk32Ea9bpinTI9lMNTVN1K8mStTYSjEZdUcBJaYOnRMOqKS+tIjbWO/omHEJ0RltwxsXTb6d9UUwge66Ym5AFJdKuzp0ydWKbCVyF5lcso3qrgkM4NWbJIiLahQq1EtMHVTBjX1XhkmXOAA7kqTj+Hf0tUCsC5hBBItDtrnQd1xzzLC0pvdnp49NLUJvGtl5KiZ2U3BAw4S6CBIGhgzf01Wno8DpCm2qX0hRqAGXGw6+ZS2cnUhDw/LcHK0y0tjRp1v8AmovV42nZZaHImmjHGkHOBcYm7obYX1KaziYAkAm8RI6lek/8rioIY3K23YCAYneOylVOTsNTaIEnQk5ZPUxH0C55eowStJsv/wCdJum0vyeb0cOXzlYT7W+VYYXknFVNWZR1IO/ZbvDYE0xAYyQTlJA3AIkxqmsTjix5OeSNyZItttZefl9VyrhV+T0MXpOJ7Pd/wvwZzD8jNBhwe47j7IHr0VphuWMMwt+zmk7hwaALXJImeqicU5gc43cXH1/JOcPrZtSvNyazLPmTf7/8PVx6HFBbRS/b/bLzD8BpueTNgYGh9SY00PyE7j8AwyAAR13zR1Go7dlVeJBgb6/iLJw8ZLWhoBMWAH5/IUFkhTTRR4slpp2QMa8sHmyyDGUazFzPp7LLYiHPJB79upvtYGFacadUcS5+5zDqARoqJrzJDLutbc31A3IB+qklb2OtbLcvuEvbE1CNDawge/VQcfLwQC4y0wGiSQNgOlj8KsFKsXnyPkagtIjtdaHg/Cn55JNMljsr40mNO5Ej3VOiUWmLKcWmrMg7lNhpZ6+dhcYpxUpjNIzDM148ovOuloGqpuJciVIlj2mAC7M5oidYi5vOwXp3HeH5WyWNqsyhj2uLi05bNeWtI0G+uh2C86xfDqlP/o1ZDiCGl0A5r5AXHQDqvZxzlONxZ4OWEISqSbM4/lesBMs/1fsq6thXNMGJ9Vo+JVajQ3y1BnE+ZpaJOhzGyr6XDQ8zmM2JuO0zOoldGPrlu2jlzdEXSTK9pcCIdcdCtRj+ZWvERrr27KofhW+bLe5OaPtGdgNB0CLBcKNaoA5wbOpP90b/AKqc8ccjV+C2LNLFF15HqHFSCRMA/gVd4Co0tJdcwqHifCvBIMhzTawIgiZjqLa90zTxJGihlwXwdOLU/JZ4jjMEiN7GTIU7h/PVajAEVGbtfr7VNR9VmKlz6oCYVYR6OCOSfXyemYHnHCVR5s1N27XQQPR26vRTY5uZhDh1Bn/ZeLNJFwrHhvHa+Hdmpv11Bu0jo4H+BdcM8k9+Dinp4NfTyek1WxZNvoxrr+XVVPC+badZ7Wk+G828/wBi4/v0+Vp8RwCsx/hub5oBEEEEO0IPTX4XpRywf+R5U8WRPeJU1sOQgGFm8qfxCkGOLS4OiLtMg2VeQReDCrGTrkjKKuqIrmwULkVZ8k2SMwz3NLg0kDUjb16Ktr5Oem3shctkhpp+mHHLTgNdpf6JnEUHtMFL1Lgp0bWWLsG+rTdWa1oayGOg79Y9wkUOq+oBAJDXAEgGxjcgLkqb+xSSj8MY4divDr03n7rgV6fzbwtuJohoac5ABcRaI1svL67pdIbHorDinM+IdSbBdlBhxBt2n2Xl+pYpSipxR6/pWaEJOEn+haYDkChTZlr1nVYMimHHI3eMosPlajB8Xp0mhjGsAFpNz8nsvMTzVo2T0TI4w7M4OLpmw9dLrw3izT5PfeXAtj14cztsGwT/ADoq7i/Mx6tB7AA/OqwGGx9dpMU3ewnVMVqOKqvyhpBg/a8onWL79EPS5pOmJ7jTx+pLc0dfmrKILj8/Ch/8w+JobKvwvJNd5HinLpabkHYHqtFT5NotZDM7XWkkh021g91T2G3O4i9Q32WxTeM4m2qs+G4eoCSXAdASnqXIWJMEVJBEi1zvsVfcC5IGWazySfshpyyB1nVSekmuKLLWRfKZDpvc7rPzp0TNLElrjlaSfQm3stnheXaVOCAc3rJEyOmi6rw2nT0dlJgx0HpqRMI9o+WYtb4Rh8fRqVWQA4mbCD6RZS+UOUgHePVGYgy1s6AAEPtubiD+a1v+FAtBHlOpuQDOsnXT8k9gaBYHNFhIjtYW73JVMenUHYk9S5RpFJxPgIf5wYkk7k97neZHwn/8IIpBoPmkhtj1BA1Mb/6lfvZ5LCTB10B0vHom6dAZmnLIFydwYhXeNHOsrKDimEyjLrusXjaNNtakGUgXl2WzRmNyTfYAGZ9V6VxnDCAR0iPrKxPEOH02E1a1QU2tcTnJy5YGx3mQFwTh0zaPSw5FOCbMR/xNrtbiGNF8rAHR8/msZUoDp0Pzf81e814ynUfmpVGuM65pLokaD2VSKdgSQSbkCZbBi+19bL0cKqCPM1T/AKgIpudDRt+Eq2bgcjRBBB+9pJEbfzQouD4CTm1naCdO0LWYLhLKzXNqQCNNttRtM7d10wSSOGbczNUcP4rYf5mjYzr+vdRqnKJI/wAtxJvZw7dR3WmZw3w35ZFjfY6TPpH4pym1wBm23b2PwncbJqTR53Uwjmvcx4gtMHsRrdF/RvgGLE5QSLGOjtFtaPA6Tnk1Qdbxb5OpnqrLH8NpmmBPlaNABYg5mlpiRBERuCk7Q/dZ5zUwJb9oQdfm10D2AAHf4WjxPDyS11RrnMJBJBgkC0TsYVLj2tGmk7ie5ubiLDul7Xyas1leac6firThHNeLwxhlR2XQseczY6Nm7dfuxqoFaq5xBd0gWgQLQlfWGVwN7jKfQ37wQimuBlO9mehcL58wFUEV6bqVQxE+Zkj/ALhce4Whp4rCVRLS0A9CCF4i6iQT27pzD4kssHFtwbdpB7+yqsz8ivFF8HqeLwzXVIaQQtPwPgT6bKjGkHOGkSJAABLvovLOXuZ6lJ3iECq1hgh0D7UwRvoNdAvX+T+dKGMJZScKdUznpv1gDy5D94SdvhPk1HUqRPDplFuTqyOOU6Tx4jyWicxGaB0sdtOqpMbw5kuAg3AkHSD311hbmnhWtFQEE59ASQB92QHbXn0VHxPC0GBlN1QOe6zi1wJmbmNtYSLK75LPEq2RTM4Th2gCczvtHLpHQjquVtQpsblLCW5HAGbzNyD6rk/cfkn2l4Mtg+V3uaS57BplIqsLTJIuQT0t7q4wvCm0aZp1KlMhxkty5i4Wsc1ht3WEp4gk/KfFc/uSIXbOLls2edjnGG8Y7/qaZvK+EbV8VtMxms1xzMaNyWX8smLqTh+E4I1gXsptk62ygz3MbQsrSxzswM9PS2kxqnxjHGxm40JtHYbKfYXyW9w/KNnWZRpuBBDQ7QEbeycZXY8NLTYyRbUAwduqw4qGbSL99v59FMocVexpylwzDzEON22gH3H1SvAvDHWpflG2pHNZpbcWi9tdBP8ACrbhjWBsPuAc1gSbSdhM+WT2XnVHmCqJh7hpBEaiI20EI8NzJXaf+o42gE3/ADskenb8jLVJeGenM4i0wBmiehA9XfP1VgBEG0xptdeYDnGtABcQREHKHSZGbMI003/Z+jzjUaBJzG5+zkDSdIud+yk9NJFVqoHpDqg1FxO3VQcZRzOzeUbOnpqFiqHOT5kkNGW/mJzaaeWevz2TdHnAioSWyJmczib2JDTA/wBke3kHuoKjevoSQQbaeW5kxHpqVIFN0C/QdPcLKN5xptcLh2xN7tnWCBB9fqjHPjNm6d7TPUn02SdmXwU78Pk19O35pAY91laXPLXmAA2+8na+gjW0d11bnYMfD2T/AG5XTq2YP0+qOzL4M70ObL7HMLp6biY+D3sslzfwGnicK9rg4RIE/wB22U2nS06kozzy8kAUHEZtZn0sBcKv47xA4ljW5y0FweSw5skWJc3sTv7SllpW/BSGsjHhnkj+U2MqBrajny4NAyhsE7m8wPQKyPLLqNUsJzABpBI1BE/z0WyxP+Y5j81PO0ZS8jKXGRlcWk2MDf3jRMMwb3uzOY6WjL5nBpIJL/MDrqbq0dPLmRz5dXCW0VRL4PwhjWhxkHa2w9N57LSYfBNyw4WOsC0zIPwdVRYR/RtNxGwrMJIaM2gNtD8hTzxofZJuNRqb3FwSANN0SxSMhmj5KjjeFAxNQMGgaOuYgAl17bxboq7+nqZZIF3wBmnKDeD21+FcPxuYyCJd/wCIPtJEdFU1sEW5hmdvI1kXmYMKscb4OeeRcobxdfsBHQe/5pvxJEaSgNBrTF+9rgfXulEDaZ0Jn4kWBV1g2OZ6jciVaDQ0df3UN/Dg4kxMd9NtBraVc1WNMaCwkZ5A2jQkfummUwCfKL6Q6flb2bRjzb2UA5fBBAMgunXS2gPWLJjmXgraWVzZMgTA8oEC8wDMkfVahjhEEQfX1v6I8VSDwJi9/MCD7TaFKWBlo6hfJ5/4DiJdYWaCQenlJgaJplME6X2i4PRbmtg2WzBrr6dI0kb7pcdRpPy+UAtBEttrI0m1re6R6RsaOsSMI3D/AK6TaNZ6KXRqilUDmkO0P3o0IibEEdR7LSYXAUqbXgTLhlJtIB1DdhtbdRcNy7TzHO8kGQIGUiRYmenRI9JJFI62I9V5xxpYcznuYDALmkxT+w2ampMwL6lU+DrVKj80uzTaLX2haNvCKZpFmZ2V0TeSC12aWyYHSI6IKHB20TapPePpqprStO6LvW3GrNdwniR8MFxJIOYzuYjdcqbD4mm37Uuj7ugPST8Llfs/KI+4viSM7hBLwFMxTRNiodAQ4FSq9YE2ldEoS6hISh07hsYeuvZPmmZ3/wBKjtrhWLceyfjbspSjNcItHtPyDSoEkf8AqZMoq+EcN9diCPxVhw/HMJAtr0P4q2x7mnT6LlnknBnVDDjmtjM06LjAsb2tHpfon24B8XjuL7C0d1bYeqy0k63urPE46jMAn7MCwN/hTlqci8FFo8bMkcLeZG+p3jS+oUmhhCQJLIHe8+isMVi2ZoFxbY9N7KTgqrJMi/p+yZ6mVW0ItHC9mQzwokgNIt0dv8TolrcHIEm8bDdXVLEU+oFukIKuKYTEiyT3LH9nFlGOHx90+3b33T+H4cSCZgTvH4i49e6nV6rRuT6K04bTaaZcD12lOtQ2I9JFGf8A8JtrOwAcHd9JT+G4O8bHb7oi4tqLHVaF4a0CMu50i/dO4MNMaaIlqJUENLG+DM4vgrgJ/SY6H+bKlxVIjX89ZOnstxxmm0fAWRxtMEwN5+inDVNPkrPRRl4M9icYAbz/ADT1Ud3FiTcuJ6k3/FQuNVgKmX8vzUH+ov6aL0YaluJ5GXSJSaNLRxTzo4/NyP0up9AvaPK8tH/aSB1ggWKoMDiekD0V9h64jVbLOLHSjWS+t12U6EmNO177oX1ZebpJBGqbvE3p0mLkufyt6+q7wvf+dFDp1hOqdxTgBrsE3eEeBDpO1vpJ/Vc55ItEdmgD3VUcSZ1+pQePvmPzvsU3dTF7BaGnP7JS3Yn01VUMQdj+qdbUeTYn+d03cvgzsE3w/wCdUrKQ6hQs751+UbWOjZM5gsKZLFP9UTKAP8+qiNzfspNAncpXMdYA3Yf5XGiJtvI9jfokL7G6Zc89VnW2a8K+w6cKAdD8fh/N1yYzmftLkdZqwp/BCCWEoCUBdZA6EUQkRLKAdoVSDY/Kku4m/qPZQwEoSPHF8oossoqkyxw3GMpGZgdHchX2F47hKgIqU3NJEAh9p6/gslktK6FDJo8U/sdGPXZYfc32FwWHq1IpucJIgE9h36ypzeD+d4k2BOvQFebUqjm6Ej0Kt+Gceew+ZxO1z1EG687N6fNK4ys9LB6jCUqmqNzhuBGQQTFpvogx3ByCYM/imOAc0tByO0MQdesqVjOKtgEGZv7LypKcObPUi4ze1GYxjsmg+UWA5gdTBBbIuLJziVObqqER3krYzZsoIlv5hc8xBEd1c8O4o57vKD5AJv1JVH/Qjwy4Hp+H7peFYvwvEvElkTvdwj5cEuTJeyKY8SW7L7i2KkAk+vss6wf/ACGXBbF79pKPj9UmnUcXQ2mRI3dmIbb6/Cx1Xizg/MwHeJ0vonx6eTj1WJl1UIzUaB5xoZcY8N01+RKo3PupnG8W6pVLzvH4Qo7chtK9DHB9CPHz5E8ja8jlLFFpGm3wrVmNJMMP8lUTzMAGdgjo1X03JlL5EcbWxp6NQAS43yzJ7k/omMTxQWDIVRh6jnmT6eynjA+WU/UkT7bkRPEMzN0VTFuOp0QeGZRtw5Oydb8E2q5Gy9KymToFY4fANi6kNpgaBXx4HJ7kZ5UlsBhcGJGbpNvRO0gBp/OqKoZA9PzKAiy7VBJHK5M55I2SB6WsZPwgW9KoOp3sxTUXeKUBSEo6UHWxTVKAvSSkLkUjLYtlyHMVyyjbHISwiShOKDCINXSuagAglAXQlDUAHTt8pHlIAlR5A5q5KETQgwOm8jQ3UlnEXjeYUUIgknjjPaSKwzTxu4stKXEpHmSeK2VWk2Cbq1IGq8+fpuNu47How9TyJVLctanEQPLO4VZxXGwJB+8D8GfyUJ1Qzqu/w59drmtJlozesahQn6esa674OuPqMsn0JcljU4s19OnmI80B062P7qj4nj2Cw9dupT+H4G8sBMgtEkdLfq4fKoeN8LdReASTLWumNJ0H86qCgm6GlkklbQeIxoLVXGpDpHT8QZTMrmC4HcK8YUck59RY8GZNZnQT9AVe4jDhxVZwZoDvQa+6uWCSujHpVk+tiPVPHHoQVLAgAKR4VoRQihdHtIeTl95PwRzh29kopjonSEOVXjjjHhHPPLKXIICSEeVdCcQApAEZCQWQaO0sHNOo/wDsy9PvGPX4UYhPip5XDqQm8t0qvya68DbigcnXJotWija4oy1JlQaAVyMj0XLAHISo9lyYBAEoC4FLIQAuVcuXIMOARQuBShy0w4BFCGbopWmChLKSV2dYFhSo2Jfsny9Qa1SSih0IVc8p4wU65zRDmlt+pVGUrTCnlh1wcTow5O3kUvg3vPlRlF9aAPMzI2Oo/pnE/wD6IWN4lQZmYCQSAQ71aGix+U1zDxU1msJJMPkzro0X9mD4WfxfE3lxcdy4j3MrxlilFUz03mUmDxegATAVYweYeoUqvXc83uncNgSXn1V4Qb2Oacktyfwel9o9YVxh6d9lEoMgKbhRqvTxx6Y0cOSV2yTC6FyVUOcErkqSVjAQpClJXErDbBSFKVyAsEpAUcpCUGjZCEhOFAUGDcJITiAhYbYBXJSFyAsdSpEq0YRLKRcgwWV0oUhQYOByNqbanWLUYxlzzKTxSnXC6EhNRtgeKUvjFLC6EUFjdSvZMSjfqm0UOhZXApFyDRHtkKLUwQOylpCklBPkZSa4IdPBgKWynCUIwiMUjHJs5SaNSAo4ToTiMkeOEvjhRykWC0SvFCUFRFJZoECsOEiUJCsZgiQFKhWAEkK7ZIg0QoSiSFAAFCSjcm0AIuSpEAf/2Q=="/>
          <p:cNvSpPr>
            <a:spLocks noChangeAspect="1" noChangeArrowheads="1"/>
          </p:cNvSpPr>
          <p:nvPr/>
        </p:nvSpPr>
        <p:spPr bwMode="auto">
          <a:xfrm>
            <a:off x="0" y="-776288"/>
            <a:ext cx="2819400" cy="16192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6388" y="838200"/>
            <a:ext cx="5991225" cy="518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642910" y="285728"/>
            <a:ext cx="7786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V grafu je zachycen pohyb dvou chodců – Teodora a Maxe  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2844" y="6143644"/>
            <a:ext cx="7786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>
                <a:latin typeface="+mn-lt"/>
              </a:rPr>
              <a:t>a) Vyšli oba současně?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0" y="6143644"/>
            <a:ext cx="7786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b) Rozhodni bez výpočtu, kdo se pohyboval větší rychlostí?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14282" y="6215082"/>
            <a:ext cx="7786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c) Urči jakou rychlostí se pohyboval Teodor.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5720" y="6143644"/>
            <a:ext cx="7786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d) Urči jakou rychlostí se pohyboval Max.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14282" y="6215082"/>
            <a:ext cx="7786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e) Kdy a kde se chlapci setkali?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14282" y="6027003"/>
            <a:ext cx="77867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f) V jaké vzdálenosti se nacházel Teodor od Maxe 20minut od vyjití?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  <p:bldP spid="10" grpId="0"/>
      <p:bldP spid="10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57158" y="428604"/>
            <a:ext cx="8429684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/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a) Vyšli oba současně?</a:t>
            </a:r>
          </a:p>
          <a:p>
            <a:pPr marL="457200" indent="-457200"/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  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b) Rozhodni bez výpočtu, kdo se pohyboval větší rychlostí?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c) Urči jakou rychlostí se pohyboval Teodor.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d) Urči jakou rychlostí se pohyboval Max. 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e) Kdy a kde se chlapci setkali?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f) V jaké vzdálenosti se nacházel Teodor od Maxe 20minut od vyjití?</a:t>
            </a:r>
          </a:p>
          <a:p>
            <a:endParaRPr lang="cs-CZ" b="1" dirty="0" smtClean="0"/>
          </a:p>
          <a:p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571480"/>
            <a:ext cx="4368042" cy="59340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7818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V grafu je zachycen pohyb cyklisty a řidiče skútru.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71934" y="642918"/>
            <a:ext cx="46434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a) Rozhodni bez výpočtu, které              z vozidel má větší rychlost? (Menší rychlostí se pohybuje cyklista.)</a:t>
            </a:r>
          </a:p>
          <a:p>
            <a:endParaRPr lang="cs-CZ" sz="2400" b="1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57752" y="642918"/>
            <a:ext cx="50348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b) Vyjela obě vozidla současně?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857752" y="928670"/>
            <a:ext cx="7818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c) Urči rychlost cyklisty.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29190" y="857232"/>
            <a:ext cx="7818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d) Urči rychlost skútru</a:t>
            </a:r>
            <a:r>
              <a:rPr lang="cs-CZ" sz="2400" b="1" dirty="0" smtClean="0"/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857752" y="785794"/>
            <a:ext cx="7818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e) Kdy a kde předjede skútr kolo?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929190" y="642918"/>
            <a:ext cx="38890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f) Urči celkovou dobu      a celkovou dráhu pohybu skútru.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9" grpId="0"/>
      <p:bldP spid="9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836712"/>
            <a:ext cx="8280920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/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a) Rozhodni bez výpočtu, které z vozidel má větší rychlost? (Menší rychlostí se pohybuje cyklista.)</a:t>
            </a: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b) Vyjela obě vozidla současně?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c) Urči rychlost cyklisty.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d) Urči rychlost skútru.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e) Kdy a kde předjede skútr kolo?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f) Urči celkovou dobu a celkovou dráhu pohybu skútru.</a:t>
            </a:r>
          </a:p>
          <a:p>
            <a:endParaRPr lang="cs-CZ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42852"/>
            <a:ext cx="6253509" cy="65008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928926" y="428604"/>
            <a:ext cx="542928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b="1" dirty="0" smtClean="0">
                <a:latin typeface="+mn-lt"/>
              </a:rPr>
              <a:t>Z grafu závislosti dráhy na čase urči, o jaký pohyb automobilu se jedná.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786050" y="500042"/>
            <a:ext cx="635795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>
                <a:latin typeface="+mn-lt"/>
              </a:rPr>
              <a:t>b) Jak dlouho se skutečně automobil pohyboval?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86050" y="714356"/>
            <a:ext cx="635795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>
                <a:latin typeface="+mn-lt"/>
              </a:rPr>
              <a:t>c) Urči celkovou dráhu a celkovou dobu pohybu.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786050" y="642918"/>
            <a:ext cx="635795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>
                <a:latin typeface="+mn-lt"/>
              </a:rPr>
              <a:t>d) Urči dobu zastávek</a:t>
            </a:r>
            <a:r>
              <a:rPr lang="cs-CZ" sz="2400" b="1" dirty="0" smtClean="0"/>
              <a:t>.</a:t>
            </a:r>
            <a:endParaRPr lang="cs-CZ" sz="2400" b="1" dirty="0" smtClean="0"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71736" y="500042"/>
            <a:ext cx="635795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>
                <a:latin typeface="+mn-lt"/>
              </a:rPr>
              <a:t>e) Urči průměrnou rychlost celého znázorněného pohybu.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43174" y="500042"/>
            <a:ext cx="635795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>
                <a:latin typeface="+mn-lt"/>
              </a:rPr>
              <a:t>f) Urči rychlost pohybu v jednotlivých časových úsecích dráhy?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571736" y="571480"/>
            <a:ext cx="635795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>
                <a:latin typeface="+mn-lt"/>
              </a:rPr>
              <a:t>g) Změní se průměrná rychlost, zkrátíme-li dobu zastávek na polovinu? Jak?</a:t>
            </a:r>
            <a:endParaRPr lang="cs-CZ" sz="24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285728"/>
            <a:ext cx="8143931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Z grafu závislosti dráhy na čase urči, o jaký pohyb automobilu se jedná.</a:t>
            </a:r>
          </a:p>
          <a:p>
            <a:pPr marL="342900" indent="-342900">
              <a:buAutoNum type="alphaLcParenR"/>
            </a:pP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Jak dlouho se skutečně automobil pohyboval?</a:t>
            </a:r>
          </a:p>
          <a:p>
            <a:pPr marL="342900" indent="-342900">
              <a:buAutoNum type="alphaLcParenR"/>
            </a:pP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Urči celkovou dráhu a celkovou dobu pohybu.</a:t>
            </a:r>
          </a:p>
          <a:p>
            <a:pPr marL="342900" indent="-342900">
              <a:buAutoNum type="alphaLcParenR"/>
            </a:pP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Urči dobu zastávek.</a:t>
            </a:r>
          </a:p>
          <a:p>
            <a:pPr marL="342900" indent="-342900">
              <a:buAutoNum type="alphaLcParenR"/>
            </a:pP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Urči průměrnou rychlost celého znázorněného pohybu.</a:t>
            </a:r>
          </a:p>
          <a:p>
            <a:pPr marL="342900" indent="-342900">
              <a:buAutoNum type="alphaLcParenR"/>
            </a:pP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Urči rychlost pohybu v jednotlivých časových úsecích dráhy?</a:t>
            </a:r>
          </a:p>
          <a:p>
            <a:pPr marL="342900" indent="-342900">
              <a:buAutoNum type="alphaLcParenR"/>
            </a:pP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Změní se průměrná rychlost, zkrátíme-li dobu zastávek na polovinu? Jak?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flipH="1">
            <a:off x="785786" y="2786058"/>
            <a:ext cx="716951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Míša si vyjela na svém novém kole na projížďku 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a udržovala stálou rychlost 20km/</a:t>
            </a:r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h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. Za 40 minut po jejím výjezdu se za ní na skútru vydal její kamarád Petr rychlostí 60km/</a:t>
            </a:r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h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. Za jak dlouho Petr Míšu dohoní 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a na kolikátém kilometru? Řeš graficky.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7224" y="5072074"/>
            <a:ext cx="22150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Kontrola řešení:</a:t>
            </a:r>
            <a:endParaRPr lang="cs-CZ" sz="24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7224" y="5572140"/>
            <a:ext cx="70339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Petr dohoní Míšu za 20minut na dvacátém kilometru. 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1027" name="Picture 3" descr="C:\Documents and Settings\rachotova\Local Settings\Temporary Internet Files\Content.IE5\DGC6USFP\MM910001141[1]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428604"/>
            <a:ext cx="1424701" cy="1928826"/>
          </a:xfrm>
          <a:prstGeom prst="rect">
            <a:avLst/>
          </a:prstGeom>
          <a:noFill/>
        </p:spPr>
      </p:pic>
      <p:pic>
        <p:nvPicPr>
          <p:cNvPr id="1033" name="Picture 9" descr="http://img.motorkari.cz/upload/images/cache/clanky/2009-03/13410/20100330132729-IMG_3069_JPG_resize_470x313__type_jpg_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5008" y="500042"/>
            <a:ext cx="2647497" cy="17668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Tachoscheibe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43012" y="1"/>
            <a:ext cx="702945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000232" y="2643182"/>
            <a:ext cx="56436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+mn-lt"/>
              </a:rPr>
              <a:t>Ví někdo, co je na obrázku?</a:t>
            </a:r>
            <a:endParaRPr lang="cs-CZ" sz="28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1028" name="Picture 4" descr="C:\Documents and Settings\rachotova\Local Settings\Temporary Internet Files\Content.IE5\61WXIA5M\MC900440452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428860" y="357166"/>
            <a:ext cx="4429156" cy="5919243"/>
          </a:xfrm>
          <a:prstGeom prst="rect">
            <a:avLst/>
          </a:prstGeom>
          <a:noFill/>
        </p:spPr>
      </p:pic>
      <p:pic>
        <p:nvPicPr>
          <p:cNvPr id="1029" name="Picture 5" descr="C:\Documents and Settings\rachotova\Local Settings\Temporary Internet Files\Content.IE5\61WXIA5M\MC900434403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14546" y="285728"/>
            <a:ext cx="3643338" cy="510407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86116" y="571480"/>
            <a:ext cx="204145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+mn-lt"/>
              </a:rPr>
              <a:t>Tachograf</a:t>
            </a:r>
            <a:endParaRPr lang="cs-CZ" sz="3600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00100" y="1500174"/>
            <a:ext cx="721523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V silniční dopravě je využíván typicky v nákladních automobilech a autobusech, kde zaznamenává graf rychlosti v závislosti na čase. Záznam je prováděn u mechanických a elektronických tachografů na papírové záznamové kotouče a u digitálních tachografů do paměti tachografu a na čipovou kartu řidiče. Záznamy slouží ke kontrole doby řízení posádky vozidla a ke zjištění rychlosti v případě nehody. 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1472" y="857232"/>
            <a:ext cx="7858180" cy="44319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 smtClean="0">
              <a:solidFill>
                <a:srgbClr val="C00000"/>
              </a:solidFill>
              <a:latin typeface="+mn-lt"/>
            </a:endParaRPr>
          </a:p>
          <a:p>
            <a:r>
              <a:rPr lang="cs-CZ" sz="2400" dirty="0" smtClean="0">
                <a:solidFill>
                  <a:schemeClr val="bg1"/>
                </a:solidFill>
                <a:latin typeface="+mn-lt"/>
              </a:rPr>
              <a:t>Dráha pro zastavení vozidla je tvořena dvěma faktory – </a:t>
            </a:r>
            <a:r>
              <a:rPr lang="cs-CZ" sz="2400" u="sng" dirty="0" smtClean="0">
                <a:solidFill>
                  <a:schemeClr val="bg1"/>
                </a:solidFill>
                <a:latin typeface="+mn-lt"/>
              </a:rPr>
              <a:t>reakční dráhou</a:t>
            </a:r>
            <a:r>
              <a:rPr lang="cs-CZ" sz="2400" dirty="0" smtClean="0">
                <a:solidFill>
                  <a:schemeClr val="bg1"/>
                </a:solidFill>
                <a:latin typeface="+mn-lt"/>
              </a:rPr>
              <a:t> a vlastní </a:t>
            </a:r>
            <a:r>
              <a:rPr lang="cs-CZ" sz="2400" u="sng" dirty="0" smtClean="0">
                <a:solidFill>
                  <a:schemeClr val="bg1"/>
                </a:solidFill>
                <a:latin typeface="+mn-lt"/>
              </a:rPr>
              <a:t>brzdnou dráhou</a:t>
            </a:r>
            <a:r>
              <a:rPr lang="cs-CZ" sz="2400" dirty="0" smtClean="0">
                <a:solidFill>
                  <a:schemeClr val="bg1"/>
                </a:solidFill>
                <a:latin typeface="+mn-lt"/>
              </a:rPr>
              <a:t>. </a:t>
            </a:r>
          </a:p>
          <a:p>
            <a:endParaRPr lang="cs-CZ" sz="2400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u="sng" dirty="0" smtClean="0">
                <a:solidFill>
                  <a:schemeClr val="bg1"/>
                </a:solidFill>
                <a:latin typeface="+mn-lt"/>
              </a:rPr>
              <a:t>Reakční dráha</a:t>
            </a:r>
            <a:r>
              <a:rPr lang="cs-CZ" sz="2400" dirty="0" smtClean="0">
                <a:solidFill>
                  <a:schemeClr val="bg1"/>
                </a:solidFill>
                <a:latin typeface="+mn-lt"/>
              </a:rPr>
              <a:t> je dráha, kterou řidič ujede od okamžiku, kdy rozpozná kritickou situaci, zpracuje ji a začne brzdit. To trvá asi jednu vteřinu. V tomto čase se však vozidlo dále pohybuje </a:t>
            </a:r>
          </a:p>
          <a:p>
            <a:r>
              <a:rPr lang="cs-CZ" sz="2400" dirty="0" smtClean="0">
                <a:solidFill>
                  <a:schemeClr val="bg1"/>
                </a:solidFill>
                <a:latin typeface="+mn-lt"/>
              </a:rPr>
              <a:t>s nezměněnou rychlostí. Při 50 km/h je reakční dráha 14 m dlouhá. Teprve potom jsou zapojeny brzdy. </a:t>
            </a:r>
          </a:p>
          <a:p>
            <a:r>
              <a:rPr lang="cs-CZ" sz="2400" u="sng" dirty="0" smtClean="0">
                <a:solidFill>
                  <a:schemeClr val="bg1"/>
                </a:solidFill>
                <a:latin typeface="+mn-lt"/>
              </a:rPr>
              <a:t>Brzdná dráha </a:t>
            </a:r>
            <a:r>
              <a:rPr lang="cs-CZ" sz="2400" dirty="0" smtClean="0">
                <a:solidFill>
                  <a:schemeClr val="bg1"/>
                </a:solidFill>
                <a:latin typeface="+mn-lt"/>
              </a:rPr>
              <a:t>závisí na dané rychlosti, ale i četných vnějších podmínkách.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28794" y="428604"/>
            <a:ext cx="457203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+mn-lt"/>
              </a:rPr>
              <a:t>Dráha pro zastavení vozidla</a:t>
            </a:r>
          </a:p>
          <a:p>
            <a:endParaRPr lang="cs-CZ" dirty="0"/>
          </a:p>
        </p:txBody>
      </p:sp>
      <p:pic>
        <p:nvPicPr>
          <p:cNvPr id="3074" name="Picture 2" descr="C:\Documents and Settings\rachotova\Local Settings\Temporary Internet Files\Content.IE5\61WXIA5M\MC90015378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29520" y="0"/>
            <a:ext cx="1714480" cy="1690308"/>
          </a:xfrm>
          <a:prstGeom prst="rect">
            <a:avLst/>
          </a:prstGeom>
          <a:noFill/>
        </p:spPr>
      </p:pic>
      <p:pic>
        <p:nvPicPr>
          <p:cNvPr id="3075" name="Picture 3" descr="C:\Documents and Settings\rachotova\Local Settings\Temporary Internet Files\Content.IE5\RWF5BG08\MC90005691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82954" y="4714885"/>
            <a:ext cx="3617872" cy="21431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28662" y="571480"/>
          <a:ext cx="7572428" cy="5779402"/>
        </p:xfrm>
        <a:graphic>
          <a:graphicData uri="http://schemas.openxmlformats.org/drawingml/2006/table">
            <a:tbl>
              <a:tblPr/>
              <a:tblGrid>
                <a:gridCol w="2500856"/>
                <a:gridCol w="1690524"/>
                <a:gridCol w="1690524"/>
                <a:gridCol w="1690524"/>
              </a:tblGrid>
              <a:tr h="571370">
                <a:tc>
                  <a:txBody>
                    <a:bodyPr/>
                    <a:lstStyle/>
                    <a:p>
                      <a:r>
                        <a:rPr lang="cs-CZ" sz="2400" b="1" baseline="0" dirty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Rychlost vozu</a:t>
                      </a:r>
                      <a:endParaRPr lang="cs-CZ" sz="2400" baseline="0" dirty="0">
                        <a:solidFill>
                          <a:schemeClr val="bg1"/>
                        </a:solidFill>
                        <a:latin typeface="Calibri" pitchFamily="34" charset="0"/>
                      </a:endParaRP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Reakční dráha</a:t>
                      </a:r>
                      <a:endParaRPr lang="cs-CZ" sz="2400" baseline="0">
                        <a:solidFill>
                          <a:schemeClr val="bg1"/>
                        </a:solidFill>
                        <a:latin typeface="Calibri" pitchFamily="34" charset="0"/>
                      </a:endParaRP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Brzdná dráha</a:t>
                      </a:r>
                      <a:endParaRPr lang="cs-CZ" sz="2400" baseline="0">
                        <a:solidFill>
                          <a:schemeClr val="bg1"/>
                        </a:solidFill>
                        <a:latin typeface="Calibri" pitchFamily="34" charset="0"/>
                      </a:endParaRP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baseline="0" dirty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Dráha zastavení</a:t>
                      </a:r>
                      <a:endParaRPr lang="cs-CZ" sz="2400" baseline="0" dirty="0">
                        <a:solidFill>
                          <a:schemeClr val="bg1"/>
                        </a:solidFill>
                        <a:latin typeface="Calibri" pitchFamily="34" charset="0"/>
                      </a:endParaRP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576">
                <a:tc gridSpan="4">
                  <a:txBody>
                    <a:bodyPr/>
                    <a:lstStyle/>
                    <a:p>
                      <a:r>
                        <a:rPr lang="cs-CZ" sz="2400" b="1" baseline="0" dirty="0" smtClean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      suchá </a:t>
                      </a:r>
                      <a:r>
                        <a:rPr lang="cs-CZ" sz="2400" b="1" baseline="0" dirty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silnice</a:t>
                      </a:r>
                      <a:endParaRPr lang="cs-CZ" sz="2400" baseline="0" dirty="0">
                        <a:solidFill>
                          <a:schemeClr val="bg1"/>
                        </a:solidFill>
                        <a:latin typeface="Calibri" pitchFamily="34" charset="0"/>
                      </a:endParaRP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2576">
                <a:tc>
                  <a:txBody>
                    <a:bodyPr/>
                    <a:lstStyle/>
                    <a:p>
                      <a:r>
                        <a:rPr lang="cs-CZ" sz="2400" baseline="0" dirty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50 km/h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14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14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28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576"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60 km/h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17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20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37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576"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80 km/h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22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35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57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576">
                <a:tc gridSpan="4">
                  <a:txBody>
                    <a:bodyPr/>
                    <a:lstStyle/>
                    <a:p>
                      <a:r>
                        <a:rPr lang="cs-CZ" sz="2400" b="1" baseline="0" dirty="0" smtClean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     mokrá </a:t>
                      </a:r>
                      <a:r>
                        <a:rPr lang="cs-CZ" sz="2400" b="1" baseline="0" dirty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silnice</a:t>
                      </a:r>
                      <a:endParaRPr lang="cs-CZ" sz="2400" baseline="0" dirty="0">
                        <a:solidFill>
                          <a:schemeClr val="bg1"/>
                        </a:solidFill>
                        <a:latin typeface="Calibri" pitchFamily="34" charset="0"/>
                      </a:endParaRP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2576"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50 km/h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14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19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33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576"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60 km/h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17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28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45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576"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80 km/h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22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49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71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576">
                <a:tc>
                  <a:txBody>
                    <a:bodyPr/>
                    <a:lstStyle/>
                    <a:p>
                      <a:r>
                        <a:rPr lang="cs-CZ" sz="2400" b="1" baseline="0" dirty="0" smtClean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     náledí</a:t>
                      </a:r>
                      <a:endParaRPr lang="cs-CZ" sz="2400" baseline="0" dirty="0">
                        <a:solidFill>
                          <a:schemeClr val="bg1"/>
                        </a:solidFill>
                        <a:latin typeface="Calibri" pitchFamily="34" charset="0"/>
                      </a:endParaRP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 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 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 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576"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50 km/h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14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64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78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576"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60 km/h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17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93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110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12576"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80 km/h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22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165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aseline="0" dirty="0">
                          <a:solidFill>
                            <a:schemeClr val="bg1"/>
                          </a:solidFill>
                          <a:latin typeface="Calibri" pitchFamily="34" charset="0"/>
                        </a:rPr>
                        <a:t>187 m</a:t>
                      </a:r>
                    </a:p>
                  </a:txBody>
                  <a:tcPr marL="25337" marR="25337" marT="25337" marB="25337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media.novinky.cz/611/46118-original-ydkdf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5" y="857232"/>
            <a:ext cx="7751023" cy="44291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14282" y="357166"/>
          <a:ext cx="8643996" cy="5979886"/>
        </p:xfrm>
        <a:graphic>
          <a:graphicData uri="http://schemas.openxmlformats.org/drawingml/2006/table">
            <a:tbl>
              <a:tblPr/>
              <a:tblGrid>
                <a:gridCol w="1285884"/>
                <a:gridCol w="2000264"/>
                <a:gridCol w="5357848"/>
              </a:tblGrid>
              <a:tr h="714380">
                <a:tc gridSpan="2">
                  <a:txBody>
                    <a:bodyPr/>
                    <a:lstStyle/>
                    <a:p>
                      <a:r>
                        <a:rPr lang="cs-CZ" sz="2400" b="1" dirty="0">
                          <a:solidFill>
                            <a:srgbClr val="C00000"/>
                          </a:solidFill>
                        </a:rPr>
                        <a:t>Rychlost větru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>
                          <a:solidFill>
                            <a:srgbClr val="C00000"/>
                          </a:solidFill>
                        </a:rPr>
                        <a:t>Působení větru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18636">
                <a:tc>
                  <a:txBody>
                    <a:bodyPr/>
                    <a:lstStyle/>
                    <a:p>
                      <a:r>
                        <a:rPr lang="cs-CZ" sz="2400" b="1" dirty="0"/>
                        <a:t>6 m/s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/>
                        <a:t>20 km/hod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/>
                        <a:t>Vítr lehce pohybuje listím.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318636">
                <a:tc>
                  <a:txBody>
                    <a:bodyPr/>
                    <a:lstStyle/>
                    <a:p>
                      <a:r>
                        <a:rPr lang="cs-CZ" sz="2400" b="1"/>
                        <a:t>11 m/s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/>
                        <a:t>40 km/hod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/>
                        <a:t>Vítr pohybuje slabšími větvemi.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455193">
                <a:tc>
                  <a:txBody>
                    <a:bodyPr/>
                    <a:lstStyle/>
                    <a:p>
                      <a:r>
                        <a:rPr lang="cs-CZ" sz="2400" b="1"/>
                        <a:t>15 m/s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/>
                        <a:t>50 km/hod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2400" b="1" dirty="0"/>
                        <a:t>Vítr ztěžuje pochod s batohem na zádech.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455193">
                <a:tc>
                  <a:txBody>
                    <a:bodyPr/>
                    <a:lstStyle/>
                    <a:p>
                      <a:r>
                        <a:rPr lang="cs-CZ" sz="2400" b="1"/>
                        <a:t>16 m/s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/>
                        <a:t>60 km/hod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/>
                        <a:t>Vítr hýbe silnými větvemi, chůze je již velmi obtížná.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91751">
                <a:tc>
                  <a:txBody>
                    <a:bodyPr/>
                    <a:lstStyle/>
                    <a:p>
                      <a:r>
                        <a:rPr lang="cs-CZ" sz="2400" b="1"/>
                        <a:t>20 m/s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/>
                        <a:t>70 km/hod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/>
                        <a:t>Při chůzi musíme udržovat rovnováhu pomocí hůlek.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728308">
                <a:tc>
                  <a:txBody>
                    <a:bodyPr/>
                    <a:lstStyle/>
                    <a:p>
                      <a:r>
                        <a:rPr lang="cs-CZ" sz="2400" b="1"/>
                        <a:t>22 m/s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/>
                        <a:t>80 km/hod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Vítr lomcuje </a:t>
                      </a:r>
                      <a:r>
                        <a:rPr lang="cs-CZ" sz="2400" b="1" dirty="0"/>
                        <a:t>silnými větvemi a slabšími stromy, chůze začíná být nemožná.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455193">
                <a:tc>
                  <a:txBody>
                    <a:bodyPr/>
                    <a:lstStyle/>
                    <a:p>
                      <a:r>
                        <a:rPr lang="cs-CZ" sz="2400" b="1"/>
                        <a:t>25 m/s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/>
                        <a:t>90 km/hod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/>
                        <a:t>Lze chodit jen se sníženým těžištěm.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318636">
                <a:tc>
                  <a:txBody>
                    <a:bodyPr/>
                    <a:lstStyle/>
                    <a:p>
                      <a:r>
                        <a:rPr lang="cs-CZ" sz="2400" b="1"/>
                        <a:t>28 m/s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/>
                        <a:t>100 km/hod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/>
                        <a:t>Vítr láme a vyvrací silné stromy.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  <a:tr h="318636">
                <a:tc>
                  <a:txBody>
                    <a:bodyPr/>
                    <a:lstStyle/>
                    <a:p>
                      <a:r>
                        <a:rPr lang="cs-CZ" sz="2400" b="1"/>
                        <a:t>30 m/s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/>
                        <a:t>110 km/hod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/>
                        <a:t>Postupovat lze jen přískoky.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18636">
                <a:tc>
                  <a:txBody>
                    <a:bodyPr/>
                    <a:lstStyle/>
                    <a:p>
                      <a:r>
                        <a:rPr lang="cs-CZ" sz="2400" b="1"/>
                        <a:t>40 m/s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/>
                        <a:t>140 km/hod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/>
                        <a:t>Pohyb je možný jen plazením.</a:t>
                      </a:r>
                    </a:p>
                  </a:txBody>
                  <a:tcPr marL="41469" marR="41469" marT="20735" marB="2073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500042"/>
            <a:ext cx="7715304" cy="800219"/>
          </a:xfrm>
          <a:prstGeom prst="rect">
            <a:avLst/>
          </a:prstGeom>
          <a:noFill/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+mn-lt"/>
              </a:rPr>
              <a:t>Prostor pro vámi vybrané zajímavosti, …</a:t>
            </a:r>
          </a:p>
          <a:p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1142976" y="1428736"/>
            <a:ext cx="721523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Např.: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	</a:t>
            </a:r>
          </a:p>
          <a:p>
            <a:pPr lvl="1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jízdní řády,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rychlosti zvířat, automobilů, letadel, tenisových míčků, …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zajímavé úlohy,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pPr lvl="1"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….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2966466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smtClean="0"/>
                        <a:t>NOTEBOOK.CZ</a:t>
                      </a:r>
                      <a:r>
                        <a:rPr lang="cs-CZ" sz="1200" dirty="0" smtClean="0"/>
                        <a:t> [online]. [cit. 12.8.2011]. Dostupný na WWW: http://notebook.</a:t>
                      </a:r>
                      <a:r>
                        <a:rPr lang="cs-CZ" sz="1200" dirty="0" err="1" smtClean="0"/>
                        <a:t>cz</a:t>
                      </a:r>
                      <a:r>
                        <a:rPr lang="cs-CZ" sz="1200" dirty="0" smtClean="0"/>
                        <a:t>/</a:t>
                      </a:r>
                      <a:r>
                        <a:rPr lang="cs-CZ" sz="1200" dirty="0" err="1" smtClean="0"/>
                        <a:t>clanky</a:t>
                      </a:r>
                      <a:r>
                        <a:rPr lang="cs-CZ" sz="1200" dirty="0" smtClean="0"/>
                        <a:t>/</a:t>
                      </a:r>
                      <a:r>
                        <a:rPr lang="cs-CZ" sz="1200" dirty="0" err="1" smtClean="0"/>
                        <a:t>ostatni</a:t>
                      </a:r>
                      <a:r>
                        <a:rPr lang="cs-CZ" sz="1200" dirty="0" smtClean="0"/>
                        <a:t>/2008/</a:t>
                      </a:r>
                      <a:r>
                        <a:rPr lang="cs-CZ" sz="1200" dirty="0" err="1" smtClean="0"/>
                        <a:t>microsoft</a:t>
                      </a:r>
                      <a:r>
                        <a:rPr lang="cs-CZ" sz="1200" dirty="0" smtClean="0"/>
                        <a:t>-</a:t>
                      </a:r>
                      <a:r>
                        <a:rPr lang="cs-CZ" sz="1200" dirty="0" err="1" smtClean="0"/>
                        <a:t>works</a:t>
                      </a:r>
                      <a:r>
                        <a:rPr lang="cs-CZ" sz="1200" dirty="0" smtClean="0"/>
                        <a:t>-</a:t>
                      </a:r>
                      <a:r>
                        <a:rPr lang="cs-CZ" sz="1200" dirty="0" err="1" smtClean="0"/>
                        <a:t>jednodussi</a:t>
                      </a:r>
                      <a:r>
                        <a:rPr lang="cs-CZ" sz="1200" dirty="0" smtClean="0"/>
                        <a:t>-</a:t>
                      </a:r>
                      <a:r>
                        <a:rPr lang="cs-CZ" sz="1200" dirty="0" err="1" smtClean="0"/>
                        <a:t>pribuzny</a:t>
                      </a:r>
                      <a:r>
                        <a:rPr lang="cs-CZ" sz="1200" dirty="0" smtClean="0"/>
                        <a:t>-</a:t>
                      </a:r>
                      <a:r>
                        <a:rPr lang="cs-CZ" sz="1200" dirty="0" err="1" smtClean="0"/>
                        <a:t>microsoft</a:t>
                      </a:r>
                      <a:r>
                        <a:rPr lang="cs-CZ" sz="1200" dirty="0" smtClean="0"/>
                        <a:t>-office-3-</a:t>
                      </a:r>
                      <a:r>
                        <a:rPr lang="cs-CZ" sz="1200" dirty="0" err="1" smtClean="0"/>
                        <a:t>cast</a:t>
                      </a:r>
                      <a:r>
                        <a:rPr lang="cs-CZ" sz="1200" dirty="0" smtClean="0"/>
                        <a:t> </a:t>
                      </a:r>
                    </a:p>
                    <a:p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[cit. 12.8.2011]. Dostupný na WWW: http://cs.wikipedia.org/wiki/Soubor:Tachoscheibe.jpg</a:t>
                      </a:r>
                    </a:p>
                    <a:p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smtClean="0"/>
                        <a:t>Novinky.</a:t>
                      </a:r>
                      <a:r>
                        <a:rPr lang="cs-CZ" sz="1200" i="1" dirty="0" err="1" smtClean="0"/>
                        <a:t>cz</a:t>
                      </a:r>
                      <a:r>
                        <a:rPr lang="cs-CZ" sz="1200" dirty="0" smtClean="0"/>
                        <a:t> [online]. [cit. 12.8.2011]. Dostupný na WWW: http://www.novinky.</a:t>
                      </a:r>
                      <a:r>
                        <a:rPr lang="cs-CZ" sz="1200" dirty="0" err="1" smtClean="0"/>
                        <a:t>cz</a:t>
                      </a:r>
                      <a:r>
                        <a:rPr lang="cs-CZ" sz="1200" dirty="0" smtClean="0"/>
                        <a:t>/auto/52332-</a:t>
                      </a:r>
                      <a:r>
                        <a:rPr lang="cs-CZ" sz="1200" dirty="0" err="1" smtClean="0"/>
                        <a:t>dodrzovani</a:t>
                      </a:r>
                      <a:r>
                        <a:rPr lang="cs-CZ" sz="1200" dirty="0" smtClean="0"/>
                        <a:t>-rychlosti-hlavni-cil-nove-</a:t>
                      </a:r>
                      <a:r>
                        <a:rPr lang="cs-CZ" sz="1200" dirty="0" err="1" smtClean="0"/>
                        <a:t>kampane</a:t>
                      </a:r>
                      <a:r>
                        <a:rPr lang="cs-CZ" sz="1200" dirty="0" smtClean="0"/>
                        <a:t>-</a:t>
                      </a:r>
                      <a:r>
                        <a:rPr lang="cs-CZ" sz="1200" dirty="0" err="1" smtClean="0"/>
                        <a:t>besip.html</a:t>
                      </a:r>
                      <a:r>
                        <a:rPr lang="cs-CZ" sz="1200" dirty="0" smtClean="0"/>
                        <a:t> </a:t>
                      </a:r>
                    </a:p>
                    <a:p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err="1" smtClean="0"/>
                        <a:t>Shaman.cz</a:t>
                      </a:r>
                      <a:r>
                        <a:rPr lang="cs-CZ" sz="1200" dirty="0" smtClean="0"/>
                        <a:t> [online]. [cit. 12.8.2011]. Dostupný na WWW: http://www.</a:t>
                      </a:r>
                      <a:r>
                        <a:rPr lang="cs-CZ" sz="1200" dirty="0" err="1" smtClean="0"/>
                        <a:t>shaman.cz</a:t>
                      </a:r>
                      <a:r>
                        <a:rPr lang="cs-CZ" sz="1200" dirty="0" smtClean="0"/>
                        <a:t>/praxe/</a:t>
                      </a:r>
                      <a:r>
                        <a:rPr lang="cs-CZ" sz="1200" dirty="0" err="1" smtClean="0"/>
                        <a:t>vitr</a:t>
                      </a:r>
                      <a:r>
                        <a:rPr lang="cs-CZ" sz="1200" dirty="0" smtClean="0"/>
                        <a:t>-rychlost-teplota.</a:t>
                      </a:r>
                      <a:r>
                        <a:rPr lang="cs-CZ" sz="1200" dirty="0" err="1" smtClean="0"/>
                        <a:t>htm</a:t>
                      </a:r>
                      <a:endParaRPr lang="cs-CZ" sz="1200" dirty="0" smtClean="0"/>
                    </a:p>
                    <a:p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err="1" smtClean="0"/>
                        <a:t>Motorkari.cz</a:t>
                      </a:r>
                      <a:r>
                        <a:rPr lang="cs-CZ" sz="1200" dirty="0" smtClean="0"/>
                        <a:t> [online]. [cit. 12.8.2011]. Dostupný na WWW: http://www.</a:t>
                      </a:r>
                      <a:r>
                        <a:rPr lang="cs-CZ" sz="1200" dirty="0" err="1" smtClean="0"/>
                        <a:t>motorkari.cz</a:t>
                      </a:r>
                      <a:r>
                        <a:rPr lang="cs-CZ" sz="1200" dirty="0" smtClean="0"/>
                        <a:t>/</a:t>
                      </a:r>
                      <a:r>
                        <a:rPr lang="cs-CZ" sz="1200" dirty="0" err="1" smtClean="0"/>
                        <a:t>clanky</a:t>
                      </a:r>
                      <a:r>
                        <a:rPr lang="cs-CZ" sz="1200" dirty="0" smtClean="0"/>
                        <a:t>/</a:t>
                      </a:r>
                      <a:r>
                        <a:rPr lang="cs-CZ" sz="1200" dirty="0" err="1" smtClean="0"/>
                        <a:t>clanky</a:t>
                      </a:r>
                      <a:r>
                        <a:rPr lang="cs-CZ" sz="1200" dirty="0" smtClean="0"/>
                        <a:t>-</a:t>
                      </a:r>
                      <a:r>
                        <a:rPr lang="cs-CZ" sz="1200" dirty="0" err="1" smtClean="0"/>
                        <a:t>predstavujeme</a:t>
                      </a:r>
                      <a:r>
                        <a:rPr lang="cs-CZ" sz="1200" dirty="0" smtClean="0"/>
                        <a:t>/</a:t>
                      </a:r>
                      <a:r>
                        <a:rPr lang="cs-CZ" sz="1200" dirty="0" err="1" smtClean="0"/>
                        <a:t>zimni</a:t>
                      </a:r>
                      <a:r>
                        <a:rPr lang="cs-CZ" sz="1200" dirty="0" smtClean="0"/>
                        <a:t>-</a:t>
                      </a:r>
                      <a:r>
                        <a:rPr lang="cs-CZ" sz="1200" dirty="0" err="1" smtClean="0"/>
                        <a:t>vybava</a:t>
                      </a:r>
                      <a:r>
                        <a:rPr lang="cs-CZ" sz="1200" dirty="0" smtClean="0"/>
                        <a:t>-</a:t>
                      </a:r>
                      <a:r>
                        <a:rPr lang="cs-CZ" sz="1200" dirty="0" err="1" smtClean="0"/>
                        <a:t>skutr</a:t>
                      </a:r>
                      <a:r>
                        <a:rPr lang="cs-CZ" sz="1200" dirty="0" smtClean="0"/>
                        <a:t>-13410.html</a:t>
                      </a:r>
                    </a:p>
                    <a:p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err="1" smtClean="0"/>
                        <a:t>Creative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[cit. 12.8.2011]. Dostupný na WWW: http://cs.wikipedia.org/wiki/Tachograf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92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3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94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95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/>
          </a:p>
          <a:p>
            <a:pPr eaLnBrk="0" hangingPunct="0"/>
            <a:endParaRPr lang="cs-CZ"/>
          </a:p>
        </p:txBody>
      </p:sp>
      <p:sp>
        <p:nvSpPr>
          <p:cNvPr id="3096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1675003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smtClean="0"/>
                        <a:t>BESIP</a:t>
                      </a:r>
                      <a:r>
                        <a:rPr lang="cs-CZ" sz="1200" dirty="0" smtClean="0"/>
                        <a:t> [online]. [cit. 12.8.2011]. Dostupný na WWW: http://www.</a:t>
                      </a:r>
                      <a:r>
                        <a:rPr lang="cs-CZ" sz="1200" dirty="0" err="1" smtClean="0"/>
                        <a:t>ibesip.cz</a:t>
                      </a:r>
                      <a:r>
                        <a:rPr lang="cs-CZ" sz="1200" dirty="0" smtClean="0"/>
                        <a:t>/</a:t>
                      </a:r>
                      <a:r>
                        <a:rPr lang="cs-CZ" sz="1200" dirty="0" err="1" smtClean="0"/>
                        <a:t>cz</a:t>
                      </a:r>
                      <a:r>
                        <a:rPr lang="cs-CZ" sz="1200" dirty="0" smtClean="0"/>
                        <a:t>/akce-a-</a:t>
                      </a:r>
                      <a:r>
                        <a:rPr lang="cs-CZ" sz="1200" dirty="0" err="1" smtClean="0"/>
                        <a:t>kampane</a:t>
                      </a:r>
                      <a:r>
                        <a:rPr lang="cs-CZ" sz="1200" dirty="0" smtClean="0"/>
                        <a:t>/archiv-kampani/</a:t>
                      </a:r>
                      <a:r>
                        <a:rPr lang="cs-CZ" sz="1200" dirty="0" err="1" smtClean="0"/>
                        <a:t>bezpecna</a:t>
                      </a:r>
                      <a:r>
                        <a:rPr lang="cs-CZ" sz="1200" dirty="0" smtClean="0"/>
                        <a:t>-obec/</a:t>
                      </a:r>
                      <a:r>
                        <a:rPr lang="cs-CZ" sz="1200" dirty="0" err="1" smtClean="0"/>
                        <a:t>komunikacni</a:t>
                      </a:r>
                      <a:r>
                        <a:rPr lang="cs-CZ" sz="1200" dirty="0" smtClean="0"/>
                        <a:t>-aktivity/vlastni-</a:t>
                      </a:r>
                      <a:r>
                        <a:rPr lang="cs-CZ" sz="1200" dirty="0" err="1" smtClean="0"/>
                        <a:t>medialni</a:t>
                      </a:r>
                      <a:r>
                        <a:rPr lang="cs-CZ" sz="1200" dirty="0" smtClean="0"/>
                        <a:t>-projekty/rychlost </a:t>
                      </a:r>
                      <a:endParaRPr lang="cs-CZ" sz="1200" dirty="0" smtClean="0"/>
                    </a:p>
                    <a:p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smtClean="0"/>
                        <a:t>BESIP</a:t>
                      </a:r>
                      <a:r>
                        <a:rPr lang="cs-CZ" sz="1200" dirty="0" smtClean="0"/>
                        <a:t> [online]. [cit. 3.6.2013]. Dostupný na WWW: http://www.</a:t>
                      </a:r>
                      <a:r>
                        <a:rPr lang="cs-CZ" sz="1200" dirty="0" err="1" smtClean="0"/>
                        <a:t>ibesip.cz</a:t>
                      </a:r>
                      <a:r>
                        <a:rPr lang="cs-CZ" sz="1200" dirty="0" smtClean="0"/>
                        <a:t>/</a:t>
                      </a:r>
                      <a:r>
                        <a:rPr lang="cs-CZ" sz="1200" dirty="0" err="1" smtClean="0"/>
                        <a:t>cz</a:t>
                      </a:r>
                      <a:r>
                        <a:rPr lang="cs-CZ" sz="1200" dirty="0" smtClean="0"/>
                        <a:t>/akce-a-</a:t>
                      </a:r>
                      <a:r>
                        <a:rPr lang="cs-CZ" sz="1200" dirty="0" err="1" smtClean="0"/>
                        <a:t>kampane</a:t>
                      </a:r>
                      <a:r>
                        <a:rPr lang="cs-CZ" sz="1200" dirty="0" smtClean="0"/>
                        <a:t>/archiv-kampani/</a:t>
                      </a:r>
                      <a:r>
                        <a:rPr lang="cs-CZ" sz="1200" dirty="0" err="1" smtClean="0"/>
                        <a:t>bezpecna</a:t>
                      </a:r>
                      <a:r>
                        <a:rPr lang="cs-CZ" sz="1200" dirty="0" smtClean="0"/>
                        <a:t>-obec/</a:t>
                      </a:r>
                      <a:r>
                        <a:rPr lang="cs-CZ" sz="1200" dirty="0" err="1" smtClean="0"/>
                        <a:t>komunikacni</a:t>
                      </a:r>
                      <a:r>
                        <a:rPr lang="cs-CZ" sz="1200" dirty="0" smtClean="0"/>
                        <a:t>-aktivity/vlastni-</a:t>
                      </a:r>
                      <a:r>
                        <a:rPr lang="cs-CZ" sz="1200" dirty="0" err="1" smtClean="0"/>
                        <a:t>medialni</a:t>
                      </a:r>
                      <a:r>
                        <a:rPr lang="cs-CZ" sz="1200" smtClean="0"/>
                        <a:t>-projekty/rychlost </a:t>
                      </a:r>
                      <a:endParaRPr lang="cs-CZ" sz="1200" dirty="0" smtClean="0"/>
                    </a:p>
                    <a:p>
                      <a:r>
                        <a:rPr lang="cs-CZ" sz="1200" dirty="0" smtClean="0"/>
                        <a:t>Obrázky </a:t>
                      </a:r>
                      <a:r>
                        <a:rPr lang="cs-CZ" sz="1200" baseline="0" dirty="0" smtClean="0"/>
                        <a:t> vlastní tvorba.</a:t>
                      </a:r>
                      <a:endParaRPr lang="cs-CZ" sz="1200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i z galerie Microsoft office. </a:t>
                      </a:r>
                      <a:endParaRPr lang="cs-CZ" sz="1100" dirty="0" smtClean="0"/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92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3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94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95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/>
          </a:p>
          <a:p>
            <a:pPr eaLnBrk="0" hangingPunct="0"/>
            <a:endParaRPr lang="cs-CZ"/>
          </a:p>
        </p:txBody>
      </p:sp>
      <p:sp>
        <p:nvSpPr>
          <p:cNvPr id="3096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1425</TotalTime>
  <Words>913</Words>
  <Application>Microsoft Office PowerPoint</Application>
  <PresentationFormat>Předvádění na obrazovce (4:3)</PresentationFormat>
  <Paragraphs>208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ZS UPRKOVA</dc:creator>
  <cp:lastModifiedBy>rachotova</cp:lastModifiedBy>
  <cp:revision>154</cp:revision>
  <dcterms:created xsi:type="dcterms:W3CDTF">2012-07-16T19:36:11Z</dcterms:created>
  <dcterms:modified xsi:type="dcterms:W3CDTF">2013-06-03T13:20:57Z</dcterms:modified>
</cp:coreProperties>
</file>