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15"/>
  </p:handoutMasterIdLst>
  <p:sldIdLst>
    <p:sldId id="267" r:id="rId2"/>
    <p:sldId id="266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625" autoAdjust="0"/>
  </p:normalViewPr>
  <p:slideViewPr>
    <p:cSldViewPr>
      <p:cViewPr varScale="1">
        <p:scale>
          <a:sx n="77" d="100"/>
          <a:sy n="77" d="100"/>
        </p:scale>
        <p:origin x="-581" y="-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2" d="100"/>
          <a:sy n="62" d="100"/>
        </p:scale>
        <p:origin x="-2722" y="-8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280803-F216-4EA9-BD25-52BF0960E38D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8805BC-41A7-4B78-8FA8-EC88E0900C3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9A30C-6C68-416B-97CA-108E809A558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7CC67-D01E-4213-949A-4C26A7A8DD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9A30C-6C68-416B-97CA-108E809A558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7CC67-D01E-4213-949A-4C26A7A8DD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9A30C-6C68-416B-97CA-108E809A558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7CC67-D01E-4213-949A-4C26A7A8DD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9A30C-6C68-416B-97CA-108E809A558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7CC67-D01E-4213-949A-4C26A7A8DD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9A30C-6C68-416B-97CA-108E809A558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7CC67-D01E-4213-949A-4C26A7A8DD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9A30C-6C68-416B-97CA-108E809A558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7CC67-D01E-4213-949A-4C26A7A8DD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9A30C-6C68-416B-97CA-108E809A558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7CC67-D01E-4213-949A-4C26A7A8DD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9A30C-6C68-416B-97CA-108E809A558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7CC67-D01E-4213-949A-4C26A7A8DD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C119A30C-6C68-416B-97CA-108E809A558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757CC67-D01E-4213-949A-4C26A7A8DD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9A30C-6C68-416B-97CA-108E809A558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7CC67-D01E-4213-949A-4C26A7A8DD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9A30C-6C68-416B-97CA-108E809A558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7CC67-D01E-4213-949A-4C26A7A8DD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119A30C-6C68-416B-97CA-108E809A558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757CC67-D01E-4213-949A-4C26A7A8DDB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aurus.sv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ním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7531" y="260648"/>
            <a:ext cx="8448938" cy="63367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nímek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7530" y="188640"/>
            <a:ext cx="8544949" cy="64087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náboženství 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Náboženství</a:t>
            </a:r>
            <a:r>
              <a:rPr lang="cs-CZ" sz="2400" dirty="0" smtClean="0"/>
              <a:t>  označuje velmi rozmanité soustavy  víry, symbolů, představ a jednání, jimiž různá společenství vyjadřují vztah ke skutečnosti, která je mimo hmotný a smyslový svět, která tento svět  přesahuje, a zkušenosti s touto skutečností. </a:t>
            </a:r>
          </a:p>
          <a:p>
            <a:endParaRPr lang="cs-CZ" sz="2400" dirty="0" smtClean="0"/>
          </a:p>
          <a:p>
            <a:r>
              <a:rPr lang="cs-CZ" sz="2400" dirty="0" smtClean="0"/>
              <a:t>Náboženství má své rituály a bohoslužby, které se provádějí na určitých – posvátných –    místech. Obřady zpravidla provádějí pověřené osoby – kněží.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H90044135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4149080"/>
            <a:ext cx="2843808" cy="270892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náboženství - magie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Jednou z nejstarších forem náboženství je víra, že svět a život bytostí ovlivňují mocné, posvátné síly, které je třeba respektovat. Tajemnou silou jsou obdařeny přírodní jevy (slunce, měsíc, hrom, vítr atd.), předměty (kameny) rostliny, stromy i živé bytosti. </a:t>
            </a:r>
          </a:p>
          <a:p>
            <a:r>
              <a:rPr lang="cs-CZ" sz="2400" dirty="0" smtClean="0"/>
              <a:t>S těmito představami souvisí i magické úkony.Cílem bylo působit tedy na tu kterou sílu pomocí zaklínání, zaříkání či určitého jednání, aby splnila jejich přání a potřeby.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676456" y="645333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H90044861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8104" y="4077072"/>
            <a:ext cx="3095625" cy="309562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Počátky náboženství - animismus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Počátky víry jsou spojeny též s animismem (z lat. anima – duše) existenci nesmrtelné, samostatné duše a duchovních bytostí. </a:t>
            </a:r>
          </a:p>
          <a:p>
            <a:r>
              <a:rPr lang="cs-CZ" sz="2400" dirty="0" smtClean="0"/>
              <a:t> Od přírodního animismu (víra v nadpřirozené síly, duchy a duše vlastní všem </a:t>
            </a:r>
            <a:r>
              <a:rPr lang="cs-CZ" sz="2400" dirty="0" smtClean="0"/>
              <a:t>předmětům, rostlinám, zvířatům) </a:t>
            </a:r>
            <a:r>
              <a:rPr lang="cs-CZ" sz="2400" dirty="0" smtClean="0"/>
              <a:t>přechází v  zbožštění některých přírodních jevů. Těmto přírodním bohům byly přinášeny zvířecí a v menší míře i lidské oběti.  Z víry v duši se vyvinula víra v existenci duchovních, božských bytostí, často spojená s  antropomorfismem (vírou v bohy podobné lidským bytostem).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676456" y="6381328"/>
            <a:ext cx="467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 prvními projevy náboženství se objevuje i kult mrtvých a pohřební rituály. </a:t>
            </a:r>
          </a:p>
          <a:p>
            <a:r>
              <a:rPr lang="cs-CZ" sz="2400" dirty="0" smtClean="0"/>
              <a:t> S animismem se vyvíjí  víra  ve smrtelné tělo a nesmrtelnou duši, která opouští hmotnou schránku a žije dál.</a:t>
            </a:r>
          </a:p>
          <a:p>
            <a:r>
              <a:rPr lang="cs-CZ" sz="2400" dirty="0" smtClean="0"/>
              <a:t>S magií a náboženskými představami pravděpodobně souvisí i umělecké projevy paleolitických lidí (snaha zajistit si obživu, dobrý lov) malby, rytiny sošky.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 plodnosti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endParaRPr lang="cs-CZ" sz="3100" dirty="0" smtClean="0"/>
          </a:p>
          <a:p>
            <a:endParaRPr lang="cs-CZ" sz="3100" dirty="0" smtClean="0"/>
          </a:p>
          <a:p>
            <a:endParaRPr lang="cs-CZ" sz="4400" dirty="0" smtClean="0"/>
          </a:p>
          <a:p>
            <a:endParaRPr lang="cs-CZ" sz="4400" dirty="0" smtClean="0"/>
          </a:p>
          <a:p>
            <a:r>
              <a:rPr lang="cs-CZ" sz="7400" dirty="0" smtClean="0"/>
              <a:t>Plastiky </a:t>
            </a:r>
            <a:r>
              <a:rPr lang="cs-CZ" sz="7400" dirty="0" smtClean="0"/>
              <a:t>žen, zvané venuše,  s velkými  ňadry a   hýžděmi </a:t>
            </a:r>
            <a:endParaRPr lang="cs-CZ" sz="7400" dirty="0" smtClean="0"/>
          </a:p>
          <a:p>
            <a:pPr>
              <a:buNone/>
            </a:pPr>
            <a:r>
              <a:rPr lang="cs-CZ" sz="7400" dirty="0" smtClean="0"/>
              <a:t>      a </a:t>
            </a:r>
            <a:r>
              <a:rPr lang="cs-CZ" sz="7400" dirty="0" smtClean="0"/>
              <a:t>se   znázorněným klínem jsou dokladem kultu </a:t>
            </a:r>
            <a:r>
              <a:rPr lang="cs-CZ" sz="7400" dirty="0" smtClean="0"/>
              <a:t>plodnosti</a:t>
            </a:r>
            <a:r>
              <a:rPr lang="cs-CZ" sz="7400" dirty="0" smtClean="0"/>
              <a:t>. S nástupem zemědělství byl přenesen symbol plodné ženy na plodnou zemi. Úcta k ženě matce přerůstá v kult matky Země. Do opozice úrodné půdě byl postaven mužský prvek – Nebe. </a:t>
            </a:r>
            <a:r>
              <a:rPr lang="cs-CZ" sz="7400" i="1" dirty="0" smtClean="0"/>
              <a:t>„Tak jako nebeský déšť zúrodňuje půdu, tak muž svým semenem oplodňuje ženu. Žena je ztotožňována s polní brázdou, muž s oradlem, a tato symbolika se udržuje v lidové víře až do dnešní doby.“</a:t>
            </a:r>
            <a:r>
              <a:rPr lang="cs-CZ" sz="7400" dirty="0" smtClean="0"/>
              <a:t> </a:t>
            </a:r>
            <a:r>
              <a:rPr lang="cs-CZ" sz="7400" dirty="0" smtClean="0"/>
              <a:t> </a:t>
            </a:r>
            <a:r>
              <a:rPr lang="cs-CZ" sz="7400" dirty="0" smtClean="0"/>
              <a:t>1)</a:t>
            </a:r>
            <a:r>
              <a:rPr lang="cs-CZ" sz="7400" dirty="0" smtClean="0"/>
              <a:t> </a:t>
            </a:r>
          </a:p>
          <a:p>
            <a:pPr>
              <a:buNone/>
            </a:pPr>
            <a:r>
              <a:rPr lang="cs-CZ" sz="7400" dirty="0" smtClean="0"/>
              <a:t> </a:t>
            </a:r>
            <a:r>
              <a:rPr lang="cs-CZ" sz="7400" dirty="0" smtClean="0"/>
              <a:t>     </a:t>
            </a:r>
            <a:r>
              <a:rPr lang="cs-CZ" sz="7400" dirty="0" smtClean="0"/>
              <a:t>Lidé </a:t>
            </a:r>
            <a:r>
              <a:rPr lang="cs-CZ" sz="7400" dirty="0" smtClean="0"/>
              <a:t>si také chtěli úrodu a plodnost země naklonit či zabezpečit. Proto jí přinášeli různé oběti, např. část úrody, první mládě apod</a:t>
            </a:r>
            <a:r>
              <a:rPr lang="cs-CZ" sz="7400" dirty="0" smtClean="0"/>
              <a:t>.</a:t>
            </a:r>
            <a:endParaRPr lang="cs-CZ" sz="7400" dirty="0" smtClean="0"/>
          </a:p>
          <a:p>
            <a:pPr>
              <a:buNone/>
            </a:pPr>
            <a:r>
              <a:rPr lang="cs-CZ" dirty="0" smtClean="0"/>
              <a:t>1)</a:t>
            </a:r>
            <a:r>
              <a:rPr lang="cs-CZ" dirty="0" smtClean="0"/>
              <a:t> PODBORSKÝ, Vladimír. </a:t>
            </a:r>
            <a:r>
              <a:rPr lang="cs-CZ" i="1" dirty="0" smtClean="0"/>
              <a:t>Náboženství pravěkých Evropanů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Brno: Masarykova univerzita, 2006, </a:t>
            </a:r>
            <a:r>
              <a:rPr lang="cs-CZ" dirty="0" smtClean="0"/>
              <a:t>s. 132. 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Vestonicka_venuse_edit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96336" y="0"/>
            <a:ext cx="1344728" cy="2293518"/>
          </a:xfrm>
          <a:prstGeom prst="rect">
            <a:avLst/>
          </a:prstGeom>
          <a:ln>
            <a:noFill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8532440" y="220486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 přírodních sil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Magickou moc připisovali pravěcí lidé ohni. V době kremačních pohřbů byl oheň chápán jako očistný. Nebožtík tudíž musel být zpopelněn, aby oheň očistil jeho duši, oddělil ji od těla a aby duše následně dosáhla posmrtného života.</a:t>
            </a:r>
          </a:p>
          <a:p>
            <a:endParaRPr lang="cs-CZ" sz="2400" dirty="0" smtClean="0"/>
          </a:p>
          <a:p>
            <a:r>
              <a:rPr lang="cs-CZ" sz="2400" dirty="0" smtClean="0"/>
              <a:t>Magické síly byly připisovány i studánkám a vodním zdrojům vůbec, stejně jako slatinám a rašeliništím. Vodě byla připisována očistná funkce a léčivá moc (dodnes zachováno jako léčivé prameny).</a:t>
            </a:r>
          </a:p>
          <a:p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/>
              <a:t>Uctívána byla i zvířata:</a:t>
            </a:r>
          </a:p>
          <a:p>
            <a:endParaRPr lang="cs-CZ" sz="1400" dirty="0" smtClean="0"/>
          </a:p>
          <a:p>
            <a:r>
              <a:rPr lang="cs-CZ" sz="2400" b="1" dirty="0" smtClean="0"/>
              <a:t>Býk</a:t>
            </a:r>
            <a:r>
              <a:rPr lang="cs-CZ" sz="2400" dirty="0" smtClean="0"/>
              <a:t> byl symbolem síly a plodnosti. Byl chápán jako mužský prvek, jako symbol Nebe stojícího v opozici proti Matce Zemi. Často byl spojován      se životodárným Sluncem. Objevily se však i názory, že symbol býka byl původně ryzím projevem kultu plodnosti a regenerace a tedy spíše ženským elementem. </a:t>
            </a:r>
            <a:r>
              <a:rPr lang="cs-CZ" sz="2400" dirty="0" smtClean="0"/>
              <a:t>Původní význak býčího kultu má dokládat podobnost býčí hlavy a ženských reprodukčních orgánů, 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 </a:t>
            </a:r>
          </a:p>
          <a:p>
            <a:r>
              <a:rPr lang="cs-CZ" sz="2400" dirty="0" smtClean="0"/>
              <a:t>V  kultech plodnosti hráli důležitou roli rovněž </a:t>
            </a:r>
            <a:r>
              <a:rPr lang="cs-CZ" sz="2400" b="1" dirty="0" smtClean="0"/>
              <a:t>kozel a beran</a:t>
            </a:r>
            <a:r>
              <a:rPr lang="cs-CZ" sz="2400" dirty="0" smtClean="0"/>
              <a:t>, a to díky   své sexuální potenci a falické symbolice rohů. </a:t>
            </a:r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pPr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Picture 2" descr="Soubor:Taurus.sv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444208" y="188640"/>
            <a:ext cx="2143125" cy="223837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 zvířat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72400" y="2060848"/>
            <a:ext cx="3722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H90040685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48375" y="-315416"/>
            <a:ext cx="3095625" cy="309562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0000" endA="275" endPos="40000" dist="101600" dir="5400000" sy="-100000" algn="bl" rotWithShape="0"/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5100" dirty="0" smtClean="0"/>
              <a:t>Tajuplný, rychlý a nepolapitelný </a:t>
            </a:r>
            <a:r>
              <a:rPr lang="cs-CZ" sz="5100" b="1" dirty="0" smtClean="0"/>
              <a:t>jelen</a:t>
            </a:r>
            <a:r>
              <a:rPr lang="cs-CZ" sz="5100" dirty="0" smtClean="0"/>
              <a:t>  byl považován za ztělesnění duše, byl chápán i jako posel bohů</a:t>
            </a:r>
          </a:p>
          <a:p>
            <a:endParaRPr lang="cs-CZ" sz="5100" b="1" dirty="0" smtClean="0"/>
          </a:p>
          <a:p>
            <a:r>
              <a:rPr lang="cs-CZ" sz="5100" b="1" dirty="0" smtClean="0"/>
              <a:t>Kanec</a:t>
            </a:r>
            <a:r>
              <a:rPr lang="cs-CZ" sz="5100" dirty="0" smtClean="0"/>
              <a:t> symbolizoval moc, vládu.  Stal se představitelem mužnosti válečných bohů i pozemských bojovníků.</a:t>
            </a:r>
          </a:p>
          <a:p>
            <a:r>
              <a:rPr lang="cs-CZ" sz="5100" dirty="0" smtClean="0"/>
              <a:t> </a:t>
            </a:r>
          </a:p>
          <a:p>
            <a:r>
              <a:rPr lang="cs-CZ" sz="5100" b="1" dirty="0" smtClean="0"/>
              <a:t>Medvěd</a:t>
            </a:r>
            <a:r>
              <a:rPr lang="cs-CZ" sz="5100" dirty="0" smtClean="0"/>
              <a:t>, díky své mohutné síle, byl posvátných zvířetem zvláště v tradičních loveckých společnostech., jejich šamani  se při rituálech odívali do medvědích kůží,. </a:t>
            </a:r>
          </a:p>
          <a:p>
            <a:r>
              <a:rPr lang="cs-CZ" sz="5100" dirty="0" smtClean="0"/>
              <a:t/>
            </a:r>
            <a:br>
              <a:rPr lang="cs-CZ" sz="5100" dirty="0" smtClean="0"/>
            </a:br>
            <a:r>
              <a:rPr lang="cs-CZ" sz="5100" b="1" dirty="0" smtClean="0"/>
              <a:t>Hadí</a:t>
            </a:r>
            <a:r>
              <a:rPr lang="cs-CZ" sz="5100" dirty="0" smtClean="0"/>
              <a:t> svlékání kůže symbolizovalo  pro pravěké lidi obnovu životní energie. Proto had zaujímal v mytologiích a kultech všech přírodních společností  významné místo.. Mýty spojené s hadem vyjadřují nesmrtelnost, či  znovuzrození.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32440" y="227687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Ptáci byli uctívání  jako poslové do nebes,  byly spojováni s putováním duší do nebe. </a:t>
            </a:r>
          </a:p>
          <a:p>
            <a:r>
              <a:rPr lang="cs-CZ" sz="2400" dirty="0" smtClean="0"/>
              <a:t>Orel symbolizoval moc nebes. </a:t>
            </a:r>
          </a:p>
          <a:p>
            <a:r>
              <a:rPr lang="cs-CZ" sz="2400" dirty="0" smtClean="0"/>
              <a:t>Havran společně s vránou vystupovali jako symbol a předzvěst smrti, naproti tomu kohout plašil  smrt    a vítal nový den. Stal se symbolem vzkříšení slunce i duše.</a:t>
            </a:r>
          </a:p>
          <a:p>
            <a:endParaRPr lang="cs-CZ" dirty="0"/>
          </a:p>
        </p:txBody>
      </p:sp>
      <p:pic>
        <p:nvPicPr>
          <p:cNvPr id="1026" name="Picture 2" descr="File:Phoenicopterus roseus flight (Walvis bay)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647488"/>
              </a:clrFrom>
              <a:clrTo>
                <a:srgbClr val="647488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3501008"/>
            <a:ext cx="4536504" cy="302244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604448" y="6453336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Zamyšlení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 jakými projevy magického chování se můžeme setkat dnes?</a:t>
            </a:r>
          </a:p>
          <a:p>
            <a:endParaRPr lang="cs-CZ" dirty="0" smtClean="0"/>
          </a:p>
          <a:p>
            <a:r>
              <a:rPr lang="cs-CZ" dirty="0" smtClean="0"/>
              <a:t>Které kulty jsou typické pro moderní společnost?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PODBORSKÝ, Vladimír. </a:t>
            </a:r>
            <a:r>
              <a:rPr lang="cs-CZ" i="1" dirty="0" smtClean="0"/>
              <a:t>Náboženství pravěkých Evropanů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Brno: Masarykova univerzita, 2006, 607 s. ISBN 80-210-4178-1.</a:t>
            </a:r>
          </a:p>
          <a:p>
            <a:r>
              <a:rPr lang="cs-CZ" dirty="0" smtClean="0"/>
              <a:t>AUTOR NEUVEDEN. </a:t>
            </a:r>
            <a:r>
              <a:rPr lang="cs-CZ" i="1" dirty="0" smtClean="0"/>
              <a:t>Náboženství</a:t>
            </a:r>
            <a:r>
              <a:rPr lang="cs-CZ" dirty="0" smtClean="0"/>
              <a:t> [online]. [cit. 2.5.2013]. Dostupný na WWW: http://cs.wikipedia.org/wiki/N%C3%A1bo%C5%BEenstv%C3%AD </a:t>
            </a:r>
          </a:p>
          <a:p>
            <a:r>
              <a:rPr lang="cs-CZ" dirty="0" smtClean="0"/>
              <a:t>AUTOR NEUVEDEN. </a:t>
            </a:r>
            <a:r>
              <a:rPr lang="cs-CZ" i="1" dirty="0" smtClean="0"/>
              <a:t>Magie</a:t>
            </a:r>
            <a:r>
              <a:rPr lang="cs-CZ" dirty="0" smtClean="0"/>
              <a:t> [online]. [cit. 2.5.2013]. Dostupný na WWW: http://</a:t>
            </a:r>
            <a:r>
              <a:rPr lang="cs-CZ" dirty="0" smtClean="0"/>
              <a:t>cs.wikipedia.org/wiki/Magie</a:t>
            </a:r>
          </a:p>
          <a:p>
            <a:r>
              <a:rPr lang="cs-CZ" dirty="0" smtClean="0"/>
              <a:t>1) Ilustrace </a:t>
            </a:r>
            <a:r>
              <a:rPr lang="cs-CZ" i="1" dirty="0" smtClean="0">
                <a:hlinkClick r:id="rId2"/>
              </a:rPr>
              <a:t>www.office.</a:t>
            </a:r>
            <a:r>
              <a:rPr lang="cs-CZ" i="1" dirty="0" err="1" smtClean="0">
                <a:hlinkClick r:id="rId2"/>
              </a:rPr>
              <a:t>microsoft.com</a:t>
            </a:r>
            <a:endParaRPr lang="cs-CZ" i="1" dirty="0" smtClean="0"/>
          </a:p>
          <a:p>
            <a:r>
              <a:rPr lang="cs-CZ" dirty="0" smtClean="0"/>
              <a:t>2) Ilustrace </a:t>
            </a:r>
            <a:r>
              <a:rPr lang="cs-CZ" i="1" dirty="0" smtClean="0">
                <a:hlinkClick r:id="rId2"/>
              </a:rPr>
              <a:t>www.office.</a:t>
            </a:r>
            <a:r>
              <a:rPr lang="cs-CZ" i="1" dirty="0" err="1" smtClean="0">
                <a:hlinkClick r:id="rId2"/>
              </a:rPr>
              <a:t>microsoft.com</a:t>
            </a:r>
            <a:endParaRPr lang="cs-CZ" i="1" dirty="0" smtClean="0"/>
          </a:p>
          <a:p>
            <a:r>
              <a:rPr lang="cs-CZ" i="1" dirty="0" smtClean="0"/>
              <a:t>3)  </a:t>
            </a:r>
            <a:r>
              <a:rPr lang="cs-CZ" dirty="0" smtClean="0"/>
              <a:t>NOVÁK</a:t>
            </a:r>
            <a:r>
              <a:rPr lang="cs-CZ" dirty="0" smtClean="0"/>
              <a:t>, Petr.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20.5.2013]. Dostupný na WWW: http://cs.wikipedia.org/wiki/Soubor:Vestonicka_venuse_edit.jpg</a:t>
            </a:r>
            <a:endParaRPr lang="cs-CZ" i="1" dirty="0" smtClean="0"/>
          </a:p>
          <a:p>
            <a:r>
              <a:rPr lang="cs-CZ" dirty="0" smtClean="0"/>
              <a:t>4) AUTOR </a:t>
            </a:r>
            <a:r>
              <a:rPr lang="cs-CZ" dirty="0" smtClean="0"/>
              <a:t>NEUVEDEN.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20.5.2013]. Dostupný na WWW: </a:t>
            </a:r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cs.wikipedia.org/wiki/Soubor:Taurus.svg</a:t>
            </a:r>
            <a:endParaRPr lang="cs-CZ" dirty="0" smtClean="0"/>
          </a:p>
          <a:p>
            <a:r>
              <a:rPr lang="cs-CZ" dirty="0" smtClean="0"/>
              <a:t>5) Ilustrace </a:t>
            </a:r>
            <a:r>
              <a:rPr lang="cs-CZ" i="1" dirty="0" smtClean="0">
                <a:hlinkClick r:id="rId2"/>
              </a:rPr>
              <a:t>www.office.</a:t>
            </a:r>
            <a:r>
              <a:rPr lang="cs-CZ" i="1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6) YATHIN </a:t>
            </a:r>
            <a:r>
              <a:rPr lang="cs-CZ" dirty="0" smtClean="0"/>
              <a:t>S KRISHNAPPA.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20.5.2013]. Dostupný na WWW: http://commons.wikimedia.org/wiki/File:Phoenicopterus_roseus_flight_(Walvis_bay).jpg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365</TotalTime>
  <Words>203</Words>
  <Application>Microsoft Office PowerPoint</Application>
  <PresentationFormat>Předvádění na obrazovce (4:3)</PresentationFormat>
  <Paragraphs>63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Modul</vt:lpstr>
      <vt:lpstr>Snímek 1</vt:lpstr>
      <vt:lpstr>Snímek 2</vt:lpstr>
      <vt:lpstr>Co je náboženství ?</vt:lpstr>
      <vt:lpstr>Počátky náboženství - magie</vt:lpstr>
      <vt:lpstr>Počátky náboženství - animismus</vt:lpstr>
      <vt:lpstr>Snímek 6</vt:lpstr>
      <vt:lpstr>Kult plodnosti</vt:lpstr>
      <vt:lpstr>Kult přírodních sil</vt:lpstr>
      <vt:lpstr>Kult zvířat</vt:lpstr>
      <vt:lpstr>Snímek 10</vt:lpstr>
      <vt:lpstr>Snímek 11</vt:lpstr>
      <vt:lpstr>Zamyšlení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uzivatel</cp:lastModifiedBy>
  <cp:revision>32</cp:revision>
  <dcterms:created xsi:type="dcterms:W3CDTF">2013-05-20T16:04:05Z</dcterms:created>
  <dcterms:modified xsi:type="dcterms:W3CDTF">2013-05-20T22:10:39Z</dcterms:modified>
</cp:coreProperties>
</file>