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67" r:id="rId4"/>
    <p:sldId id="274" r:id="rId5"/>
    <p:sldId id="257" r:id="rId6"/>
    <p:sldId id="259" r:id="rId7"/>
    <p:sldId id="260" r:id="rId8"/>
    <p:sldId id="266" r:id="rId9"/>
    <p:sldId id="269" r:id="rId10"/>
    <p:sldId id="268" r:id="rId11"/>
    <p:sldId id="265" r:id="rId12"/>
    <p:sldId id="270" r:id="rId13"/>
    <p:sldId id="271" r:id="rId14"/>
    <p:sldId id="272" r:id="rId15"/>
    <p:sldId id="273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98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2812A8-6531-4983-95DE-71D01D7DC53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1EAEA22-6FF4-4AFE-B389-B42F156753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nímek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692696"/>
            <a:ext cx="9144000" cy="6165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92696"/>
            <a:ext cx="9144000" cy="616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Pohřeb a pohřbívání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Složitým problémem pro člověka vždy byla a dodnes je nutnost vyrovnat se se smrtí svých bližních. S tímto jevem se přirozeně setkáváme i v archeologii. </a:t>
            </a:r>
          </a:p>
          <a:p>
            <a:r>
              <a:rPr lang="cs-CZ" sz="2400" dirty="0" smtClean="0"/>
              <a:t>Pohřeb je ceremoniál posledního rozloučení se zemřelým člověkem, obvykle spojený s uložením ostatků zesnulého, nejčastěji pohřbením do země nebo spálením. </a:t>
            </a:r>
          </a:p>
          <a:p>
            <a:r>
              <a:rPr lang="cs-CZ" sz="2400" dirty="0" smtClean="0"/>
              <a:t>Pohřební obřady patří k nejstarším známkám lidské kultury a téměř vždy vyjadřovaly nějakou formu představy o posmrtném životě. </a:t>
            </a:r>
          </a:p>
          <a:p>
            <a:r>
              <a:rPr lang="cs-CZ" sz="2400" dirty="0" smtClean="0"/>
              <a:t>Moderní společnosti na takové představy masově rezignují a pohřební obřad je tak často setkáním přátel zemřelého a nanejvýš symbolickým rozloučením.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Důvodů, proč naši předkové začali své zemřelé pohřbívat, je v literatuře uváděno velké množství a z nich nejčastěji:</a:t>
            </a:r>
          </a:p>
          <a:p>
            <a:r>
              <a:rPr lang="cs-CZ" dirty="0" smtClean="0"/>
              <a:t>strach člověka ze smrti a tedy i strach z mrtvých, který vedl k odstraňování mrtvých ze společnosti živých</a:t>
            </a:r>
          </a:p>
          <a:p>
            <a:r>
              <a:rPr lang="cs-CZ" dirty="0" smtClean="0"/>
              <a:t>pietní vztah k zemřelým, který se člověk odlišuje od ostatních tvorů, protože lidé jako jediní své zemřelé pohřbívají.</a:t>
            </a:r>
          </a:p>
          <a:p>
            <a:r>
              <a:rPr lang="cs-CZ" dirty="0" smtClean="0"/>
              <a:t>hygienické důvody, které měly zabránit při úmrtí většího množství lidí vzniku nakažlivých chorob.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Paleolit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 fontScale="32500" lnSpcReduction="20000"/>
          </a:bodyPr>
          <a:lstStyle/>
          <a:p>
            <a:pPr>
              <a:buNone/>
            </a:pPr>
            <a:r>
              <a:rPr lang="cs-CZ" sz="8600" dirty="0" smtClean="0">
                <a:solidFill>
                  <a:srgbClr val="FF0000"/>
                </a:solidFill>
              </a:rPr>
              <a:t>Nejstarší  a starý paleolit</a:t>
            </a:r>
          </a:p>
          <a:p>
            <a:r>
              <a:rPr lang="cs-CZ" sz="7200" dirty="0" smtClean="0"/>
              <a:t> </a:t>
            </a:r>
            <a:r>
              <a:rPr lang="cs-CZ" sz="7400" dirty="0" smtClean="0"/>
              <a:t>nemáme archeologické prameny, které by  dokazovaly ritualizované  pohřbívání, avšak předpokládáme existenci  představ o posmrtném životě</a:t>
            </a:r>
          </a:p>
          <a:p>
            <a:r>
              <a:rPr lang="cs-CZ" sz="7400" dirty="0" smtClean="0"/>
              <a:t> kosti </a:t>
            </a:r>
            <a:r>
              <a:rPr lang="cs-CZ" sz="7400" dirty="0"/>
              <a:t>se </a:t>
            </a:r>
            <a:r>
              <a:rPr lang="cs-CZ" sz="7400" dirty="0" smtClean="0"/>
              <a:t>zachovaly jen </a:t>
            </a:r>
            <a:r>
              <a:rPr lang="cs-CZ" sz="7400" dirty="0"/>
              <a:t>náhodně, např. překrytím sedimentů, nacházejí se spíše jen fragmenty </a:t>
            </a:r>
            <a:endParaRPr lang="cs-CZ" sz="7400" dirty="0" smtClean="0"/>
          </a:p>
          <a:p>
            <a:pPr>
              <a:buNone/>
            </a:pPr>
            <a:r>
              <a:rPr lang="cs-CZ" sz="7200" dirty="0" smtClean="0"/>
              <a:t>         </a:t>
            </a:r>
          </a:p>
          <a:p>
            <a:pPr>
              <a:buNone/>
            </a:pPr>
            <a:r>
              <a:rPr lang="cs-CZ" sz="8600" dirty="0" smtClean="0">
                <a:solidFill>
                  <a:srgbClr val="FF0000"/>
                </a:solidFill>
              </a:rPr>
              <a:t>Střední paleolit</a:t>
            </a:r>
          </a:p>
          <a:p>
            <a:r>
              <a:rPr lang="cs-CZ" sz="7400" dirty="0" smtClean="0"/>
              <a:t>objevují se náznaky </a:t>
            </a:r>
            <a:r>
              <a:rPr lang="cs-CZ" sz="7400" dirty="0"/>
              <a:t>pohřbívání, např. uložení těla na boku či nálezy </a:t>
            </a:r>
            <a:r>
              <a:rPr lang="cs-CZ" sz="7400" dirty="0" smtClean="0"/>
              <a:t>milodarů, avšak  </a:t>
            </a:r>
            <a:r>
              <a:rPr lang="cs-CZ" sz="7400" dirty="0"/>
              <a:t>existují spory, zda šlo skutečně o záměr </a:t>
            </a:r>
            <a:endParaRPr lang="cs-CZ" sz="7400" dirty="0" smtClean="0"/>
          </a:p>
          <a:p>
            <a:pPr>
              <a:buNone/>
            </a:pP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15816" y="155448"/>
            <a:ext cx="5976664" cy="978408"/>
          </a:xfrm>
        </p:spPr>
        <p:txBody>
          <a:bodyPr>
            <a:noAutofit/>
          </a:bodyPr>
          <a:lstStyle/>
          <a:p>
            <a:r>
              <a:rPr lang="cs-CZ" sz="2800" dirty="0" smtClean="0"/>
              <a:t>Lebka nalezená v </a:t>
            </a:r>
            <a:r>
              <a:rPr lang="cs-CZ" sz="2800" dirty="0" err="1" smtClean="0"/>
              <a:t>Tešik</a:t>
            </a:r>
            <a:r>
              <a:rPr lang="cs-CZ" sz="2800" dirty="0" smtClean="0"/>
              <a:t>-</a:t>
            </a:r>
            <a:r>
              <a:rPr lang="cs-CZ" sz="2800" dirty="0" err="1" smtClean="0"/>
              <a:t>Taši</a:t>
            </a:r>
            <a:r>
              <a:rPr lang="cs-CZ" sz="2800" dirty="0" smtClean="0"/>
              <a:t> - Uzbekistán</a:t>
            </a:r>
            <a:endParaRPr lang="cs-CZ" sz="2800" dirty="0"/>
          </a:p>
        </p:txBody>
      </p:sp>
      <p:pic>
        <p:nvPicPr>
          <p:cNvPr id="1028" name="Picture 4" descr="Soubor:Skull of Teshik-Tash Boy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25214" b="25214"/>
          <a:stretch>
            <a:fillRect/>
          </a:stretch>
        </p:blipFill>
        <p:spPr bwMode="auto">
          <a:xfrm>
            <a:off x="3419872" y="2060848"/>
            <a:ext cx="5578475" cy="4040188"/>
          </a:xfrm>
          <a:prstGeom prst="rect">
            <a:avLst/>
          </a:prstGeom>
          <a:noFill/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V roce 1938 ostatky rituálního pohřbu osmi až deseti-</a:t>
            </a:r>
            <a:r>
              <a:rPr lang="cs-CZ" sz="2400" dirty="0" err="1" smtClean="0"/>
              <a:t>letého</a:t>
            </a:r>
            <a:r>
              <a:rPr lang="cs-CZ" sz="2400" dirty="0" smtClean="0"/>
              <a:t> </a:t>
            </a:r>
            <a:r>
              <a:rPr lang="cs-CZ" sz="2400" dirty="0" err="1" smtClean="0"/>
              <a:t>neandrtálského</a:t>
            </a:r>
            <a:r>
              <a:rPr lang="cs-CZ" sz="2400" dirty="0" smtClean="0"/>
              <a:t>  dítěte. Nález byl starý okolo 70 000 let a skládal se z téměř úplné kostry dítěte ležící na boku v kruhu ulámaných rohů zvířat.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522920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dirty="0" smtClean="0">
                <a:solidFill>
                  <a:schemeClr val="accent6"/>
                </a:solidFill>
              </a:rPr>
              <a:t>Mladý paleolit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bjevují se početnější doklady pohřbívání mrtvých a představ o posmrtném životě</a:t>
            </a:r>
          </a:p>
          <a:p>
            <a:r>
              <a:rPr lang="cs-CZ" sz="2400" dirty="0" smtClean="0"/>
              <a:t>naprostá většina pohřbů té doby jsou pohřby kostrové, což zřejmě souvisí s představou í posmrtného života jako pouhého pokračování života pozemského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 některých nálezech ze sklonku mladého či pozdního paleolitu spatřují někteří vědci první doklady spalování mrtvých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rvní spalování mrtvých mohlo souviset se strachem z mrtvého a se snahou jej zničit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Nejznámější hrobové nálezy v českých zemích: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lvl="0">
              <a:buNone/>
            </a:pPr>
            <a:r>
              <a:rPr lang="cs-CZ" sz="9200" i="1" dirty="0">
                <a:solidFill>
                  <a:schemeClr val="accent3">
                    <a:lumMod val="50000"/>
                  </a:schemeClr>
                </a:solidFill>
              </a:rPr>
              <a:t>Dolní Věstonice</a:t>
            </a:r>
            <a:r>
              <a:rPr lang="cs-CZ" sz="92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9200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lvl="0"/>
            <a:r>
              <a:rPr lang="cs-CZ" sz="9200" dirty="0" smtClean="0"/>
              <a:t>Zde byl roku </a:t>
            </a:r>
            <a:r>
              <a:rPr lang="cs-CZ" sz="9200" dirty="0"/>
              <a:t>1986 unikátní </a:t>
            </a:r>
            <a:r>
              <a:rPr lang="cs-CZ" sz="9200" dirty="0" err="1"/>
              <a:t>trojhrob</a:t>
            </a:r>
            <a:r>
              <a:rPr lang="cs-CZ" sz="9200" dirty="0"/>
              <a:t> starý asi 27 000 let </a:t>
            </a:r>
            <a:r>
              <a:rPr lang="cs-CZ" sz="9200" dirty="0" smtClean="0"/>
              <a:t>. Šlo pohřeb tří lidí ve </a:t>
            </a:r>
            <a:r>
              <a:rPr lang="cs-CZ" sz="9200" dirty="0"/>
              <a:t>věku kolem 20 let, jejich hlavy jsou posypány okrovým barvivem, to </a:t>
            </a:r>
            <a:r>
              <a:rPr lang="cs-CZ" sz="9200" dirty="0" smtClean="0"/>
              <a:t>se objevuje  </a:t>
            </a:r>
            <a:r>
              <a:rPr lang="cs-CZ" sz="9200" dirty="0"/>
              <a:t>i v pánevní oblasti prostředního </a:t>
            </a:r>
            <a:r>
              <a:rPr lang="cs-CZ" sz="9200" dirty="0" smtClean="0"/>
              <a:t>jedince. </a:t>
            </a:r>
            <a:r>
              <a:rPr lang="cs-CZ" sz="9200" dirty="0"/>
              <a:t>D</a:t>
            </a:r>
            <a:r>
              <a:rPr lang="cs-CZ" sz="9200" dirty="0" smtClean="0"/>
              <a:t>va mrtví byli muži, prostřední kostra je pravděpodobně ženská. </a:t>
            </a:r>
            <a:r>
              <a:rPr lang="cs-CZ" sz="9200" dirty="0"/>
              <a:t>V</a:t>
            </a:r>
            <a:r>
              <a:rPr lang="cs-CZ" sz="9200" dirty="0" smtClean="0"/>
              <a:t> hrobě byla nalezena i tyč ve zvláštní poloze vůči tělům mrtvých. Nezvyklé  uspořádání těl  vede k mnoha spekulacím, žádná hypotéza však není podložená. N</a:t>
            </a:r>
          </a:p>
          <a:p>
            <a:pPr lvl="0"/>
            <a:r>
              <a:rPr lang="cs-CZ" sz="9200" dirty="0"/>
              <a:t>N</a:t>
            </a:r>
            <a:r>
              <a:rPr lang="cs-CZ" sz="9200" dirty="0" smtClean="0"/>
              <a:t>ejznámější spekulace: Žena mohla zemřít při těžkém porodu. Jeden z mužů </a:t>
            </a:r>
            <a:r>
              <a:rPr lang="cs-CZ" sz="9200" dirty="0"/>
              <a:t> </a:t>
            </a:r>
            <a:r>
              <a:rPr lang="cs-CZ" sz="9200" dirty="0" smtClean="0"/>
              <a:t>byl snad jejím manželem a druhý mohl být například šamanem-léčitelem.  Ten nešťastnic zřejmě nedokázal zachránit, nebo byl přímo podezřelý z její smrti, a musel ji tak nedobrovolně následovat do záhrobí. Jde o kostru, jejíž  obličej byl zakryt maskou. Zbývá ale vysvětlit, proč by musel zemřít i partner </a:t>
            </a:r>
            <a:r>
              <a:rPr lang="cs-CZ" sz="9200" dirty="0"/>
              <a:t> </a:t>
            </a:r>
            <a:r>
              <a:rPr lang="cs-CZ" sz="9200" dirty="0" smtClean="0"/>
              <a:t>ženy. V tom případě by tato žena musela mít velmi významné postavení.</a:t>
            </a:r>
          </a:p>
          <a:p>
            <a:pPr lvl="1"/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 descr="C:\Users\uzivatel\Pictures\paleolit02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10899" r="10899"/>
          <a:stretch>
            <a:fillRect/>
          </a:stretch>
        </p:blipFill>
        <p:spPr bwMode="auto">
          <a:prstGeom prst="rect">
            <a:avLst/>
          </a:prstGeom>
          <a:noFill/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Trojhrob</a:t>
            </a:r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z Dolních Věstonic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80312" y="50131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endParaRPr lang="cs-CZ" sz="2600" dirty="0" smtClean="0"/>
          </a:p>
          <a:p>
            <a:pPr lvl="0">
              <a:buNone/>
            </a:pPr>
            <a:r>
              <a:rPr lang="cs-CZ" sz="2600" i="1" dirty="0" smtClean="0">
                <a:solidFill>
                  <a:schemeClr val="accent6"/>
                </a:solidFill>
              </a:rPr>
              <a:t>Dolní Věstonice</a:t>
            </a:r>
            <a:r>
              <a:rPr lang="cs-CZ" sz="2600" dirty="0" smtClean="0">
                <a:solidFill>
                  <a:schemeClr val="accent6"/>
                </a:solidFill>
              </a:rPr>
              <a:t> </a:t>
            </a:r>
          </a:p>
          <a:p>
            <a:pPr lvl="1"/>
            <a:r>
              <a:rPr lang="cs-CZ" sz="2600" dirty="0" smtClean="0"/>
              <a:t>hrob muže ve skrčené poloze, okrové barvivo v oblasti bederní a v oblasti hlavy, u těla byly nalezeny čtyři provrtané špičáky z lišky </a:t>
            </a:r>
          </a:p>
          <a:p>
            <a:pPr lvl="0">
              <a:buNone/>
            </a:pPr>
            <a:r>
              <a:rPr lang="cs-CZ" sz="2600" i="1" dirty="0" smtClean="0">
                <a:solidFill>
                  <a:schemeClr val="accent6"/>
                </a:solidFill>
              </a:rPr>
              <a:t>Brno, Francouzská ulice</a:t>
            </a:r>
            <a:r>
              <a:rPr lang="cs-CZ" sz="2600" dirty="0" smtClean="0">
                <a:solidFill>
                  <a:schemeClr val="accent6"/>
                </a:solidFill>
              </a:rPr>
              <a:t> </a:t>
            </a:r>
          </a:p>
          <a:p>
            <a:pPr lvl="1"/>
            <a:r>
              <a:rPr lang="cs-CZ" sz="2600" dirty="0" smtClean="0"/>
              <a:t>pohřby v této době obvykle neměly výraznější milodary, výjimku tvoří hrob „kouzelníka“, který byl vybaven mnoha neobvyklými předměty - např. figurkou muže vyřezané z mamutoviny, kamenný kotouč s otvorem, zvířecími kostmi atd.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Diskutujte:   jaká jsou kritéria ritualizovaného     pohřbu v pravěku?</a:t>
            </a:r>
            <a:endParaRPr lang="cs-CZ" sz="2800" dirty="0"/>
          </a:p>
        </p:txBody>
      </p:sp>
      <p:pic>
        <p:nvPicPr>
          <p:cNvPr id="5" name="Zástupný symbol pro obsah 4" descr="paleolit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276872"/>
            <a:ext cx="2592288" cy="399788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4294967295"/>
          </p:nvPr>
        </p:nvSpPr>
        <p:spPr>
          <a:xfrm>
            <a:off x="323528" y="1730375"/>
            <a:ext cx="2880320" cy="457200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sz="2400" dirty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tělo uložené v rituální poloze (poloha na boku, ve skrčené poloze – snad napodobení polohy plodu v matčině těle)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/>
              <a:t> </a:t>
            </a:r>
            <a:r>
              <a:rPr lang="cs-CZ" sz="2400" dirty="0" smtClean="0"/>
              <a:t>milodary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barvivo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36296" y="51571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Neolit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sz="2400" dirty="0" smtClean="0"/>
              <a:t>Převažujícím způsobem pohřbívání jsou zpočátku </a:t>
            </a:r>
            <a:r>
              <a:rPr lang="cs-CZ" sz="2400" dirty="0" smtClean="0">
                <a:solidFill>
                  <a:schemeClr val="accent6"/>
                </a:solidFill>
              </a:rPr>
              <a:t>pohřby kostrové </a:t>
            </a:r>
            <a:r>
              <a:rPr lang="cs-CZ" sz="2400" dirty="0" smtClean="0"/>
              <a:t>(u nás např. lid s keramikou volutovou:</a:t>
            </a:r>
          </a:p>
          <a:p>
            <a:pPr lvl="0"/>
            <a:r>
              <a:rPr lang="cs-CZ" sz="2400" dirty="0" smtClean="0"/>
              <a:t>typické je užití </a:t>
            </a:r>
            <a:r>
              <a:rPr lang="cs-CZ" sz="2400" dirty="0"/>
              <a:t>okrového barviva v oblasti hlavy či obecně v horní polovině těla </a:t>
            </a:r>
          </a:p>
          <a:p>
            <a:pPr lvl="0"/>
            <a:r>
              <a:rPr lang="cs-CZ" sz="2400" dirty="0" smtClean="0"/>
              <a:t>typickým milodarem jsou </a:t>
            </a:r>
            <a:r>
              <a:rPr lang="cs-CZ" sz="2400" dirty="0"/>
              <a:t>keramické </a:t>
            </a:r>
            <a:r>
              <a:rPr lang="cs-CZ" sz="2400" dirty="0" smtClean="0"/>
              <a:t>nádoby umístěné nejčastěji </a:t>
            </a:r>
            <a:r>
              <a:rPr lang="cs-CZ" sz="2400" dirty="0"/>
              <a:t>u </a:t>
            </a:r>
            <a:r>
              <a:rPr lang="cs-CZ" sz="2400" dirty="0" smtClean="0"/>
              <a:t>hlavy</a:t>
            </a:r>
            <a:endParaRPr lang="cs-CZ" sz="2400" dirty="0"/>
          </a:p>
          <a:p>
            <a:pPr lvl="0"/>
            <a:r>
              <a:rPr lang="cs-CZ" sz="2400" dirty="0" smtClean="0"/>
              <a:t>objevují se kamenné </a:t>
            </a:r>
            <a:r>
              <a:rPr lang="cs-CZ" sz="2400" dirty="0"/>
              <a:t>nástroje </a:t>
            </a:r>
            <a:r>
              <a:rPr lang="cs-CZ" sz="2400" dirty="0" smtClean="0"/>
              <a:t>- typické </a:t>
            </a:r>
            <a:r>
              <a:rPr lang="cs-CZ" sz="2400" dirty="0"/>
              <a:t>pro mužské hroby, které jsou </a:t>
            </a:r>
            <a:r>
              <a:rPr lang="cs-CZ" sz="2400" dirty="0" smtClean="0"/>
              <a:t>na milodary celkově </a:t>
            </a:r>
            <a:r>
              <a:rPr lang="cs-CZ" sz="2400" dirty="0"/>
              <a:t>bohatší </a:t>
            </a:r>
          </a:p>
          <a:p>
            <a:pPr lvl="0"/>
            <a:r>
              <a:rPr lang="cs-CZ" sz="2400" dirty="0" smtClean="0"/>
              <a:t>mohou </a:t>
            </a:r>
            <a:r>
              <a:rPr lang="cs-CZ" sz="2400" dirty="0"/>
              <a:t>objevit šperky </a:t>
            </a:r>
          </a:p>
          <a:p>
            <a:pPr lvl="0"/>
            <a:r>
              <a:rPr lang="cs-CZ" sz="2400" dirty="0" smtClean="0"/>
              <a:t>lidé </a:t>
            </a:r>
            <a:r>
              <a:rPr lang="cs-CZ" sz="2400" dirty="0"/>
              <a:t>byli pohřbíváni </a:t>
            </a:r>
            <a:r>
              <a:rPr lang="cs-CZ" sz="2400" dirty="0" smtClean="0"/>
              <a:t>v oblečení </a:t>
            </a:r>
          </a:p>
          <a:p>
            <a:pPr lvl="0"/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tyto nejstarší žárové hroby nejsou však jednotného rázu. V některých jsou spálené kosti roztroušeny v hrobové jámě, jindy jsou soustředěny na hromádce nebo vloženy do malé podzemní jamky </a:t>
            </a:r>
          </a:p>
          <a:p>
            <a:r>
              <a:rPr lang="cs-CZ" sz="2400" dirty="0" smtClean="0"/>
              <a:t>teprve kolem vlastního pohřbu jsou rozestaveny milodary (obětiny), především hliněné nádoby, obsahující původně potravu pro nebožtíka</a:t>
            </a:r>
          </a:p>
          <a:p>
            <a:r>
              <a:rPr lang="cs-CZ" sz="2400" dirty="0" smtClean="0"/>
              <a:t>někdy jsou u pohřbu položeny i nespálené zvířecí kosti, zřejmě to zbytky masa, které nebožtík dostal do hrobu pro život na onom světě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V Německu se však již i u lidu s volutovou keramikou začíná objevovat </a:t>
            </a:r>
            <a:r>
              <a:rPr lang="cs-CZ" sz="2600" dirty="0" smtClean="0">
                <a:solidFill>
                  <a:schemeClr val="accent6"/>
                </a:solidFill>
              </a:rPr>
              <a:t>žárový pohřební ritus</a:t>
            </a:r>
          </a:p>
          <a:p>
            <a:r>
              <a:rPr lang="cs-CZ" sz="2600" dirty="0" smtClean="0"/>
              <a:t>k nám se dostává s lidem kultury vypíchané keramiky (přicházejícím právě ze západu), u něhož vedle sebe existují oba dva rity</a:t>
            </a:r>
          </a:p>
          <a:p>
            <a:r>
              <a:rPr lang="cs-CZ" sz="2600" dirty="0" smtClean="0"/>
              <a:t>V jiných hrobech – těch je ovšem méně –jsou však spálené kůstky mrtvého uloženy v hliněné nádobě, která se tak stává popelnicí. Tyto první popelnice se neliší svým zjevem nijak od ostatních nádob, které nalézáme v hrobech a sídlištích tohoto lidu. Popelnice stojí opět v podzemní hrobové jámě, samy nebo obklopené ostatními hrobovými nádobami.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Zřídka jsou spálené kosti mrtvého u lidu s keramikou vypíchanou uloženy v hliněné nádobě, která se tak stává popelnicí. Tyto první popelnice se nijak neliší svým vzhledem od ostatních nádob, které nalézáme v hrobech a sídlištích tohoto lidu. Popelnice stojí opět v podzemní hrobové jámě - samy nebo obklopené ostatními hrobovými nádobami.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 NEUVEDEN.. </a:t>
            </a:r>
            <a:r>
              <a:rPr lang="cs-CZ" i="1" dirty="0" smtClean="0"/>
              <a:t>Pohřeb</a:t>
            </a:r>
            <a:r>
              <a:rPr lang="cs-CZ" dirty="0" smtClean="0"/>
              <a:t> [online]. [cit. 18.5.2013]. Dostupný na WWW: http://cs.wikipedia.org/wiki/Poh%C5%99eb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pohrebnictvi.eu</a:t>
            </a:r>
            <a:endParaRPr lang="cs-CZ" dirty="0" smtClean="0"/>
          </a:p>
          <a:p>
            <a:r>
              <a:rPr lang="cs-CZ" dirty="0" smtClean="0"/>
              <a:t>PEČÍRKA, Jan. </a:t>
            </a:r>
            <a:r>
              <a:rPr lang="cs-CZ" i="1" dirty="0" smtClean="0"/>
              <a:t>Dějiny pravěku a starověku</a:t>
            </a:r>
            <a:r>
              <a:rPr lang="cs-CZ" dirty="0" smtClean="0"/>
              <a:t>. Praha: SPN, 1989. </a:t>
            </a:r>
          </a:p>
          <a:p>
            <a:r>
              <a:rPr lang="cs-CZ" dirty="0" smtClean="0"/>
              <a:t>AUTOR NEUVEDEN.. </a:t>
            </a:r>
            <a:r>
              <a:rPr lang="cs-CZ" i="1" dirty="0" smtClean="0"/>
              <a:t>Pohřební ritus</a:t>
            </a:r>
            <a:r>
              <a:rPr lang="cs-CZ" dirty="0" smtClean="0"/>
              <a:t> [online]. [cit. 18.5.2013]. Dostupný na WWW: http://uhm-prednasky.fpf.slu.cz/index.php?page=pohrebni-ritus </a:t>
            </a:r>
          </a:p>
          <a:p>
            <a:pPr marL="514350" indent="-514350">
              <a:buAutoNum type="arabicParenR"/>
            </a:pPr>
            <a:r>
              <a:rPr lang="cs-CZ" dirty="0" smtClean="0"/>
              <a:t>KOZLOVSKIY, Stanislav. </a:t>
            </a:r>
            <a:r>
              <a:rPr lang="cs-CZ" i="1" dirty="0" err="1" smtClean="0"/>
              <a:t>Wikipedia.org</a:t>
            </a:r>
            <a:r>
              <a:rPr lang="cs-CZ" dirty="0" smtClean="0"/>
              <a:t> [online]. [cit. 18.5.2013]. Dostupný na WWW: http://cs.wikipedia.org/wiki/Soubor:Skull_of_Teshik-Tash_Boy.jpg </a:t>
            </a:r>
          </a:p>
          <a:p>
            <a:pPr marL="514350" indent="-514350">
              <a:buAutoNum type="arabicParenR"/>
            </a:pPr>
            <a:r>
              <a:rPr lang="cs-CZ" dirty="0" smtClean="0"/>
              <a:t>MANDELOVÁ, Helena. </a:t>
            </a:r>
            <a:r>
              <a:rPr lang="cs-CZ" i="1" dirty="0" smtClean="0"/>
              <a:t>Pravěk Starověk</a:t>
            </a:r>
            <a:r>
              <a:rPr lang="cs-CZ" dirty="0" smtClean="0"/>
              <a:t>: Dějepisné atlasy pro </a:t>
            </a:r>
            <a:r>
              <a:rPr lang="cs-CZ" dirty="0" err="1" smtClean="0"/>
              <a:t>zákaldní</a:t>
            </a:r>
            <a:r>
              <a:rPr lang="cs-CZ" dirty="0" smtClean="0"/>
              <a:t> školy a víceletá gymnázia. Praha: Kartografie, 1995, s.12. ISBN 80-7011-340-5.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MANDELOVÁ, Helena. </a:t>
            </a:r>
            <a:r>
              <a:rPr lang="cs-CZ" i="1" dirty="0" smtClean="0"/>
              <a:t>Pravěk Starověk</a:t>
            </a:r>
            <a:r>
              <a:rPr lang="cs-CZ" dirty="0" smtClean="0"/>
              <a:t>: Dějepisné atlasy pro </a:t>
            </a:r>
            <a:r>
              <a:rPr lang="cs-CZ" dirty="0" err="1" smtClean="0"/>
              <a:t>zákaldní</a:t>
            </a:r>
            <a:r>
              <a:rPr lang="cs-CZ" dirty="0" smtClean="0"/>
              <a:t> školy a víceletá gymnázia. Praha: Kartografie, 1995, s.13. ISBN 80-7011-340-5.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351</TotalTime>
  <Words>811</Words>
  <Application>Microsoft Office PowerPoint</Application>
  <PresentationFormat>Předvádění na obrazovce (4:3)</PresentationFormat>
  <Paragraphs>65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Modul</vt:lpstr>
      <vt:lpstr>Snímek 1</vt:lpstr>
      <vt:lpstr>Snímek 2</vt:lpstr>
      <vt:lpstr>Pohřeb a pohřbívání</vt:lpstr>
      <vt:lpstr>Snímek 4</vt:lpstr>
      <vt:lpstr>Paleolit</vt:lpstr>
      <vt:lpstr>Lebka nalezená v Tešik-Taši - Uzbekistán</vt:lpstr>
      <vt:lpstr>Snímek 7</vt:lpstr>
      <vt:lpstr>Nejznámější hrobové nálezy v českých zemích:</vt:lpstr>
      <vt:lpstr>Snímek 9</vt:lpstr>
      <vt:lpstr>Snímek 10</vt:lpstr>
      <vt:lpstr>Diskutujte:   jaká jsou kritéria ritualizovaného     pohřbu v pravěku?</vt:lpstr>
      <vt:lpstr>Neolit</vt:lpstr>
      <vt:lpstr>Snímek 13</vt:lpstr>
      <vt:lpstr>Snímek 14</vt:lpstr>
      <vt:lpstr>Snímek 15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uzivatel</cp:lastModifiedBy>
  <cp:revision>29</cp:revision>
  <dcterms:created xsi:type="dcterms:W3CDTF">2013-05-18T14:21:07Z</dcterms:created>
  <dcterms:modified xsi:type="dcterms:W3CDTF">2013-05-18T21:28:48Z</dcterms:modified>
</cp:coreProperties>
</file>